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3" r:id="rId2"/>
    <p:sldId id="264" r:id="rId3"/>
    <p:sldId id="265" r:id="rId4"/>
    <p:sldId id="266" r:id="rId5"/>
    <p:sldId id="267" r:id="rId6"/>
    <p:sldId id="268" r:id="rId7"/>
    <p:sldId id="269" r:id="rId8"/>
    <p:sldId id="270" r:id="rId9"/>
    <p:sldId id="27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xbasanxsgabq@outlook.com" initials="s" lastIdx="3" clrIdx="0">
    <p:extLst>
      <p:ext uri="{19B8F6BF-5375-455C-9EA6-DF929625EA0E}">
        <p15:presenceInfo xmlns:p15="http://schemas.microsoft.com/office/powerpoint/2012/main" userId="589cf25aa5e6527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ED51F-B86B-4089-8AF8-D14427CA84AE}" type="datetimeFigureOut">
              <a:rPr lang="en-US" smtClean="0"/>
              <a:t>5/14/2020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36DBEF-2E24-4F76-8DE7-14E00ADD3892}" type="slidenum">
              <a:rPr lang="en-US" smtClean="0"/>
              <a:t>‹#›</a:t>
            </a:fld>
            <a:endParaRPr lang="en-US"/>
          </a:p>
        </p:txBody>
      </p:sp>
    </p:spTree>
    <p:extLst>
      <p:ext uri="{BB962C8B-B14F-4D97-AF65-F5344CB8AC3E}">
        <p14:creationId xmlns:p14="http://schemas.microsoft.com/office/powerpoint/2010/main" val="44251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795350C-1681-428B-BCD3-871029CED474}"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5350C-1681-428B-BCD3-871029CED474}"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5350C-1681-428B-BCD3-871029CED474}"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95350C-1681-428B-BCD3-871029CED474}"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95350C-1681-428B-BCD3-871029CED474}" type="datetimeFigureOut">
              <a:rPr lang="en-US" smtClean="0"/>
              <a:pPr/>
              <a:t>5/14/2020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95350C-1681-428B-BCD3-871029CED474}"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95350C-1681-428B-BCD3-871029CED474}" type="datetimeFigureOut">
              <a:rPr lang="en-US" smtClean="0"/>
              <a:pPr/>
              <a:t>5/14/2020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95350C-1681-428B-BCD3-871029CED474}" type="datetimeFigureOut">
              <a:rPr lang="en-US" smtClean="0"/>
              <a:pPr/>
              <a:t>5/14/2020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95350C-1681-428B-BCD3-871029CED474}" type="datetimeFigureOut">
              <a:rPr lang="en-US" smtClean="0"/>
              <a:pPr/>
              <a:t>5/14/2020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95350C-1681-428B-BCD3-871029CED474}"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95350C-1681-428B-BCD3-871029CED474}" type="datetimeFigureOut">
              <a:rPr lang="en-US" smtClean="0"/>
              <a:pPr/>
              <a:t>5/14/2020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7DFC0-FE50-4EAB-83C1-5D7B75BD6A54}" type="slidenum">
              <a:rPr lang="en-US" smtClean="0"/>
              <a:pPr/>
              <a:t>‹#›</a:t>
            </a:fld>
            <a:endParaRPr lang="en-US"/>
          </a:p>
        </p:txBody>
      </p:sp>
    </p:spTree>
  </p:cSld>
  <p:clrMapOvr>
    <a:masterClrMapping/>
  </p:clrMapOvr>
  <p:transition spd="slow" advTm="4197">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5350C-1681-428B-BCD3-871029CED474}" type="datetimeFigureOut">
              <a:rPr lang="en-US" smtClean="0"/>
              <a:pPr/>
              <a:t>5/14/2020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7DFC0-FE50-4EAB-83C1-5D7B75BD6A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advTm="4197">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m.facebook.com/story.php?story_fbid=1308781629509668&amp;id=100011335297415" TargetMode="External"/><Relationship Id="rId2" Type="http://schemas.openxmlformats.org/officeDocument/2006/relationships/hyperlink" Target="https://m.facebook.com/story.php?story_fbid=1308785089509322&amp;id=100011335297415" TargetMode="External"/><Relationship Id="rId1" Type="http://schemas.openxmlformats.org/officeDocument/2006/relationships/slideLayout" Target="../slideLayouts/slideLayout2.xml"/><Relationship Id="rId4" Type="http://schemas.openxmlformats.org/officeDocument/2006/relationships/hyperlink" Target="https://m.facebook.com/story.php?story_fbid=1308780912843073&amp;id=100011335297415"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facebook.com/story.php?story_fbid=1308778496176648&amp;id=100011335297415" TargetMode="External"/><Relationship Id="rId2" Type="http://schemas.openxmlformats.org/officeDocument/2006/relationships/hyperlink" Target="https://m.facebook.com/story.php?story_fbid=1308780746176423&amp;id=10001133529741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4A635-5983-4365-8EA6-308FAAFCEEA5}"/>
              </a:ext>
            </a:extLst>
          </p:cNvPr>
          <p:cNvSpPr>
            <a:spLocks noGrp="1"/>
          </p:cNvSpPr>
          <p:nvPr>
            <p:ph type="title"/>
          </p:nvPr>
        </p:nvSpPr>
        <p:spPr>
          <a:xfrm>
            <a:off x="457200" y="274638"/>
            <a:ext cx="8229600" cy="4754562"/>
          </a:xfrm>
          <a:solidFill>
            <a:srgbClr val="00B050"/>
          </a:solidFill>
          <a:effectLst>
            <a:glow rad="139700">
              <a:schemeClr val="accent2">
                <a:satMod val="175000"/>
                <a:alpha val="40000"/>
              </a:schemeClr>
            </a:glow>
          </a:effectLst>
          <a:scene3d>
            <a:camera prst="perspectiveContrastingRightFacing"/>
            <a:lightRig rig="threePt" dir="t"/>
          </a:scene3d>
          <a:sp3d>
            <a:bevelT prst="relaxedInset"/>
          </a:sp3d>
        </p:spPr>
        <p:txBody>
          <a:bodyPr>
            <a:normAutofit fontScale="90000"/>
          </a:bodyPr>
          <a:lstStyle/>
          <a:p>
            <a:r>
              <a:rPr lang="en-US" dirty="0"/>
              <a:t>Ph.D. Semester II </a:t>
            </a:r>
            <a:br>
              <a:rPr lang="en-US" dirty="0"/>
            </a:br>
            <a:r>
              <a:rPr lang="en-US" dirty="0"/>
              <a:t>Analytical Study of Mystical Persian Literature</a:t>
            </a:r>
            <a:br>
              <a:rPr lang="en-US" dirty="0"/>
            </a:br>
            <a:r>
              <a:rPr lang="en-US" dirty="0"/>
              <a:t>Instructor</a:t>
            </a:r>
            <a:br>
              <a:rPr lang="en-US" dirty="0"/>
            </a:br>
            <a:r>
              <a:rPr lang="en-US" dirty="0" err="1"/>
              <a:t>Dr.Anjum</a:t>
            </a:r>
            <a:r>
              <a:rPr lang="en-US" dirty="0"/>
              <a:t> </a:t>
            </a:r>
            <a:r>
              <a:rPr lang="en-US" dirty="0" err="1"/>
              <a:t>Tahira</a:t>
            </a:r>
            <a:br>
              <a:rPr lang="en-US" dirty="0"/>
            </a:br>
            <a:br>
              <a:rPr lang="en-US" dirty="0"/>
            </a:br>
            <a:endParaRPr lang="en-US" dirty="0"/>
          </a:p>
        </p:txBody>
      </p:sp>
      <p:sp>
        <p:nvSpPr>
          <p:cNvPr id="3" name="Star: 5 Points 2">
            <a:extLst>
              <a:ext uri="{FF2B5EF4-FFF2-40B4-BE49-F238E27FC236}">
                <a16:creationId xmlns:a16="http://schemas.microsoft.com/office/drawing/2014/main" id="{11659EC0-8E98-4A7A-A90E-8F9086C1A268}"/>
              </a:ext>
            </a:extLst>
          </p:cNvPr>
          <p:cNvSpPr/>
          <p:nvPr/>
        </p:nvSpPr>
        <p:spPr>
          <a:xfrm>
            <a:off x="7086600" y="1143000"/>
            <a:ext cx="1752600" cy="198120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tar: 5 Points 3">
            <a:extLst>
              <a:ext uri="{FF2B5EF4-FFF2-40B4-BE49-F238E27FC236}">
                <a16:creationId xmlns:a16="http://schemas.microsoft.com/office/drawing/2014/main" id="{C22F7EA3-D736-4284-8205-301E1B0CC56D}"/>
              </a:ext>
            </a:extLst>
          </p:cNvPr>
          <p:cNvSpPr/>
          <p:nvPr/>
        </p:nvSpPr>
        <p:spPr>
          <a:xfrm>
            <a:off x="5486400" y="5334000"/>
            <a:ext cx="2514600" cy="1325562"/>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08031657"/>
      </p:ext>
    </p:extLst>
  </p:cSld>
  <p:clrMapOvr>
    <a:masterClrMapping/>
  </p:clrMapOvr>
  <p:transition spd="slow" advTm="4197">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38D9570C-6A4E-433B-B933-4338DC1A9C23}"/>
              </a:ext>
            </a:extLst>
          </p:cNvPr>
          <p:cNvSpPr>
            <a:spLocks noGrp="1"/>
          </p:cNvSpPr>
          <p:nvPr>
            <p:ph sz="half" idx="2"/>
          </p:nvPr>
        </p:nvSpPr>
        <p:spPr>
          <a:solidFill>
            <a:srgbClr val="FFFF00"/>
          </a:solidFill>
        </p:spPr>
        <p:txBody>
          <a:bodyPr>
            <a:normAutofit fontScale="70000" lnSpcReduction="20000"/>
          </a:bodyPr>
          <a:lstStyle/>
          <a:p>
            <a:r>
              <a:rPr lang="ur-PK" dirty="0"/>
              <a:t>تصوف کو قرآنی اصطلاح میں تزکیۂِ نفس اور حدیث کی اصطلاح میں احسان کہتے ہیں۔ تصوف صرف روحانی، باطنی کیفیات اور روحانی اقدار و اطوار کا مجموعہ ہی نہیں بلکہ علمی، فکری، عملی، معاشرتی اور تہذیبی و عمرانی تمام جہتوں میں اخلاص و احسان کا نام تصوف ہے۔ ائمہ تصوف نے اپنے تمام معتقدات، تصورات اور معمولات کی بنیاد قرآن و سنت کو ٹھہرایا ہے حضرت جنید بغدادی فرماتے ہیں۔ ’’راہِ تصوف صرف وہی پاسکتا ہے جس کے دائیں ہاتھ میں قرآن حکیم اور بائیں ہاتھ میں سنتِ رسول صلی اللہ علیہ وآلہ وسلم ہو اور وہ ان دونوں چراغوں کی روشنی میں راستہ طے کرے تاکہ نہ شک و شبہ کے گڑھوں میں گرے اور نہ ہی گمراہی کے اندھیروں میں پھنسے۔‘‘</a:t>
            </a:r>
            <a:endParaRPr lang="en-US" dirty="0"/>
          </a:p>
        </p:txBody>
      </p:sp>
      <p:sp>
        <p:nvSpPr>
          <p:cNvPr id="6" name="Title 5">
            <a:extLst>
              <a:ext uri="{FF2B5EF4-FFF2-40B4-BE49-F238E27FC236}">
                <a16:creationId xmlns:a16="http://schemas.microsoft.com/office/drawing/2014/main" id="{AE9EE088-56CF-41D2-9905-6E29D1C81BD8}"/>
              </a:ext>
            </a:extLst>
          </p:cNvPr>
          <p:cNvSpPr>
            <a:spLocks noGrp="1"/>
          </p:cNvSpPr>
          <p:nvPr>
            <p:ph type="title"/>
          </p:nvPr>
        </p:nvSpPr>
        <p:spPr/>
        <p:txBody>
          <a:bodyPr/>
          <a:lstStyle/>
          <a:p>
            <a:r>
              <a:rPr lang="ur-PK" dirty="0"/>
              <a:t>تعریف تصوف</a:t>
            </a:r>
            <a:endParaRPr lang="en-US" dirty="0"/>
          </a:p>
        </p:txBody>
      </p:sp>
      <p:pic>
        <p:nvPicPr>
          <p:cNvPr id="7" name="Picture 2" descr="تصوف کتاب و سنت کی روشنی میں | Tasawuf-Kitab-w-Sunnat-Ki-Roshni-Me ...">
            <a:extLst>
              <a:ext uri="{FF2B5EF4-FFF2-40B4-BE49-F238E27FC236}">
                <a16:creationId xmlns:a16="http://schemas.microsoft.com/office/drawing/2014/main" id="{BB9B9839-BC45-4E40-AE54-CB21BAF695DE}"/>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1143001" y="1600200"/>
            <a:ext cx="2743200" cy="3733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4586332"/>
      </p:ext>
    </p:extLst>
  </p:cSld>
  <p:clrMapOvr>
    <a:masterClrMapping/>
  </p:clrMapOvr>
  <p:transition spd="slow" advTm="4197">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18E2DDD-ED69-4DBA-8C03-164289CD6C15}"/>
              </a:ext>
            </a:extLst>
          </p:cNvPr>
          <p:cNvSpPr>
            <a:spLocks noGrp="1"/>
          </p:cNvSpPr>
          <p:nvPr>
            <p:ph type="title"/>
          </p:nvPr>
        </p:nvSpPr>
        <p:spPr/>
        <p:txBody>
          <a:bodyPr/>
          <a:lstStyle/>
          <a:p>
            <a:r>
              <a:rPr lang="ur-PK" dirty="0"/>
              <a:t>تعریف تصوف</a:t>
            </a:r>
            <a:endParaRPr lang="en-US" dirty="0"/>
          </a:p>
        </p:txBody>
      </p:sp>
      <p:sp>
        <p:nvSpPr>
          <p:cNvPr id="6" name="Content Placeholder 5">
            <a:extLst>
              <a:ext uri="{FF2B5EF4-FFF2-40B4-BE49-F238E27FC236}">
                <a16:creationId xmlns:a16="http://schemas.microsoft.com/office/drawing/2014/main" id="{74CEB066-82DE-4E1D-92DF-92A6E7D812ED}"/>
              </a:ext>
            </a:extLst>
          </p:cNvPr>
          <p:cNvSpPr>
            <a:spLocks noGrp="1"/>
          </p:cNvSpPr>
          <p:nvPr>
            <p:ph sz="half" idx="2"/>
          </p:nvPr>
        </p:nvSpPr>
        <p:spPr>
          <a:solidFill>
            <a:srgbClr val="7030A0"/>
          </a:solidFill>
        </p:spPr>
        <p:txBody>
          <a:bodyPr>
            <a:normAutofit fontScale="62500" lnSpcReduction="20000"/>
          </a:bodyPr>
          <a:lstStyle/>
          <a:p>
            <a:r>
              <a:rPr lang="ur-PK" dirty="0"/>
              <a:t>حضرت داتا گنج بخش علی ہجویری نے اپنی شہرہ آفاق تصنیف کشف المحجوب میں شیخ خضری کا یہ قول نقل کیا ہے : التصوف صفاء السر من کدورة المخالفة. ’’باطن کو مخالفت حق کی کدورت اور سیاہی سے پاک و صاف کردینے کا نام تصوف ہے۔‘‘ حقیقت صوفیاء کے نزدیک رب کے ظہور کو کہتے ہیں جو بے حجاب ہو یعنی پردے سے باہر جس میں صرف وحدانیت ہو کثرت موہومہ جو ظاہر میں نظرآتی ہے اس کے نور میں محو ہوچکی ہے۔ صوفیاء کی اصطلاح میں حق اللہ کی ذات کا نام ہے اور حقیقت اس کے صفات کا۔ شریعت بندہ کا عبادت الہیہ کا التزام اور حقیقت رب کا مشاہد کرنا ہے۔ جو شخص وہ کرتا ہے جو پیغمبر نے کیا ہے وہ اہل شریعت میں سے ہے اور جو وہ کرتا ہے جو پیغمبر نے کہا ہے وہ اہل طریقت میں سے ہے اور جو شخص وہ دیکھتا ہے جو پیغمبر نے دیکھا ہے وہ اہل حقیقت میں سے ہے۔ صوفیاء کی اصطلاح میں </a:t>
            </a:r>
            <a:endParaRPr lang="en-US" dirty="0"/>
          </a:p>
        </p:txBody>
      </p:sp>
      <p:pic>
        <p:nvPicPr>
          <p:cNvPr id="2050" name="Picture 2" descr="تصوف وسلوک کی حقیقت ! - Baseerat Online | DailyHunt">
            <a:extLst>
              <a:ext uri="{FF2B5EF4-FFF2-40B4-BE49-F238E27FC236}">
                <a16:creationId xmlns:a16="http://schemas.microsoft.com/office/drawing/2014/main" id="{F9DCD0AC-E4A2-4DFB-963E-D843D326CBB3}"/>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533400" y="1905000"/>
            <a:ext cx="4038600" cy="4221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3972831"/>
      </p:ext>
    </p:extLst>
  </p:cSld>
  <p:clrMapOvr>
    <a:masterClrMapping/>
  </p:clrMapOvr>
  <p:transition spd="slow" advTm="4197">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7A7B5F-90F1-461C-9D87-7D70CF0B79B3}"/>
              </a:ext>
            </a:extLst>
          </p:cNvPr>
          <p:cNvSpPr>
            <a:spLocks noGrp="1"/>
          </p:cNvSpPr>
          <p:nvPr>
            <p:ph type="title"/>
          </p:nvPr>
        </p:nvSpPr>
        <p:spPr/>
        <p:txBody>
          <a:bodyPr/>
          <a:lstStyle/>
          <a:p>
            <a:r>
              <a:rPr lang="ur-PK" dirty="0"/>
              <a:t>تعریف تصوف </a:t>
            </a:r>
            <a:endParaRPr lang="en-US" dirty="0"/>
          </a:p>
        </p:txBody>
      </p:sp>
      <p:sp>
        <p:nvSpPr>
          <p:cNvPr id="6" name="Content Placeholder 5">
            <a:extLst>
              <a:ext uri="{FF2B5EF4-FFF2-40B4-BE49-F238E27FC236}">
                <a16:creationId xmlns:a16="http://schemas.microsoft.com/office/drawing/2014/main" id="{C303A389-6CAC-43ED-A553-22088BA529D9}"/>
              </a:ext>
            </a:extLst>
          </p:cNvPr>
          <p:cNvSpPr>
            <a:spLocks noGrp="1"/>
          </p:cNvSpPr>
          <p:nvPr>
            <p:ph sz="half" idx="2"/>
          </p:nvPr>
        </p:nvSpPr>
        <p:spPr>
          <a:solidFill>
            <a:srgbClr val="00B0F0"/>
          </a:solidFill>
        </p:spPr>
        <p:txBody>
          <a:bodyPr>
            <a:normAutofit fontScale="77500" lnSpcReduction="20000"/>
          </a:bodyPr>
          <a:lstStyle/>
          <a:p>
            <a:r>
              <a:rPr lang="ur-PK" dirty="0"/>
              <a:t>تصوف اور صوفی۔ دراصل لفظ ۔صفا۔ سے مشتق ہیں۔ اس کی ضد کدر (کدورت) ہے- پس جس شخص نے اپنے اخلاق اور معاملات کو مہذب بنایا اور اپنی طبیعت کو کدورتوں سے پاک صاف کرلیا اور اسلام یعنی اللہ تعالٰی کی سچی عبودیت کا وصف اپنے اندر پیدا کر لیا تو وہ صوفی بن گیا اور اہل تصوف میں شامل ہو گیا۔ گویا صفا کی اصل غیر اللہ سے دل کو منقطع کرنا اور دنیاء فانی سے دل کو خالی کر لینا ہے۔ تصوف کی آٹھ خصلتیں ہیں، جو ان انبیاء ع سے منسلک ہیں سخاوت، رضا، صبر، اشارت، غربت (اجنبی ہو جانا)، لباس صوف، سیاحت اور فقر۔</a:t>
            </a:r>
            <a:endParaRPr lang="en-US" dirty="0"/>
          </a:p>
        </p:txBody>
      </p:sp>
      <p:pic>
        <p:nvPicPr>
          <p:cNvPr id="3074" name="Picture 2" descr="Tasawwuf ka Mukamal Encyclopedia by Ajmal Khan Naqshbandi">
            <a:extLst>
              <a:ext uri="{FF2B5EF4-FFF2-40B4-BE49-F238E27FC236}">
                <a16:creationId xmlns:a16="http://schemas.microsoft.com/office/drawing/2014/main" id="{EC1810FD-228D-4ED5-A444-D4703BD20B1D}"/>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914400" y="1905000"/>
            <a:ext cx="320040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5929665"/>
      </p:ext>
    </p:extLst>
  </p:cSld>
  <p:clrMapOvr>
    <a:masterClrMapping/>
  </p:clrMapOvr>
  <p:transition spd="slow" advTm="4197">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21B7D4-C2E7-4064-BEC5-3A546925647E}"/>
              </a:ext>
            </a:extLst>
          </p:cNvPr>
          <p:cNvSpPr>
            <a:spLocks noGrp="1"/>
          </p:cNvSpPr>
          <p:nvPr>
            <p:ph type="title"/>
          </p:nvPr>
        </p:nvSpPr>
        <p:spPr/>
        <p:txBody>
          <a:bodyPr/>
          <a:lstStyle/>
          <a:p>
            <a:r>
              <a:rPr lang="ur-PK" dirty="0"/>
              <a:t>تعریف تصوف</a:t>
            </a:r>
            <a:endParaRPr lang="en-US" dirty="0"/>
          </a:p>
        </p:txBody>
      </p:sp>
      <p:sp>
        <p:nvSpPr>
          <p:cNvPr id="6" name="Content Placeholder 5">
            <a:extLst>
              <a:ext uri="{FF2B5EF4-FFF2-40B4-BE49-F238E27FC236}">
                <a16:creationId xmlns:a16="http://schemas.microsoft.com/office/drawing/2014/main" id="{AB0DC3D6-3A5E-477B-B6B7-93F8A0223BB5}"/>
              </a:ext>
            </a:extLst>
          </p:cNvPr>
          <p:cNvSpPr>
            <a:spLocks noGrp="1"/>
          </p:cNvSpPr>
          <p:nvPr>
            <p:ph sz="half" idx="2"/>
          </p:nvPr>
        </p:nvSpPr>
        <p:spPr>
          <a:solidFill>
            <a:srgbClr val="FFC000"/>
          </a:solidFill>
        </p:spPr>
        <p:txBody>
          <a:bodyPr>
            <a:normAutofit fontScale="85000" lnSpcReduction="10000"/>
          </a:bodyPr>
          <a:lstStyle/>
          <a:p>
            <a:r>
              <a:rPr lang="ur-PK" dirty="0"/>
              <a:t>سخاوت کا نمونہ حضرت ابراہیم علیہ السلام ہیں۔</a:t>
            </a:r>
          </a:p>
          <a:p>
            <a:r>
              <a:rPr lang="ur-PK" dirty="0"/>
              <a:t> رضا کا نمونہ حضرت اسماعیل علیہ السلام ہیں۔</a:t>
            </a:r>
          </a:p>
          <a:p>
            <a:r>
              <a:rPr lang="ur-PK" dirty="0"/>
              <a:t> صبر کا نمونہ حضرت ایوب علیہ السلام ۔اشارت کا نمونہ حضرت زکریا علیہ السلام ہیں غربت کا نمونہ حضرت یحیٰ علیہ السلام ہیں صوف پوشی میں حضرت موسیٰ علیہ السلام نمونہ ہیں، سیاحت کے لیے حضرت عیسٰی علیہ السلام نمونہ ہیں فقر کا نمونہ حضرت محمد مصطفٰی ﷺ ہیں۔ </a:t>
            </a:r>
            <a:endParaRPr lang="en-US" dirty="0"/>
          </a:p>
        </p:txBody>
      </p:sp>
      <p:pic>
        <p:nvPicPr>
          <p:cNvPr id="4098" name="Picture 2" descr="اسلامی تصوف میں غیر اسلامی نظریات کی آمیزش | Islami-Tasawuf-Me ...">
            <a:extLst>
              <a:ext uri="{FF2B5EF4-FFF2-40B4-BE49-F238E27FC236}">
                <a16:creationId xmlns:a16="http://schemas.microsoft.com/office/drawing/2014/main" id="{904C3F63-CB27-4A84-AC58-C993522F03F0}"/>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838200" y="1630251"/>
            <a:ext cx="3276600" cy="3962399"/>
          </a:xfrm>
          <a:prstGeom prst="rect">
            <a:avLst/>
          </a:prstGeom>
          <a:noFill/>
          <a:scene3d>
            <a:camera prst="perspectiveBelow"/>
            <a:lightRig rig="threePt" dir="t"/>
          </a:scene3d>
          <a:sp3d>
            <a:bevelT/>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3158097"/>
      </p:ext>
    </p:extLst>
  </p:cSld>
  <p:clrMapOvr>
    <a:masterClrMapping/>
  </p:clrMapOvr>
  <p:transition spd="slow" advTm="4197">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10794-6224-43CA-B67D-18BA51D4849B}"/>
              </a:ext>
            </a:extLst>
          </p:cNvPr>
          <p:cNvSpPr>
            <a:spLocks noGrp="1"/>
          </p:cNvSpPr>
          <p:nvPr>
            <p:ph type="title"/>
          </p:nvPr>
        </p:nvSpPr>
        <p:spPr/>
        <p:txBody>
          <a:bodyPr/>
          <a:lstStyle/>
          <a:p>
            <a:r>
              <a:rPr lang="ur-PK" dirty="0"/>
              <a:t>تعریف تصوف </a:t>
            </a:r>
            <a:endParaRPr lang="en-US" dirty="0"/>
          </a:p>
        </p:txBody>
      </p:sp>
      <p:sp>
        <p:nvSpPr>
          <p:cNvPr id="4" name="Content Placeholder 3">
            <a:extLst>
              <a:ext uri="{FF2B5EF4-FFF2-40B4-BE49-F238E27FC236}">
                <a16:creationId xmlns:a16="http://schemas.microsoft.com/office/drawing/2014/main" id="{BA8D4EF0-30B4-4278-B509-9439FA57AE1F}"/>
              </a:ext>
            </a:extLst>
          </p:cNvPr>
          <p:cNvSpPr>
            <a:spLocks noGrp="1"/>
          </p:cNvSpPr>
          <p:nvPr>
            <p:ph sz="half" idx="2"/>
          </p:nvPr>
        </p:nvSpPr>
        <p:spPr>
          <a:solidFill>
            <a:srgbClr val="FFFF00"/>
          </a:solidFill>
        </p:spPr>
        <p:txBody>
          <a:bodyPr>
            <a:normAutofit fontScale="55000" lnSpcReduction="20000"/>
          </a:bodyPr>
          <a:lstStyle/>
          <a:p>
            <a:r>
              <a:rPr lang="ur-PK" dirty="0"/>
              <a:t>تصوف کے جتنے بھی لغوی اعتبار سے معنی و مطالب اوپر بیان کیے گئے ہیں ان سب میں ایک بات مشترک ہے اور وہ یہ کہ تصوف اللہ رب العزت سے ایسی بے لوث اور بے غرض دوستی اور محبت کا نام ہے جو نہ صرف دنیاوی لالچ، اخروی طمع سے یکسر پاک ہو بلکہ اس راہ پر چلنے والے (سالک ) کا قلب تعلق باﷲ میں دنیا و آخرت کے تمام نفع و نقصان کے اندیشوں سے بالکل بے نیاز ہو جائے اور اخلاص کا جذبہ ظاہر و باطن میں اس قدر رچ بس جائے کہ انسان کی بندگی محض لوجہ اﷲ ہوجائے، بندے کی عبادت کا مقصد صرف اللہ تعالیٰ کی رضا اور اس کے مکھڑے کا دیدار ہو جائے اس کی عبادت نہ مال و دولت، عزت و شہرت کے لئے ہو نہ جنت کے لالچ کے لئے اور نہ ہی دوزخ کے خوف سے۔ الغرض تعلق باﷲ کی لذت و حلاوت اور محبت الٰہی کی چاشنی و شرینی بندے کو اس طرح محبوب تر ہو جائے کہ بارگاہ الٰہی میں حاضری کے وقت اس کے دل میں کسی غیر کا خیال تک بھی نہ گزرنے پائے اور وہ ہر وقت بندگی کی اسی کيفیت میں رہے۔ حقیقت تصوف تمام تر حسن نیت، حسن احوال، حسن اخلاق، حسن اعمال سے عبارت ہے۔ </a:t>
            </a:r>
            <a:br>
              <a:rPr lang="ur-PK" dirty="0"/>
            </a:br>
            <a:endParaRPr lang="en-US" dirty="0"/>
          </a:p>
        </p:txBody>
      </p:sp>
      <p:pic>
        <p:nvPicPr>
          <p:cNvPr id="5122" name="Picture 2" descr="احسان وتصوف - KSARS">
            <a:extLst>
              <a:ext uri="{FF2B5EF4-FFF2-40B4-BE49-F238E27FC236}">
                <a16:creationId xmlns:a16="http://schemas.microsoft.com/office/drawing/2014/main" id="{448AE1D1-0A3E-46C3-8311-D28C9D968237}"/>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09600" y="1828800"/>
            <a:ext cx="3352800" cy="4190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3007790"/>
      </p:ext>
    </p:extLst>
  </p:cSld>
  <p:clrMapOvr>
    <a:masterClrMapping/>
  </p:clrMapOvr>
  <p:transition spd="slow" advTm="4197">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AD651-98B4-4C97-9D72-899480ECF09D}"/>
              </a:ext>
            </a:extLst>
          </p:cNvPr>
          <p:cNvSpPr>
            <a:spLocks noGrp="1"/>
          </p:cNvSpPr>
          <p:nvPr>
            <p:ph type="title"/>
          </p:nvPr>
        </p:nvSpPr>
        <p:spPr/>
        <p:txBody>
          <a:bodyPr/>
          <a:lstStyle/>
          <a:p>
            <a:r>
              <a:rPr lang="ur-PK" dirty="0"/>
              <a:t>تعریف تصوف </a:t>
            </a:r>
            <a:endParaRPr lang="en-US" dirty="0"/>
          </a:p>
        </p:txBody>
      </p:sp>
      <p:sp>
        <p:nvSpPr>
          <p:cNvPr id="4" name="Content Placeholder 3">
            <a:extLst>
              <a:ext uri="{FF2B5EF4-FFF2-40B4-BE49-F238E27FC236}">
                <a16:creationId xmlns:a16="http://schemas.microsoft.com/office/drawing/2014/main" id="{064BE3C5-7195-48C3-9D14-CC634AF9471D}"/>
              </a:ext>
            </a:extLst>
          </p:cNvPr>
          <p:cNvSpPr>
            <a:spLocks noGrp="1"/>
          </p:cNvSpPr>
          <p:nvPr>
            <p:ph sz="half" idx="2"/>
          </p:nvPr>
        </p:nvSpPr>
        <p:spPr>
          <a:solidFill>
            <a:srgbClr val="FFC000"/>
          </a:solidFill>
        </p:spPr>
        <p:txBody>
          <a:bodyPr>
            <a:normAutofit fontScale="70000" lnSpcReduction="20000"/>
          </a:bodyPr>
          <a:lstStyle/>
          <a:p>
            <a:r>
              <a:rPr lang="ur-PK" dirty="0"/>
              <a:t>تصوف کسی رسم کا نام نہیں بلکہ یہ تو ایک رویہ ہے۔ محبت الٰہی، اتباع سنت اور حسن اخلاق اس کے عناصر ہیں۔ حسن عبادت اور خدمت خلق اس کا راستہ، ذکر و فکر، تقویٰ و طہارت اور خلوت و مجاہدہ اس کے ذرائع ہیں۔ اخلاص اس کا معیار اور رضائے الٰہی اس کی غایت ہے، یہ کہنا غلط اور بے بنیاد ہے کہ تصوف کے یہ عناصر و اجزا، وسائل و ذرائع اور مظاہر و غایات دور نبوت اور عہد صحابہ میں عملاً موجود نہ تھے۔ یہ سب قرآن و سنت کے احکام اور دین کی ابدی تعلیمات کا حصہ ہیں۔ اسلام ہی تصوف کا مبداء اور منتہا ہے۔ تصوف کا سرچشمہ قرآن و سنت نبوی صلی اللہ علیہ وآلہ وسلم کی تعلیمات ہیں۔ تصوف قرآن و سنت کا لب لباب اور روح دین ہے۔ تصوف کی دعوت اسلام کی دعوت ہے۔ </a:t>
            </a:r>
            <a:endParaRPr lang="en-US" dirty="0"/>
          </a:p>
        </p:txBody>
      </p:sp>
      <p:pic>
        <p:nvPicPr>
          <p:cNvPr id="6146" name="Picture 2" descr="Nawa-e-Sufia 110">
            <a:extLst>
              <a:ext uri="{FF2B5EF4-FFF2-40B4-BE49-F238E27FC236}">
                <a16:creationId xmlns:a16="http://schemas.microsoft.com/office/drawing/2014/main" id="{3C9B23F4-EDF7-4BA8-81A3-5444331BC7B2}"/>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914399" y="2057400"/>
            <a:ext cx="3581401"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76141"/>
      </p:ext>
    </p:extLst>
  </p:cSld>
  <p:clrMapOvr>
    <a:masterClrMapping/>
  </p:clrMapOvr>
  <p:transition spd="slow" advTm="4197">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7442D75-C0F3-486E-A1F9-8E5425AD99E4}"/>
              </a:ext>
            </a:extLst>
          </p:cNvPr>
          <p:cNvSpPr>
            <a:spLocks noGrp="1"/>
          </p:cNvSpPr>
          <p:nvPr>
            <p:ph type="title"/>
          </p:nvPr>
        </p:nvSpPr>
        <p:spPr/>
        <p:txBody>
          <a:bodyPr/>
          <a:lstStyle/>
          <a:p>
            <a:r>
              <a:rPr lang="en-US" dirty="0"/>
              <a:t>Supporting Links:</a:t>
            </a:r>
          </a:p>
        </p:txBody>
      </p:sp>
      <p:sp>
        <p:nvSpPr>
          <p:cNvPr id="4" name="Content Placeholder 3">
            <a:extLst>
              <a:ext uri="{FF2B5EF4-FFF2-40B4-BE49-F238E27FC236}">
                <a16:creationId xmlns:a16="http://schemas.microsoft.com/office/drawing/2014/main" id="{E4BBA085-DA5D-456D-AC65-BFAD0D5A0B14}"/>
              </a:ext>
            </a:extLst>
          </p:cNvPr>
          <p:cNvSpPr>
            <a:spLocks noGrp="1"/>
          </p:cNvSpPr>
          <p:nvPr>
            <p:ph idx="1"/>
          </p:nvPr>
        </p:nvSpPr>
        <p:spPr/>
        <p:txBody>
          <a:bodyPr/>
          <a:lstStyle/>
          <a:p>
            <a:r>
              <a:rPr lang="en-US" u="sng" dirty="0">
                <a:hlinkClick r:id="rId2"/>
              </a:rPr>
              <a:t>https://m.facebook.com/story.php?story_fbid=1308785089509322&amp;id=100011335297415</a:t>
            </a:r>
            <a:endParaRPr lang="en-US" u="sng" dirty="0"/>
          </a:p>
          <a:p>
            <a:endParaRPr lang="en-US" u="sng" dirty="0"/>
          </a:p>
          <a:p>
            <a:r>
              <a:rPr lang="en-US" u="sng" dirty="0">
                <a:hlinkClick r:id="rId3"/>
              </a:rPr>
              <a:t>https://m.facebook.com/story.php?story_fbid=1308781629509668&amp;id=100011335297415</a:t>
            </a:r>
            <a:endParaRPr lang="en-US" u="sng" dirty="0"/>
          </a:p>
          <a:p>
            <a:endParaRPr lang="en-US" u="sng" dirty="0"/>
          </a:p>
          <a:p>
            <a:r>
              <a:rPr lang="en-US" u="sng" dirty="0">
                <a:hlinkClick r:id="rId4"/>
              </a:rPr>
              <a:t>https://m.facebook.com/story.php?story_fbid=1308780912843073&amp;id=100011335297415</a:t>
            </a:r>
            <a:endParaRPr lang="en-US" dirty="0"/>
          </a:p>
        </p:txBody>
      </p:sp>
    </p:spTree>
    <p:extLst>
      <p:ext uri="{BB962C8B-B14F-4D97-AF65-F5344CB8AC3E}">
        <p14:creationId xmlns:p14="http://schemas.microsoft.com/office/powerpoint/2010/main" val="1214097722"/>
      </p:ext>
    </p:extLst>
  </p:cSld>
  <p:clrMapOvr>
    <a:masterClrMapping/>
  </p:clrMapOvr>
  <p:transition spd="slow" advTm="4197">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C49E6-D6B2-47AC-90A8-EE9B229EB012}"/>
              </a:ext>
            </a:extLst>
          </p:cNvPr>
          <p:cNvSpPr>
            <a:spLocks noGrp="1"/>
          </p:cNvSpPr>
          <p:nvPr>
            <p:ph type="title"/>
          </p:nvPr>
        </p:nvSpPr>
        <p:spPr/>
        <p:txBody>
          <a:bodyPr/>
          <a:lstStyle/>
          <a:p>
            <a:r>
              <a:rPr lang="en-US" dirty="0" err="1"/>
              <a:t>Supprting</a:t>
            </a:r>
            <a:r>
              <a:rPr lang="en-US" dirty="0"/>
              <a:t> Links </a:t>
            </a:r>
          </a:p>
        </p:txBody>
      </p:sp>
      <p:sp>
        <p:nvSpPr>
          <p:cNvPr id="3" name="Content Placeholder 2">
            <a:extLst>
              <a:ext uri="{FF2B5EF4-FFF2-40B4-BE49-F238E27FC236}">
                <a16:creationId xmlns:a16="http://schemas.microsoft.com/office/drawing/2014/main" id="{F797B73D-066B-4AFA-8726-966A7CCFFF2B}"/>
              </a:ext>
            </a:extLst>
          </p:cNvPr>
          <p:cNvSpPr>
            <a:spLocks noGrp="1"/>
          </p:cNvSpPr>
          <p:nvPr>
            <p:ph idx="1"/>
          </p:nvPr>
        </p:nvSpPr>
        <p:spPr/>
        <p:txBody>
          <a:bodyPr/>
          <a:lstStyle/>
          <a:p>
            <a:r>
              <a:rPr lang="en-US" u="sng" dirty="0">
                <a:hlinkClick r:id="rId2"/>
              </a:rPr>
              <a:t>https://m.facebook.com/story.php?story_fbid=1308780746176423&amp;id=100011335297415</a:t>
            </a:r>
            <a:endParaRPr lang="en-US" u="sng" dirty="0"/>
          </a:p>
          <a:p>
            <a:endParaRPr lang="en-US" u="sng" dirty="0"/>
          </a:p>
          <a:p>
            <a:r>
              <a:rPr lang="en-US" u="sng" dirty="0">
                <a:hlinkClick r:id="rId3"/>
              </a:rPr>
              <a:t>https://m.facebook.com/story.php?story_fbid=1308778496176648&amp;id=100011335297415</a:t>
            </a:r>
            <a:endParaRPr lang="en-US" dirty="0"/>
          </a:p>
        </p:txBody>
      </p:sp>
    </p:spTree>
    <p:extLst>
      <p:ext uri="{BB962C8B-B14F-4D97-AF65-F5344CB8AC3E}">
        <p14:creationId xmlns:p14="http://schemas.microsoft.com/office/powerpoint/2010/main" val="3556637748"/>
      </p:ext>
    </p:extLst>
  </p:cSld>
  <p:clrMapOvr>
    <a:masterClrMapping/>
  </p:clrMapOvr>
  <p:transition spd="slow" advTm="4197">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3147</TotalTime>
  <Words>1031</Words>
  <Application>Microsoft Office PowerPoint</Application>
  <PresentationFormat>On-screen Show (4:3)</PresentationFormat>
  <Paragraphs>25</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Ph.D. Semester II  Analytical Study of Mystical Persian Literature Instructor Dr.Anjum Tahira  </vt:lpstr>
      <vt:lpstr>تعریف تصوف</vt:lpstr>
      <vt:lpstr>تعریف تصوف</vt:lpstr>
      <vt:lpstr>تعریف تصوف </vt:lpstr>
      <vt:lpstr>تعریف تصوف</vt:lpstr>
      <vt:lpstr>تعریف تصوف </vt:lpstr>
      <vt:lpstr>تعریف تصوف </vt:lpstr>
      <vt:lpstr>Supporting Links:</vt:lpstr>
      <vt:lpstr>Supprting Links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Jaffer</dc:creator>
  <cp:lastModifiedBy>sxbasanxsgabq@outlook.com</cp:lastModifiedBy>
  <cp:revision>75</cp:revision>
  <dcterms:created xsi:type="dcterms:W3CDTF">2015-01-03T09:01:24Z</dcterms:created>
  <dcterms:modified xsi:type="dcterms:W3CDTF">2020-05-14T08:49:17Z</dcterms:modified>
</cp:coreProperties>
</file>