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60" r:id="rId2"/>
    <p:sldId id="256" r:id="rId3"/>
    <p:sldId id="261" r:id="rId4"/>
    <p:sldId id="262"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439499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414419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3554552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34210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24802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4137596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485523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024317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01268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376273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61623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51906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DEF724-136C-45BC-99A0-8908E7015E88}"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65778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257579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36426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153505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DEF724-136C-45BC-99A0-8908E7015E88}"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3EBE6-D74F-4913-8754-2F63B9EF4803}" type="slidenum">
              <a:rPr lang="en-US" smtClean="0"/>
              <a:t>‹#›</a:t>
            </a:fld>
            <a:endParaRPr lang="en-US"/>
          </a:p>
        </p:txBody>
      </p:sp>
    </p:spTree>
    <p:extLst>
      <p:ext uri="{BB962C8B-B14F-4D97-AF65-F5344CB8AC3E}">
        <p14:creationId xmlns:p14="http://schemas.microsoft.com/office/powerpoint/2010/main" val="403653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DEF724-136C-45BC-99A0-8908E7015E88}" type="datetimeFigureOut">
              <a:rPr lang="en-US" smtClean="0"/>
              <a:t>5/13/2020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A3EBE6-D74F-4913-8754-2F63B9EF4803}" type="slidenum">
              <a:rPr lang="en-US" smtClean="0"/>
              <a:t>‹#›</a:t>
            </a:fld>
            <a:endParaRPr lang="en-US"/>
          </a:p>
        </p:txBody>
      </p:sp>
    </p:spTree>
    <p:extLst>
      <p:ext uri="{BB962C8B-B14F-4D97-AF65-F5344CB8AC3E}">
        <p14:creationId xmlns:p14="http://schemas.microsoft.com/office/powerpoint/2010/main" val="1499637878"/>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r.wikipedia.org/wiki/1869%D8%A1" TargetMode="External"/><Relationship Id="rId7" Type="http://schemas.openxmlformats.org/officeDocument/2006/relationships/hyperlink" Target="https://ur.wikipedia.org/wiki/%D8%A7%D9%86%DA%AF%D8%B1%DB%8C%D8%B2" TargetMode="External"/><Relationship Id="rId2" Type="http://schemas.openxmlformats.org/officeDocument/2006/relationships/hyperlink" Target="https://ur.wikipedia.org/wiki/1797%D8%A1" TargetMode="External"/><Relationship Id="rId1" Type="http://schemas.openxmlformats.org/officeDocument/2006/relationships/slideLayout" Target="../slideLayouts/slideLayout1.xml"/><Relationship Id="rId6" Type="http://schemas.openxmlformats.org/officeDocument/2006/relationships/hyperlink" Target="https://ur.wikipedia.org/wiki/%D9%85%D8%AD%D9%85%D8%AF_%D8%A7%D9%82%D8%A8%D8%A7%D9%84" TargetMode="External"/><Relationship Id="rId5" Type="http://schemas.openxmlformats.org/officeDocument/2006/relationships/hyperlink" Target="https://ur.wikipedia.org/wiki/%D9%85%D9%8A%D8%B1_%D8%AA%D9%82%DB%8C_%D9%85%DB%8C%D8%B1" TargetMode="External"/><Relationship Id="rId4" Type="http://schemas.openxmlformats.org/officeDocument/2006/relationships/hyperlink" Target="https://ur.wikipedia.org/wiki/%D8%A7%D8%B1%D8%AF%D9%88_%D8%B2%D8%A8%D8%A7%D9%86"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r.wikipedia.org/wiki/1816%D8%A1" TargetMode="External"/><Relationship Id="rId2" Type="http://schemas.openxmlformats.org/officeDocument/2006/relationships/hyperlink" Target="https://ur.wikipedia.org/wiki/1807%D8%A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r.wikipedia.org/wiki/%D9%85%D8%B1%D8%B2%D8%A7_%D8%BA%D8%A7%D9%84%D8%A8#cite_note-16" TargetMode="External"/><Relationship Id="rId2" Type="http://schemas.openxmlformats.org/officeDocument/2006/relationships/hyperlink" Target="https://ur.wikipedia.org/w/index.php?title=%D9%85%D8%B1%D8%B2%D8%A7_%D8%BA%D8%A7%D9%84%D8%A8&amp;action=edit&amp;section=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r.wikipedia.org/wiki/%D8%BA%D8%A7%D9%84%D8%A8" TargetMode="External"/><Relationship Id="rId2" Type="http://schemas.openxmlformats.org/officeDocument/2006/relationships/hyperlink" Target="https://ur.wikipedia.org/wiki/%D8%B9%D8%A8%D8%A7%D8%AF%D8%AA_%D8%A8%D8%B1%DB%8C%D9%84%D9%88%DB%8C" TargetMode="External"/><Relationship Id="rId1" Type="http://schemas.openxmlformats.org/officeDocument/2006/relationships/slideLayout" Target="../slideLayouts/slideLayout2.xml"/><Relationship Id="rId4" Type="http://schemas.openxmlformats.org/officeDocument/2006/relationships/hyperlink" Target="https://ur.wikipedia.org/wiki/%D8%B9%D8%A8%D8%AF_%D8%A7%D9%84%D8%B1%D8%AD%D9%85%D8%A7%D9%86_%D8%A8%D8%AC%D9%86%D9%88%D8%B1%DB%8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sp>
        <p:nvSpPr>
          <p:cNvPr id="3" name="Content Placeholder 2"/>
          <p:cNvSpPr>
            <a:spLocks noGrp="1"/>
          </p:cNvSpPr>
          <p:nvPr>
            <p:ph idx="1"/>
          </p:nvPr>
        </p:nvSpPr>
        <p:spPr/>
        <p:txBody>
          <a:bodyPr>
            <a:normAutofit/>
          </a:bodyPr>
          <a:lstStyle/>
          <a:p>
            <a:r>
              <a:rPr lang="fa-IR" sz="8000" dirty="0" smtClean="0"/>
              <a:t>مرزا اسد الله خان غالب </a:t>
            </a:r>
            <a:endParaRPr lang="en-US" sz="8000" dirty="0"/>
          </a:p>
        </p:txBody>
      </p:sp>
    </p:spTree>
    <p:extLst>
      <p:ext uri="{BB962C8B-B14F-4D97-AF65-F5344CB8AC3E}">
        <p14:creationId xmlns:p14="http://schemas.microsoft.com/office/powerpoint/2010/main" val="48292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
            </a:r>
            <a:br>
              <a:rPr lang="fa-IR" dirty="0" smtClean="0"/>
            </a:br>
            <a:r>
              <a:rPr lang="fa-IR" sz="6000" dirty="0" smtClean="0"/>
              <a:t>مرزا اسد الله خان کا تعارف اور شاعری کی خصو صیات</a:t>
            </a:r>
            <a:r>
              <a:rPr lang="fa-IR" dirty="0" smtClean="0"/>
              <a:t/>
            </a:r>
            <a:br>
              <a:rPr lang="fa-IR" dirty="0" smtClean="0"/>
            </a:br>
            <a:endParaRPr lang="en-US" dirty="0"/>
          </a:p>
        </p:txBody>
      </p:sp>
      <p:sp>
        <p:nvSpPr>
          <p:cNvPr id="4" name="Subtitle 3"/>
          <p:cNvSpPr>
            <a:spLocks noGrp="1"/>
          </p:cNvSpPr>
          <p:nvPr>
            <p:ph type="subTitle" idx="1"/>
          </p:nvPr>
        </p:nvSpPr>
        <p:spPr>
          <a:xfrm>
            <a:off x="1154955" y="3831771"/>
            <a:ext cx="8825658" cy="1807029"/>
          </a:xfrm>
        </p:spPr>
        <p:txBody>
          <a:bodyPr>
            <a:normAutofit fontScale="85000" lnSpcReduction="10000"/>
          </a:bodyPr>
          <a:lstStyle/>
          <a:p>
            <a:r>
              <a:rPr lang="ur-PK" dirty="0"/>
              <a:t>جم الدولہ، دبیر الملک، مرزا نوشہ </a:t>
            </a:r>
            <a:r>
              <a:rPr lang="ur-PK" b="1" dirty="0"/>
              <a:t>اسد اللہ خان غالب</a:t>
            </a:r>
            <a:r>
              <a:rPr lang="ur-PK" dirty="0"/>
              <a:t> بہادر نظام جنگ (</a:t>
            </a:r>
            <a:r>
              <a:rPr lang="ur-PK" dirty="0">
                <a:hlinkClick r:id="rId2" tooltip="1797ء"/>
              </a:rPr>
              <a:t>1797ء</a:t>
            </a:r>
            <a:r>
              <a:rPr lang="ur-PK" dirty="0"/>
              <a:t>- </a:t>
            </a:r>
            <a:r>
              <a:rPr lang="ur-PK" dirty="0">
                <a:hlinkClick r:id="rId3" tooltip="1869ء"/>
              </a:rPr>
              <a:t>1869ء</a:t>
            </a:r>
            <a:r>
              <a:rPr lang="ur-PK" dirty="0"/>
              <a:t>) </a:t>
            </a:r>
            <a:r>
              <a:rPr lang="ur-PK" dirty="0">
                <a:hlinkClick r:id="rId4" tooltip="اردو زبان"/>
              </a:rPr>
              <a:t>اردو زبان</a:t>
            </a:r>
            <a:r>
              <a:rPr lang="ur-PK" dirty="0"/>
              <a:t> کے سب سے بڑے شاعروں میں ایک سمجھے جاتے ہیں۔ یہ تسلیم شدہ بات ہے کہ 19 ویں صدی غالب کی صدی ہے۔ جبکہ 18 ویں </a:t>
            </a:r>
            <a:r>
              <a:rPr lang="ur-PK" dirty="0">
                <a:hlinkClick r:id="rId5" tooltip="مير تقی میر"/>
              </a:rPr>
              <a:t>میر تقی میر کی</a:t>
            </a:r>
            <a:r>
              <a:rPr lang="ur-PK" dirty="0"/>
              <a:t> تھی اور 20 ویں علامہ </a:t>
            </a:r>
            <a:r>
              <a:rPr lang="ur-PK" dirty="0">
                <a:hlinkClick r:id="rId6" tooltip="محمد اقبال"/>
              </a:rPr>
              <a:t>اقبال</a:t>
            </a:r>
            <a:r>
              <a:rPr lang="ur-PK" dirty="0"/>
              <a:t> کی۔ غالب کی عظمت کا راز صرف ان کی شاعری کے حسن اور بیان کی خوبی ہی میں نہیں ہے۔ ان کاا صل کمال یہ ہے کہ وہ ز ندگی کے حقائق اور انسانی نفسیات کو گہرائی میں جاکر سمجھتے تھے اور بڑی سادگی سے عام لوگوں کے لیے بیان کردیتے تھے۔ غالب جس پر آشوب دور میں پیدا ہوئے اس میں انہوں نے مسلمانوں کی ایک عظیم سلطنت کو برباد ہوتے ہوئے اور باہر سے آئی ہوئی </a:t>
            </a:r>
            <a:r>
              <a:rPr lang="ur-PK" dirty="0">
                <a:hlinkClick r:id="rId7" tooltip="انگریز"/>
              </a:rPr>
              <a:t>انگریز</a:t>
            </a:r>
            <a:r>
              <a:rPr lang="ur-PK" dirty="0"/>
              <a:t> قوم کو ملک کے اقتدار پر چھاتے ہوئے دیکھا۔ غالباً یہی وہ پس منظر ہے جس نے ان کی نظر میں گہرائی اور فکر میں وسعت پیدا کی۔</a:t>
            </a:r>
            <a:endParaRPr lang="en-US" dirty="0"/>
          </a:p>
        </p:txBody>
      </p:sp>
    </p:spTree>
    <p:extLst>
      <p:ext uri="{BB962C8B-B14F-4D97-AF65-F5344CB8AC3E}">
        <p14:creationId xmlns:p14="http://schemas.microsoft.com/office/powerpoint/2010/main" val="2197233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ur-PK" sz="3200" dirty="0"/>
              <a:t>ابتدائی ماخذوں سے پتا چلتا ہے کہ غالب کی شعرگوئی کا آغاز </a:t>
            </a:r>
            <a:r>
              <a:rPr lang="ur-PK" sz="3200" dirty="0">
                <a:hlinkClick r:id="rId2" tooltip="1807ء"/>
              </a:rPr>
              <a:t>1807ء</a:t>
            </a:r>
            <a:r>
              <a:rPr lang="ur-PK" sz="3200" dirty="0"/>
              <a:t> سے ہوا اور اولین تخلص </a:t>
            </a:r>
            <a:r>
              <a:rPr lang="ur-PK" sz="3200" b="1" dirty="0"/>
              <a:t>اسد</a:t>
            </a:r>
            <a:r>
              <a:rPr lang="ur-PK" sz="3200" dirty="0"/>
              <a:t> تھا لیکن بعد ازاں اُنہوں نے ایک اور شاعر میر اَمانی اسد سے کلام کی مشابہت کے بعد اپنا تخلص </a:t>
            </a:r>
            <a:r>
              <a:rPr lang="ur-PK" sz="3200" b="1" dirty="0"/>
              <a:t>غالب</a:t>
            </a:r>
            <a:r>
              <a:rPr lang="ur-PK" sz="3200" dirty="0"/>
              <a:t> اختیار کر لیا تاہم شاعری میں کبھی کبھی اسد بطورتخلص کے ملتا ہے۔ </a:t>
            </a:r>
            <a:r>
              <a:rPr lang="ur-PK" sz="3200" dirty="0">
                <a:hlinkClick r:id="rId3" tooltip="1816ء"/>
              </a:rPr>
              <a:t>1816ء</a:t>
            </a:r>
            <a:r>
              <a:rPr lang="ur-PK" sz="3200" dirty="0"/>
              <a:t> سے غالب بطور تخلص کے استعمال کرنا شروع کیا جو تا وقت آخر جاری رہا</a:t>
            </a:r>
            <a:r>
              <a:rPr lang="ur-PK" sz="3200" dirty="0" smtClean="0"/>
              <a:t>۔</a:t>
            </a:r>
            <a:endParaRPr lang="fa-IR" sz="3200" dirty="0" smtClean="0"/>
          </a:p>
          <a:p>
            <a:endParaRPr lang="en-US" dirty="0"/>
          </a:p>
        </p:txBody>
      </p:sp>
    </p:spTree>
    <p:extLst>
      <p:ext uri="{BB962C8B-B14F-4D97-AF65-F5344CB8AC3E}">
        <p14:creationId xmlns:p14="http://schemas.microsoft.com/office/powerpoint/2010/main" val="406193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209133"/>
          </a:xfrm>
        </p:spPr>
        <p:txBody>
          <a:bodyPr/>
          <a:lstStyle/>
          <a:p>
            <a:endParaRPr lang="en-US" dirty="0"/>
          </a:p>
        </p:txBody>
      </p:sp>
      <p:sp>
        <p:nvSpPr>
          <p:cNvPr id="3" name="Content Placeholder 2"/>
          <p:cNvSpPr>
            <a:spLocks noGrp="1"/>
          </p:cNvSpPr>
          <p:nvPr>
            <p:ph idx="1"/>
          </p:nvPr>
        </p:nvSpPr>
        <p:spPr>
          <a:xfrm>
            <a:off x="1103312" y="722811"/>
            <a:ext cx="8946541" cy="5525589"/>
          </a:xfrm>
        </p:spPr>
        <p:txBody>
          <a:bodyPr>
            <a:normAutofit fontScale="32500" lnSpcReduction="20000"/>
          </a:bodyPr>
          <a:lstStyle/>
          <a:p>
            <a:r>
              <a:rPr lang="ur-PK" dirty="0"/>
              <a:t>تصانیف[</a:t>
            </a:r>
            <a:r>
              <a:rPr lang="ur-PK" dirty="0">
                <a:hlinkClick r:id="rId2" tooltip="تدوینِ قطعہ: تصانیف"/>
              </a:rPr>
              <a:t>ترمیم</a:t>
            </a:r>
            <a:r>
              <a:rPr lang="ur-PK" dirty="0"/>
              <a:t>]</a:t>
            </a:r>
          </a:p>
          <a:p>
            <a:r>
              <a:rPr lang="ur-PK" dirty="0"/>
              <a:t>مرزا غالب کی تصانیف یہ ہیں،</a:t>
            </a:r>
          </a:p>
          <a:p>
            <a:r>
              <a:rPr lang="ur-PK" dirty="0"/>
              <a:t>دیوان ِ غالب</a:t>
            </a:r>
          </a:p>
          <a:p>
            <a:r>
              <a:rPr lang="ur-PK" dirty="0"/>
              <a:t>:اس میں مرزا کا اردو کلام ہے جس میں غزلو ں کے علاوہ قصائد، قطعات اور رباعیات ہیں۔</a:t>
            </a:r>
          </a:p>
          <a:p>
            <a:r>
              <a:rPr lang="ur-PK" dirty="0"/>
              <a:t>دستنبو:</a:t>
            </a:r>
          </a:p>
          <a:p>
            <a:r>
              <a:rPr lang="ur-PK" dirty="0"/>
              <a:t>اس کتاب میں 1850 سے لے کر 1857 تک کے حالات درج ہیں۔ یہ کتاب فارسی میں ہے جو پہلی بار 1858 میں شائع ہوئی۔ اردو میں اس کا ترجمہ خواجہ احمد فاروقی نے کیا ہے</a:t>
            </a:r>
          </a:p>
          <a:p>
            <a:r>
              <a:rPr lang="ur-PK" dirty="0"/>
              <a:t>۔مہر نیمروز</a:t>
            </a:r>
          </a:p>
          <a:p>
            <a:r>
              <a:rPr lang="ur-PK" dirty="0"/>
              <a:t>:تیمور سے ہمایوں کے عہد تک کے حالات لکھے۔ پھر بادشاہ کی فرمائش پر حکیم احسن اللہ خاں نے حضرت آدم سے چنگیز خاں تک کی تاریخ مرتب کی جسے غالب نے فارسی میں منتقل کیا۔</a:t>
            </a:r>
          </a:p>
          <a:p>
            <a:r>
              <a:rPr lang="ur-PK" dirty="0"/>
              <a:t>قاطع بُرہان:</a:t>
            </a:r>
          </a:p>
          <a:p>
            <a:r>
              <a:rPr lang="ur-PK" dirty="0"/>
              <a:t>فارسی لغت ‘برہانِ قاطع’ از مولوی محمد حسین تبریزی کا جواب ہے۔ قاطع برہان کی اشاعت 1861 میں ہوئی بعد میں اعتراضات کا اضافہ کرکے غالب نے اسی کو ‘دُرفش کاویانی’ کے نام سے 1865 میں شائع کیا</a:t>
            </a:r>
          </a:p>
          <a:p>
            <a:r>
              <a:rPr lang="ur-PK" dirty="0"/>
              <a:t>۔میخانۂ آرزو</a:t>
            </a:r>
          </a:p>
          <a:p>
            <a:r>
              <a:rPr lang="ur-PK" dirty="0"/>
              <a:t>:فارسی کے کلام کا پہلا ایڈیشن 1845 میں اسی نام سے چھپا۔ پھر بعد میں کلیات کی شکل میں کئی ایڈیشن چھپے</a:t>
            </a:r>
          </a:p>
          <a:p>
            <a:r>
              <a:rPr lang="ur-PK" dirty="0"/>
              <a:t>۔سبد چین</a:t>
            </a:r>
          </a:p>
          <a:p>
            <a:r>
              <a:rPr lang="ur-PK" dirty="0"/>
              <a:t>:اس نام سے فارسی کلام1867 میں چھپا۔ اس مجموعے میں مثنوی ابر گہربار کے علاوہ وہ کلام ہے جو فارسی کے کلیات میں شامل نہیں ہو سکا تھا۔دعائے صباح:عربی میں دعا الصباح حضرت علی سے منسوب ہے۔ غالب نے اسے فارسی میں منظوم کیا۔ یہ اہم کام انھوں نے اپنے بھانجے مرزا عباس بیگ کی فرمائش پر کیا تھا۔</a:t>
            </a:r>
          </a:p>
          <a:p>
            <a:r>
              <a:rPr lang="ur-PK" dirty="0"/>
              <a:t>عودہندی:</a:t>
            </a:r>
          </a:p>
          <a:p>
            <a:r>
              <a:rPr lang="ur-PK" dirty="0"/>
              <a:t>پہلی مرتبہ مرزا کے اردو خطوط کا یہ مجموعہ 1868 میں چھپا۔اردوئے معلیٰ:غالب کے اردو خطوط کا مجموعہ ہے جو 1869 میں شائع ہوا۔</a:t>
            </a:r>
          </a:p>
          <a:p>
            <a:r>
              <a:rPr lang="ur-PK" dirty="0"/>
              <a:t>مکاتیب غالب</a:t>
            </a:r>
          </a:p>
          <a:p>
            <a:r>
              <a:rPr lang="ur-PK" dirty="0"/>
              <a:t>:مرزا کے وہ خطوط شامل ہیں جو انھوں نے دربار رامپور کو لکھے تھے اور جسے امتیاز علی خاں عرشی صاحب نے مرتب کرکے پہلی مرتبہ 1937 میں شائع کیا</a:t>
            </a:r>
          </a:p>
          <a:p>
            <a:r>
              <a:rPr lang="ur-PK" dirty="0"/>
              <a:t>۔نکات غالب رقعات غالب</a:t>
            </a:r>
          </a:p>
          <a:p>
            <a:r>
              <a:rPr lang="ur-PK" dirty="0"/>
              <a:t>:نکات غالب میں فارسی صَرف کے قواعد اردو میں اور رقعات غالب میں اپنے پندرہ فارسی مکتوب ‘پنج آہنگ’ سے منتخب کرکے درج کیے تھے۔ غالب نے ماسٹر پیارے لال آشوب کی فرمائش اور درخواست پر یہ کارنامہ انجام دیا تھا۔</a:t>
            </a:r>
          </a:p>
          <a:p>
            <a:r>
              <a:rPr lang="ur-PK" dirty="0"/>
              <a:t>قادرنامہ:</a:t>
            </a:r>
          </a:p>
          <a:p>
            <a:r>
              <a:rPr lang="ur-PK" dirty="0"/>
              <a:t>مرزا نے عارف کے بچوں کے لیے آٹھ صفحات پر مشتمل یہ ایک مختصر رسالہ قادرنامہ</a:t>
            </a:r>
            <a:r>
              <a:rPr lang="ur-PK" baseline="30000" dirty="0">
                <a:hlinkClick r:id="rId3"/>
              </a:rPr>
              <a:t>[16]</a:t>
            </a:r>
            <a:r>
              <a:rPr lang="ur-PK" dirty="0"/>
              <a:t> لکھا تھا جس میں ‘خالق باری’ کی طرز پر فارسی لغات کا مفہوم اردو میں لکھا گیا تھا</a:t>
            </a:r>
          </a:p>
          <a:p>
            <a:r>
              <a:rPr lang="ur-PK" dirty="0"/>
              <a:t>۔ جیسے اس نظم کا پہلا شعر ہے</a:t>
            </a:r>
          </a:p>
          <a:p>
            <a:r>
              <a:rPr lang="ur-PK" dirty="0"/>
              <a:t>:قادر اللہ اور یزداں ہے</a:t>
            </a:r>
          </a:p>
          <a:p>
            <a:r>
              <a:rPr lang="ur-PK" dirty="0"/>
              <a:t>خداہے نبی مرسل، پیمبر رہنما</a:t>
            </a:r>
          </a:p>
          <a:p>
            <a:endParaRPr lang="en-US" dirty="0"/>
          </a:p>
        </p:txBody>
      </p:sp>
    </p:spTree>
    <p:extLst>
      <p:ext uri="{BB962C8B-B14F-4D97-AF65-F5344CB8AC3E}">
        <p14:creationId xmlns:p14="http://schemas.microsoft.com/office/powerpoint/2010/main" val="2650178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ur-PK" dirty="0"/>
              <a:t>غالب کے بارے میں </a:t>
            </a:r>
            <a:r>
              <a:rPr lang="ur-PK" dirty="0">
                <a:hlinkClick r:id="rId2" tooltip="عبادت بریلوی"/>
              </a:rPr>
              <a:t>عبادت بریلوی</a:t>
            </a:r>
            <a:r>
              <a:rPr lang="ur-PK" dirty="0"/>
              <a:t> لکھتے ہیں، ”</a:t>
            </a:r>
            <a:r>
              <a:rPr lang="ur-PK" dirty="0">
                <a:hlinkClick r:id="rId3" tooltip="غالب"/>
              </a:rPr>
              <a:t>غالب</a:t>
            </a:r>
            <a:r>
              <a:rPr lang="ur-PK" dirty="0"/>
              <a:t> زبان اور لہجے کے چابک دست فنکار ہیں۔ اردو روزمرہ اور محاورے کو اس طرح بیان کرتے ہیں کہ اس کی سادگی دل میں اتر جاتی ہے۔“</a:t>
            </a:r>
          </a:p>
          <a:p>
            <a:r>
              <a:rPr lang="ur-PK" dirty="0">
                <a:hlinkClick r:id="rId4" tooltip="عبد الرحمان بجنوری"/>
              </a:rPr>
              <a:t>عبد الرحمان بجنوری</a:t>
            </a:r>
            <a:r>
              <a:rPr lang="ur-PK" dirty="0"/>
              <a:t> لکھتے ہیں کہ، ”ہندوستان کی الہامی کتابیں دو ہیں ”وید مقدس“ اور ”دیوان غالب“ ۔“</a:t>
            </a:r>
          </a:p>
          <a:p>
            <a:r>
              <a:rPr lang="ur-PK" dirty="0"/>
              <a:t>اردو شاعری میں مرزا </a:t>
            </a:r>
            <a:r>
              <a:rPr lang="ur-PK" dirty="0">
                <a:hlinkClick r:id="rId3" tooltip="غالب"/>
              </a:rPr>
              <a:t>غالب</a:t>
            </a:r>
            <a:r>
              <a:rPr lang="ur-PK" dirty="0"/>
              <a:t> کی حیثیت ایک درخشاں ستارے کی سی ہے۔ انہوں نے اردو شاعری میں ایک نئی روح پھونک دی۔ اسے نئے نئے موضوعات بخشے اور اس میں ایک انقلابی لہر دوڑا دی۔ ان کی شاعری میں فلسفیانہ خیالات جا بجا ملتے ہیں۔ غالب ایک فلسفی ذہن کے مالک تھے۔ انہوں نے زندگی کو اپنے طور پر سمجھنے کی بھر پور کوشش کی اور ان کے تخیُّل کی بلندی اور شوخیٔ فکرکا راز اس میں ہے کہ وہ انسانی زندگی کے نشیب و فراز کوشِدّت سے محسوس کرتے ہیں۔</a:t>
            </a:r>
            <a:br>
              <a:rPr lang="ur-PK" dirty="0"/>
            </a:br>
            <a:r>
              <a:rPr lang="ur-PK" dirty="0">
                <a:hlinkClick r:id="rId3" tooltip="غالب"/>
              </a:rPr>
              <a:t>غالب</a:t>
            </a:r>
            <a:r>
              <a:rPr lang="ur-PK" dirty="0"/>
              <a:t> انسانی زندگی کے مختلف پہلوئوں کا گہرا شعور رکھتے ہیں۔ اس کے بنیادی معاملات و مسائل پر غور و فکر کرتے ہیں۔ اس کی ان گنت گتھیوں کو سلجھا دیتے ہیں۔ انسان کو اس کی عظمت کا احساس دلاتے ہیں اس کو اپنے پیروں پر کھڑا ہونا سکھاتے ہیں۔ اور نظام کائنات میں اس کونئے آسمانوں پر اڑاتے ہیں۔ غالب کی شاعری اس اعتبار سے بہت بلند ہے اور اس میں شبہ نہیں کہ ان کی شاعر ی کے انہیں عناصر نے اُن کو عظمت سے ہمکنار کیا ہے۔ لیکن جس طرح ان کی شاعری میں ان سب کا اظہار و ابلاغ ہوا ہے۔ وہ بھی اس کو عظیم بنانے میں برابر کے شریک ہیں۔</a:t>
            </a:r>
          </a:p>
          <a:p>
            <a:r>
              <a:rPr lang="ur-PK" dirty="0"/>
              <a:t>غالب کی شاعری کا اثرحواس پر شدت سے ہوتا ہے وہ ان میں غیر شعوری طور پرایک ارتعاش کی سی کیفیت پیدا کرتی ہے اور اسی ارتعاش کی وجہ سے اس کے پڑھنے اور سننے والے کے ذہن پر اس قسم کی تصویریں ابھرتی ہیں۔ ان کے موضوع میں جووسعتیں اور گہرائیاں ہیں اس کا عکس ان کے اظہار و ابلاغ میں بھی نظرآتا ہے۔ ان گنت عناصر کے امتزاج سے اس کی تشکیل ہوتی ہے۔</a:t>
            </a:r>
          </a:p>
          <a:p>
            <a:r>
              <a:rPr lang="ur-PK" dirty="0"/>
              <a:t/>
            </a:r>
            <a:br>
              <a:rPr lang="ur-PK" dirty="0"/>
            </a:br>
            <a:endParaRPr lang="en-US" dirty="0"/>
          </a:p>
        </p:txBody>
      </p:sp>
    </p:spTree>
    <p:extLst>
      <p:ext uri="{BB962C8B-B14F-4D97-AF65-F5344CB8AC3E}">
        <p14:creationId xmlns:p14="http://schemas.microsoft.com/office/powerpoint/2010/main" val="2402205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8734"/>
          </a:xfrm>
        </p:spPr>
        <p:txBody>
          <a:bodyPr/>
          <a:lstStyle/>
          <a:p>
            <a:r>
              <a:rPr lang="fa-IR" dirty="0" smtClean="0"/>
              <a:t>انتخاب از غزلیات غالب </a:t>
            </a:r>
            <a:endParaRPr lang="en-US" dirty="0"/>
          </a:p>
        </p:txBody>
      </p:sp>
      <p:sp>
        <p:nvSpPr>
          <p:cNvPr id="3" name="Content Placeholder 2"/>
          <p:cNvSpPr>
            <a:spLocks noGrp="1"/>
          </p:cNvSpPr>
          <p:nvPr>
            <p:ph idx="1"/>
          </p:nvPr>
        </p:nvSpPr>
        <p:spPr>
          <a:xfrm>
            <a:off x="1103312" y="1271452"/>
            <a:ext cx="8946541" cy="4976948"/>
          </a:xfrm>
        </p:spPr>
        <p:txBody>
          <a:bodyPr>
            <a:normAutofit fontScale="85000" lnSpcReduction="20000"/>
          </a:bodyPr>
          <a:lstStyle/>
          <a:p>
            <a:pPr algn="r"/>
            <a:r>
              <a:rPr lang="ur-PK" dirty="0"/>
              <a:t>بیا و جوش تمنای دیدنم بنگر</a:t>
            </a:r>
            <a:br>
              <a:rPr lang="ur-PK" dirty="0"/>
            </a:br>
            <a:r>
              <a:rPr lang="ur-PK" dirty="0"/>
              <a:t>چو اشک از سر مژگاں چیکدنم بنگر</a:t>
            </a:r>
            <a:r>
              <a:rPr lang="ur-PK" dirty="0"/>
              <a:t/>
            </a:r>
            <a:br>
              <a:rPr lang="ur-PK" dirty="0"/>
            </a:br>
            <a:r>
              <a:rPr lang="ur-PK" dirty="0"/>
              <a:t/>
            </a:r>
            <a:br>
              <a:rPr lang="ur-PK" dirty="0"/>
            </a:br>
            <a:r>
              <a:rPr lang="ur-PK" dirty="0"/>
              <a:t>آؤ اور میرے شوق دیدار کی انتہا دیکھو</a:t>
            </a:r>
            <a:r>
              <a:rPr lang="ur-PK" dirty="0"/>
              <a:t/>
            </a:r>
            <a:br>
              <a:rPr lang="ur-PK" dirty="0"/>
            </a:br>
            <a:r>
              <a:rPr lang="ur-PK" dirty="0"/>
              <a:t>میرے آنسوؤں کو پلکوں سے ٹپکتے ہوئے دیکھو</a:t>
            </a:r>
            <a:r>
              <a:rPr lang="ur-PK" dirty="0"/>
              <a:t/>
            </a:r>
            <a:br>
              <a:rPr lang="ur-PK" dirty="0"/>
            </a:br>
            <a:r>
              <a:rPr lang="ur-PK" dirty="0"/>
              <a:t/>
            </a:r>
            <a:br>
              <a:rPr lang="ur-PK" dirty="0"/>
            </a:br>
            <a:r>
              <a:rPr lang="ur-PK" dirty="0"/>
              <a:t>شنیدہ ام کہ نبینی و نا امید نیم</a:t>
            </a:r>
            <a:br>
              <a:rPr lang="ur-PK" dirty="0"/>
            </a:br>
            <a:r>
              <a:rPr lang="ur-PK" dirty="0"/>
              <a:t>ندیدن تو شنیدم، شنیدنم بنگر</a:t>
            </a:r>
            <a:r>
              <a:rPr lang="ur-PK" dirty="0"/>
              <a:t/>
            </a:r>
            <a:br>
              <a:rPr lang="ur-PK" dirty="0"/>
            </a:br>
            <a:r>
              <a:rPr lang="ur-PK" dirty="0"/>
              <a:t/>
            </a:r>
            <a:br>
              <a:rPr lang="ur-PK" dirty="0"/>
            </a:br>
            <a:r>
              <a:rPr lang="ur-PK" dirty="0"/>
              <a:t>مجھے تمہاری بے رخی کا پتا ہے لیکن میں مایوس نہیں</a:t>
            </a:r>
            <a:r>
              <a:rPr lang="ur-PK" dirty="0"/>
              <a:t/>
            </a:r>
            <a:br>
              <a:rPr lang="ur-PK" dirty="0"/>
            </a:br>
            <a:r>
              <a:rPr lang="ur-PK" dirty="0"/>
              <a:t>تمہاری بے رخی کا میں نے سنا، اب مجھے سنتے ہوئے دیکھو</a:t>
            </a:r>
            <a:r>
              <a:rPr lang="ur-PK" dirty="0"/>
              <a:t/>
            </a:r>
            <a:br>
              <a:rPr lang="ur-PK" dirty="0"/>
            </a:br>
            <a:r>
              <a:rPr lang="ur-PK" dirty="0"/>
              <a:t/>
            </a:r>
            <a:br>
              <a:rPr lang="ur-PK" dirty="0"/>
            </a:br>
            <a:r>
              <a:rPr lang="ur-PK" dirty="0"/>
              <a:t>دمید دانہ و بالید در آشیاں گہے شد</a:t>
            </a:r>
            <a:br>
              <a:rPr lang="ur-PK" dirty="0"/>
            </a:br>
            <a:r>
              <a:rPr lang="ur-PK" dirty="0"/>
              <a:t>در انتظار او ماندم، چیدنم بنگر</a:t>
            </a:r>
            <a:r>
              <a:rPr lang="ur-PK" dirty="0"/>
              <a:t/>
            </a:r>
            <a:br>
              <a:rPr lang="ur-PK" dirty="0"/>
            </a:br>
            <a:r>
              <a:rPr lang="ur-PK" dirty="0"/>
              <a:t/>
            </a:r>
            <a:br>
              <a:rPr lang="ur-PK" dirty="0"/>
            </a:br>
            <a:r>
              <a:rPr lang="ur-PK" dirty="0"/>
              <a:t>بیج لا کر انہیں گھر میں بویا</a:t>
            </a:r>
            <a:r>
              <a:rPr lang="ur-PK" dirty="0"/>
              <a:t/>
            </a:r>
            <a:br>
              <a:rPr lang="ur-PK" dirty="0"/>
            </a:br>
            <a:r>
              <a:rPr lang="ur-PK" dirty="0"/>
              <a:t>اب مجھے انہیں حاصل کرنے کا منتظر دیکھو</a:t>
            </a:r>
            <a:r>
              <a:rPr lang="ur-PK" dirty="0"/>
              <a:t/>
            </a:r>
            <a:br>
              <a:rPr lang="ur-PK" dirty="0"/>
            </a:br>
            <a:r>
              <a:rPr lang="ur-PK" dirty="0"/>
              <a:t/>
            </a:r>
            <a:br>
              <a:rPr lang="ur-PK" dirty="0"/>
            </a:br>
            <a:r>
              <a:rPr lang="ur-PK" dirty="0"/>
              <a:t>زمن بہ جرم تپیدن کنارہ می کردی</a:t>
            </a:r>
            <a:br>
              <a:rPr lang="ur-PK" dirty="0"/>
            </a:br>
            <a:r>
              <a:rPr lang="ur-PK" dirty="0"/>
              <a:t>بیا بہ خاک من و آرمیدنم بنگر</a:t>
            </a:r>
            <a:r>
              <a:rPr lang="ur-PK" dirty="0"/>
              <a:t/>
            </a:r>
            <a:br>
              <a:rPr lang="ur-PK" dirty="0"/>
            </a:br>
            <a:r>
              <a:rPr lang="ur-PK" dirty="0"/>
              <a:t/>
            </a:r>
            <a:br>
              <a:rPr lang="ur-PK" dirty="0"/>
            </a:br>
            <a:r>
              <a:rPr lang="ur-PK" dirty="0"/>
              <a:t>تم نے میرے جرم کی پاداش میں مجھ سے کنارہ کر لیا</a:t>
            </a:r>
            <a:r>
              <a:rPr lang="ur-PK" dirty="0"/>
              <a:t/>
            </a:r>
            <a:br>
              <a:rPr lang="ur-PK" dirty="0"/>
            </a:br>
            <a:r>
              <a:rPr lang="ur-PK" dirty="0"/>
              <a:t>اب میری خاک پر آکر مجھے محو خواب دیکھو</a:t>
            </a:r>
            <a:endParaRPr lang="en-US" dirty="0"/>
          </a:p>
        </p:txBody>
      </p:sp>
    </p:spTree>
    <p:extLst>
      <p:ext uri="{BB962C8B-B14F-4D97-AF65-F5344CB8AC3E}">
        <p14:creationId xmlns:p14="http://schemas.microsoft.com/office/powerpoint/2010/main" val="1479321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75191"/>
          </a:xfrm>
        </p:spPr>
        <p:txBody>
          <a:bodyPr/>
          <a:lstStyle/>
          <a:p>
            <a:r>
              <a:rPr lang="fa-IR" dirty="0"/>
              <a:t>انتخاب از غزلیات غالب</a:t>
            </a:r>
            <a:endParaRPr lang="en-US" dirty="0"/>
          </a:p>
        </p:txBody>
      </p:sp>
      <p:sp>
        <p:nvSpPr>
          <p:cNvPr id="3" name="Content Placeholder 2"/>
          <p:cNvSpPr>
            <a:spLocks noGrp="1"/>
          </p:cNvSpPr>
          <p:nvPr>
            <p:ph idx="1"/>
          </p:nvPr>
        </p:nvSpPr>
        <p:spPr/>
        <p:txBody>
          <a:bodyPr>
            <a:normAutofit fontScale="92500" lnSpcReduction="10000"/>
          </a:bodyPr>
          <a:lstStyle/>
          <a:p>
            <a:r>
              <a:rPr lang="fa-IR" dirty="0" smtClean="0"/>
              <a:t>اگر هوای تماشای گلستان داری </a:t>
            </a:r>
          </a:p>
          <a:p>
            <a:r>
              <a:rPr lang="fa-IR" dirty="0" smtClean="0"/>
              <a:t>بیا و عالم  در خون تپیدنم بنگر </a:t>
            </a:r>
          </a:p>
          <a:p>
            <a:endParaRPr lang="fa-IR" dirty="0"/>
          </a:p>
          <a:p>
            <a:pPr marL="0" indent="0">
              <a:buNone/>
            </a:pPr>
            <a:r>
              <a:rPr lang="ur-PK" dirty="0"/>
              <a:t>گر تجہے باغ میں جانے کی  خواهش </a:t>
            </a:r>
            <a:r>
              <a:rPr lang="ur-PK" dirty="0" smtClean="0"/>
              <a:t>هے</a:t>
            </a:r>
            <a:endParaRPr lang="fa-IR" dirty="0" smtClean="0"/>
          </a:p>
          <a:p>
            <a:pPr marL="0" indent="0">
              <a:buNone/>
            </a:pPr>
            <a:r>
              <a:rPr lang="ur-PK" dirty="0" smtClean="0"/>
              <a:t> </a:t>
            </a:r>
            <a:r>
              <a:rPr lang="ur-PK" dirty="0"/>
              <a:t>آ اور مجھے خون میں تڑپتا ھوا دیکھ</a:t>
            </a:r>
            <a:r>
              <a:rPr lang="ur-PK" dirty="0" smtClean="0"/>
              <a:t>.</a:t>
            </a:r>
            <a:endParaRPr lang="fa-IR" dirty="0" smtClean="0"/>
          </a:p>
          <a:p>
            <a:pPr marL="0" indent="0">
              <a:buNone/>
            </a:pPr>
            <a:endParaRPr lang="fa-IR" dirty="0"/>
          </a:p>
          <a:p>
            <a:pPr marL="0" indent="0">
              <a:buNone/>
            </a:pPr>
            <a:r>
              <a:rPr lang="fa-IR" dirty="0" smtClean="0"/>
              <a:t>بداد من نرسیدی ز دردجان دادم </a:t>
            </a:r>
            <a:br>
              <a:rPr lang="fa-IR" dirty="0" smtClean="0"/>
            </a:br>
            <a:r>
              <a:rPr lang="fa-IR" dirty="0" smtClean="0"/>
              <a:t>بداد طرز تغافل رسیدنم بنگر </a:t>
            </a:r>
          </a:p>
          <a:p>
            <a:pPr marL="0" indent="0">
              <a:buNone/>
            </a:pPr>
            <a:endParaRPr lang="fa-IR" dirty="0"/>
          </a:p>
          <a:p>
            <a:pPr marL="0" indent="0">
              <a:buNone/>
            </a:pPr>
            <a:r>
              <a:rPr lang="ur-PK" dirty="0"/>
              <a:t>میری فریاد نه پھنچی اور میں نے جان دے دی</a:t>
            </a:r>
            <a:r>
              <a:rPr lang="ur-PK" dirty="0" smtClean="0"/>
              <a:t>.</a:t>
            </a:r>
            <a:endParaRPr lang="fa-IR" dirty="0" smtClean="0"/>
          </a:p>
          <a:p>
            <a:pPr marL="0" indent="0">
              <a:buNone/>
            </a:pPr>
            <a:r>
              <a:rPr lang="ur-PK" dirty="0" smtClean="0"/>
              <a:t> </a:t>
            </a:r>
            <a:r>
              <a:rPr lang="ur-PK" dirty="0"/>
              <a:t>محبوب تو نے طرز تغافل کی. میں نے کس طرح داد دی تو دیکھ</a:t>
            </a:r>
            <a:endParaRPr lang="en-US" dirty="0"/>
          </a:p>
        </p:txBody>
      </p:sp>
    </p:spTree>
    <p:extLst>
      <p:ext uri="{BB962C8B-B14F-4D97-AF65-F5344CB8AC3E}">
        <p14:creationId xmlns:p14="http://schemas.microsoft.com/office/powerpoint/2010/main" val="2688666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53</TotalTime>
  <Words>464</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vt:lpstr>
      <vt:lpstr> </vt:lpstr>
      <vt:lpstr> مرزا اسد الله خان کا تعارف اور شاعری کی خصو صیات </vt:lpstr>
      <vt:lpstr>PowerPoint Presentation</vt:lpstr>
      <vt:lpstr>PowerPoint Presentation</vt:lpstr>
      <vt:lpstr>PowerPoint Presentation</vt:lpstr>
      <vt:lpstr>انتخاب از غزلیات غالب </vt:lpstr>
      <vt:lpstr>انتخاب از غزلیات غالب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Sheikh Sadi Sheerazi</dc:title>
  <dc:creator>Windows User</dc:creator>
  <cp:lastModifiedBy>Windows User</cp:lastModifiedBy>
  <cp:revision>10</cp:revision>
  <dcterms:created xsi:type="dcterms:W3CDTF">2020-05-12T20:59:23Z</dcterms:created>
  <dcterms:modified xsi:type="dcterms:W3CDTF">2020-05-13T21:18:34Z</dcterms:modified>
</cp:coreProperties>
</file>