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60" r:id="rId2"/>
    <p:sldId id="256" r:id="rId3"/>
    <p:sldId id="259" r:id="rId4"/>
    <p:sldId id="257"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7DEF724-136C-45BC-99A0-8908E7015E88}" type="datetimeFigureOut">
              <a:rPr lang="en-US" smtClean="0"/>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A3EBE6-D74F-4913-8754-2F63B9EF4803}" type="slidenum">
              <a:rPr lang="en-US" smtClean="0"/>
              <a:t>‹#›</a:t>
            </a:fld>
            <a:endParaRPr lang="en-US"/>
          </a:p>
        </p:txBody>
      </p:sp>
    </p:spTree>
    <p:extLst>
      <p:ext uri="{BB962C8B-B14F-4D97-AF65-F5344CB8AC3E}">
        <p14:creationId xmlns:p14="http://schemas.microsoft.com/office/powerpoint/2010/main" val="2293404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7DEF724-136C-45BC-99A0-8908E7015E88}" type="datetimeFigureOut">
              <a:rPr lang="en-US" smtClean="0"/>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A3EBE6-D74F-4913-8754-2F63B9EF4803}" type="slidenum">
              <a:rPr lang="en-US" smtClean="0"/>
              <a:t>‹#›</a:t>
            </a:fld>
            <a:endParaRPr lang="en-US"/>
          </a:p>
        </p:txBody>
      </p:sp>
    </p:spTree>
    <p:extLst>
      <p:ext uri="{BB962C8B-B14F-4D97-AF65-F5344CB8AC3E}">
        <p14:creationId xmlns:p14="http://schemas.microsoft.com/office/powerpoint/2010/main" val="1902673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E7DEF724-136C-45BC-99A0-8908E7015E88}" type="datetimeFigureOut">
              <a:rPr lang="en-US" smtClean="0"/>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A3EBE6-D74F-4913-8754-2F63B9EF4803}" type="slidenum">
              <a:rPr lang="en-US" smtClean="0"/>
              <a:t>‹#›</a:t>
            </a:fld>
            <a:endParaRPr lang="en-US"/>
          </a:p>
        </p:txBody>
      </p:sp>
    </p:spTree>
    <p:extLst>
      <p:ext uri="{BB962C8B-B14F-4D97-AF65-F5344CB8AC3E}">
        <p14:creationId xmlns:p14="http://schemas.microsoft.com/office/powerpoint/2010/main" val="321829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E7DEF724-136C-45BC-99A0-8908E7015E88}" type="datetimeFigureOut">
              <a:rPr lang="en-US" smtClean="0"/>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A3EBE6-D74F-4913-8754-2F63B9EF4803}"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3301763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DEF724-136C-45BC-99A0-8908E7015E88}" type="datetimeFigureOut">
              <a:rPr lang="en-US" smtClean="0"/>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A3EBE6-D74F-4913-8754-2F63B9EF4803}" type="slidenum">
              <a:rPr lang="en-US" smtClean="0"/>
              <a:t>‹#›</a:t>
            </a:fld>
            <a:endParaRPr lang="en-US"/>
          </a:p>
        </p:txBody>
      </p:sp>
    </p:spTree>
    <p:extLst>
      <p:ext uri="{BB962C8B-B14F-4D97-AF65-F5344CB8AC3E}">
        <p14:creationId xmlns:p14="http://schemas.microsoft.com/office/powerpoint/2010/main" val="6336567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7DEF724-136C-45BC-99A0-8908E7015E88}" type="datetimeFigureOut">
              <a:rPr lang="en-US" smtClean="0"/>
              <a:t>5/13/2020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A3EBE6-D74F-4913-8754-2F63B9EF4803}" type="slidenum">
              <a:rPr lang="en-US" smtClean="0"/>
              <a:t>‹#›</a:t>
            </a:fld>
            <a:endParaRPr lang="en-US"/>
          </a:p>
        </p:txBody>
      </p:sp>
    </p:spTree>
    <p:extLst>
      <p:ext uri="{BB962C8B-B14F-4D97-AF65-F5344CB8AC3E}">
        <p14:creationId xmlns:p14="http://schemas.microsoft.com/office/powerpoint/2010/main" val="23680550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7DEF724-136C-45BC-99A0-8908E7015E88}" type="datetimeFigureOut">
              <a:rPr lang="en-US" smtClean="0"/>
              <a:t>5/13/2020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A3EBE6-D74F-4913-8754-2F63B9EF4803}" type="slidenum">
              <a:rPr lang="en-US" smtClean="0"/>
              <a:t>‹#›</a:t>
            </a:fld>
            <a:endParaRPr lang="en-US"/>
          </a:p>
        </p:txBody>
      </p:sp>
    </p:spTree>
    <p:extLst>
      <p:ext uri="{BB962C8B-B14F-4D97-AF65-F5344CB8AC3E}">
        <p14:creationId xmlns:p14="http://schemas.microsoft.com/office/powerpoint/2010/main" val="20978819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DEF724-136C-45BC-99A0-8908E7015E88}" type="datetimeFigureOut">
              <a:rPr lang="en-US" smtClean="0"/>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A3EBE6-D74F-4913-8754-2F63B9EF4803}" type="slidenum">
              <a:rPr lang="en-US" smtClean="0"/>
              <a:t>‹#›</a:t>
            </a:fld>
            <a:endParaRPr lang="en-US"/>
          </a:p>
        </p:txBody>
      </p:sp>
    </p:spTree>
    <p:extLst>
      <p:ext uri="{BB962C8B-B14F-4D97-AF65-F5344CB8AC3E}">
        <p14:creationId xmlns:p14="http://schemas.microsoft.com/office/powerpoint/2010/main" val="17280694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DEF724-136C-45BC-99A0-8908E7015E88}" type="datetimeFigureOut">
              <a:rPr lang="en-US" smtClean="0"/>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A3EBE6-D74F-4913-8754-2F63B9EF4803}" type="slidenum">
              <a:rPr lang="en-US" smtClean="0"/>
              <a:t>‹#›</a:t>
            </a:fld>
            <a:endParaRPr lang="en-US"/>
          </a:p>
        </p:txBody>
      </p:sp>
    </p:spTree>
    <p:extLst>
      <p:ext uri="{BB962C8B-B14F-4D97-AF65-F5344CB8AC3E}">
        <p14:creationId xmlns:p14="http://schemas.microsoft.com/office/powerpoint/2010/main" val="747664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E7DEF724-136C-45BC-99A0-8908E7015E88}" type="datetimeFigureOut">
              <a:rPr lang="en-US" smtClean="0"/>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A3EBE6-D74F-4913-8754-2F63B9EF4803}" type="slidenum">
              <a:rPr lang="en-US" smtClean="0"/>
              <a:t>‹#›</a:t>
            </a:fld>
            <a:endParaRPr lang="en-US"/>
          </a:p>
        </p:txBody>
      </p:sp>
    </p:spTree>
    <p:extLst>
      <p:ext uri="{BB962C8B-B14F-4D97-AF65-F5344CB8AC3E}">
        <p14:creationId xmlns:p14="http://schemas.microsoft.com/office/powerpoint/2010/main" val="599304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DEF724-136C-45BC-99A0-8908E7015E88}" type="datetimeFigureOut">
              <a:rPr lang="en-US" smtClean="0"/>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A3EBE6-D74F-4913-8754-2F63B9EF4803}" type="slidenum">
              <a:rPr lang="en-US" smtClean="0"/>
              <a:t>‹#›</a:t>
            </a:fld>
            <a:endParaRPr lang="en-US"/>
          </a:p>
        </p:txBody>
      </p:sp>
    </p:spTree>
    <p:extLst>
      <p:ext uri="{BB962C8B-B14F-4D97-AF65-F5344CB8AC3E}">
        <p14:creationId xmlns:p14="http://schemas.microsoft.com/office/powerpoint/2010/main" val="2259492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7DEF724-136C-45BC-99A0-8908E7015E88}" type="datetimeFigureOut">
              <a:rPr lang="en-US" smtClean="0"/>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A3EBE6-D74F-4913-8754-2F63B9EF4803}" type="slidenum">
              <a:rPr lang="en-US" smtClean="0"/>
              <a:t>‹#›</a:t>
            </a:fld>
            <a:endParaRPr lang="en-US"/>
          </a:p>
        </p:txBody>
      </p:sp>
    </p:spTree>
    <p:extLst>
      <p:ext uri="{BB962C8B-B14F-4D97-AF65-F5344CB8AC3E}">
        <p14:creationId xmlns:p14="http://schemas.microsoft.com/office/powerpoint/2010/main" val="1096994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7DEF724-136C-45BC-99A0-8908E7015E88}" type="datetimeFigureOut">
              <a:rPr lang="en-US" smtClean="0"/>
              <a:t>5/13/2020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A3EBE6-D74F-4913-8754-2F63B9EF4803}" type="slidenum">
              <a:rPr lang="en-US" smtClean="0"/>
              <a:t>‹#›</a:t>
            </a:fld>
            <a:endParaRPr lang="en-US"/>
          </a:p>
        </p:txBody>
      </p:sp>
    </p:spTree>
    <p:extLst>
      <p:ext uri="{BB962C8B-B14F-4D97-AF65-F5344CB8AC3E}">
        <p14:creationId xmlns:p14="http://schemas.microsoft.com/office/powerpoint/2010/main" val="3236540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E7DEF724-136C-45BC-99A0-8908E7015E88}" type="datetimeFigureOut">
              <a:rPr lang="en-US" smtClean="0"/>
              <a:t>5/13/2020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49A3EBE6-D74F-4913-8754-2F63B9EF4803}" type="slidenum">
              <a:rPr lang="en-US" smtClean="0"/>
              <a:t>‹#›</a:t>
            </a:fld>
            <a:endParaRPr lang="en-US"/>
          </a:p>
        </p:txBody>
      </p:sp>
    </p:spTree>
    <p:extLst>
      <p:ext uri="{BB962C8B-B14F-4D97-AF65-F5344CB8AC3E}">
        <p14:creationId xmlns:p14="http://schemas.microsoft.com/office/powerpoint/2010/main" val="1107575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7DEF724-136C-45BC-99A0-8908E7015E88}" type="datetimeFigureOut">
              <a:rPr lang="en-US" smtClean="0"/>
              <a:t>5/13/2020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49A3EBE6-D74F-4913-8754-2F63B9EF4803}" type="slidenum">
              <a:rPr lang="en-US" smtClean="0"/>
              <a:t>‹#›</a:t>
            </a:fld>
            <a:endParaRPr lang="en-US"/>
          </a:p>
        </p:txBody>
      </p:sp>
    </p:spTree>
    <p:extLst>
      <p:ext uri="{BB962C8B-B14F-4D97-AF65-F5344CB8AC3E}">
        <p14:creationId xmlns:p14="http://schemas.microsoft.com/office/powerpoint/2010/main" val="1601934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E7DEF724-136C-45BC-99A0-8908E7015E88}" type="datetimeFigureOut">
              <a:rPr lang="en-US" smtClean="0"/>
              <a:t>5/13/2020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49A3EBE6-D74F-4913-8754-2F63B9EF4803}" type="slidenum">
              <a:rPr lang="en-US" smtClean="0"/>
              <a:t>‹#›</a:t>
            </a:fld>
            <a:endParaRPr lang="en-US"/>
          </a:p>
        </p:txBody>
      </p:sp>
    </p:spTree>
    <p:extLst>
      <p:ext uri="{BB962C8B-B14F-4D97-AF65-F5344CB8AC3E}">
        <p14:creationId xmlns:p14="http://schemas.microsoft.com/office/powerpoint/2010/main" val="2163044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7DEF724-136C-45BC-99A0-8908E7015E88}" type="datetimeFigureOut">
              <a:rPr lang="en-US" smtClean="0"/>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A3EBE6-D74F-4913-8754-2F63B9EF4803}" type="slidenum">
              <a:rPr lang="en-US" smtClean="0"/>
              <a:t>‹#›</a:t>
            </a:fld>
            <a:endParaRPr lang="en-US"/>
          </a:p>
        </p:txBody>
      </p:sp>
    </p:spTree>
    <p:extLst>
      <p:ext uri="{BB962C8B-B14F-4D97-AF65-F5344CB8AC3E}">
        <p14:creationId xmlns:p14="http://schemas.microsoft.com/office/powerpoint/2010/main" val="2284653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7DEF724-136C-45BC-99A0-8908E7015E88}" type="datetimeFigureOut">
              <a:rPr lang="en-US" smtClean="0"/>
              <a:t>5/13/2020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9A3EBE6-D74F-4913-8754-2F63B9EF4803}" type="slidenum">
              <a:rPr lang="en-US" smtClean="0"/>
              <a:t>‹#›</a:t>
            </a:fld>
            <a:endParaRPr lang="en-US"/>
          </a:p>
        </p:txBody>
      </p:sp>
    </p:spTree>
    <p:extLst>
      <p:ext uri="{BB962C8B-B14F-4D97-AF65-F5344CB8AC3E}">
        <p14:creationId xmlns:p14="http://schemas.microsoft.com/office/powerpoint/2010/main" val="255484837"/>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ur.wikipedia.org/wiki/%D8%B4%DB%8C%D8%B1%D8%A7%D8%B2" TargetMode="External"/><Relationship Id="rId2" Type="http://schemas.openxmlformats.org/officeDocument/2006/relationships/hyperlink" Target="https://ur.wikipedia.org/wiki/%D8%A7%DB%8C%D8%B1%D8%A7%D9%86" TargetMode="External"/><Relationship Id="rId1" Type="http://schemas.openxmlformats.org/officeDocument/2006/relationships/slideLayout" Target="../slideLayouts/slideLayout1.xml"/><Relationship Id="rId5" Type="http://schemas.openxmlformats.org/officeDocument/2006/relationships/hyperlink" Target="https://ur.wikipedia.org/wiki/%D8%A8%D9%88%D8%B3%D8%AA%D8%A7%D9%86_%D8%B3%D8%B9%D8%AF%DB%8C" TargetMode="External"/><Relationship Id="rId4" Type="http://schemas.openxmlformats.org/officeDocument/2006/relationships/hyperlink" Target="https://ur.wikipedia.org/wiki/%DA%AF%D9%84%D8%B3%D8%AA%D8%A7%D9%86_%D8%B3%D8%B9%D8%AF%DB%8C"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ur.wikipedia.org/wiki/%D8%B4%DB%8C%D8%B1%D8%A7%D8%B2" TargetMode="External"/><Relationship Id="rId2" Type="http://schemas.openxmlformats.org/officeDocument/2006/relationships/hyperlink" Target="https://ur.wikipedia.org/wiki/%D8%A7%DB%8C%D8%B1%D8%A7%D9%86_%DA%A9%DB%92_%D8%B4%DB%81%D8%B1" TargetMode="External"/><Relationship Id="rId1" Type="http://schemas.openxmlformats.org/officeDocument/2006/relationships/slideLayout" Target="../slideLayouts/slideLayout2.xml"/><Relationship Id="rId5" Type="http://schemas.openxmlformats.org/officeDocument/2006/relationships/hyperlink" Target="https://ur.wikipedia.org/wiki/%D8%B3%D9%84%D8%B7%D9%86%D8%AA_%D8%AF%DB%81%D9%84%DB%8C" TargetMode="External"/><Relationship Id="rId4" Type="http://schemas.openxmlformats.org/officeDocument/2006/relationships/hyperlink" Target="https://ur.wikipedia.org/wiki/%D9%81%D9%86%D9%88%D9%86_%D9%84%D8%B7%DB%8C%D9%81%DB%81"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
            </a:r>
            <a:br>
              <a:rPr lang="fa-IR" dirty="0" smtClean="0"/>
            </a:br>
            <a:endParaRPr lang="en-US" dirty="0"/>
          </a:p>
        </p:txBody>
      </p:sp>
      <p:sp>
        <p:nvSpPr>
          <p:cNvPr id="3" name="Content Placeholder 2"/>
          <p:cNvSpPr>
            <a:spLocks noGrp="1"/>
          </p:cNvSpPr>
          <p:nvPr>
            <p:ph idx="1"/>
          </p:nvPr>
        </p:nvSpPr>
        <p:spPr/>
        <p:txBody>
          <a:bodyPr>
            <a:normAutofit/>
          </a:bodyPr>
          <a:lstStyle/>
          <a:p>
            <a:r>
              <a:rPr lang="fa-IR" sz="9600" dirty="0"/>
              <a:t>شیخ سعدی شیرازی</a:t>
            </a:r>
            <a:endParaRPr lang="en-US" sz="9600" dirty="0"/>
          </a:p>
        </p:txBody>
      </p:sp>
    </p:spTree>
    <p:extLst>
      <p:ext uri="{BB962C8B-B14F-4D97-AF65-F5344CB8AC3E}">
        <p14:creationId xmlns:p14="http://schemas.microsoft.com/office/powerpoint/2010/main" val="482924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
            </a:r>
            <a:br>
              <a:rPr lang="fa-IR" dirty="0" smtClean="0"/>
            </a:br>
            <a:r>
              <a:rPr lang="fa-IR" sz="6000" dirty="0" smtClean="0"/>
              <a:t>شیخ سعدی شیرازی کا تعارف</a:t>
            </a:r>
            <a:r>
              <a:rPr lang="fa-IR" dirty="0"/>
              <a:t/>
            </a:r>
            <a:br>
              <a:rPr lang="fa-IR" dirty="0"/>
            </a:br>
            <a:r>
              <a:rPr lang="en-US" dirty="0" smtClean="0"/>
              <a:t>Introduction </a:t>
            </a:r>
            <a:r>
              <a:rPr lang="en-US" dirty="0" smtClean="0"/>
              <a:t>of Sheikh </a:t>
            </a:r>
            <a:r>
              <a:rPr lang="en-US" dirty="0" err="1" smtClean="0"/>
              <a:t>Sadi</a:t>
            </a:r>
            <a:r>
              <a:rPr lang="en-US" dirty="0" smtClean="0"/>
              <a:t> </a:t>
            </a:r>
            <a:r>
              <a:rPr lang="en-US" dirty="0" err="1" smtClean="0"/>
              <a:t>Sherazi</a:t>
            </a:r>
            <a:r>
              <a:rPr lang="en-US" dirty="0" smtClean="0"/>
              <a:t> </a:t>
            </a:r>
            <a:endParaRPr lang="en-US" dirty="0"/>
          </a:p>
        </p:txBody>
      </p:sp>
      <p:sp>
        <p:nvSpPr>
          <p:cNvPr id="3" name="Subtitle 2"/>
          <p:cNvSpPr>
            <a:spLocks noGrp="1"/>
          </p:cNvSpPr>
          <p:nvPr>
            <p:ph type="subTitle" idx="1"/>
          </p:nvPr>
        </p:nvSpPr>
        <p:spPr/>
        <p:txBody>
          <a:bodyPr>
            <a:normAutofit fontScale="92500" lnSpcReduction="20000"/>
          </a:bodyPr>
          <a:lstStyle/>
          <a:p>
            <a:pPr algn="r"/>
            <a:r>
              <a:rPr lang="ur-PK" b="1" dirty="0"/>
              <a:t>مصلح الدين شیخ سعدی</a:t>
            </a:r>
            <a:r>
              <a:rPr lang="ur-PK" dirty="0"/>
              <a:t> آج سے تقريباً 800 برس پہلے </a:t>
            </a:r>
            <a:r>
              <a:rPr lang="ur-PK" dirty="0">
                <a:hlinkClick r:id="rId2" tooltip="ایران"/>
              </a:rPr>
              <a:t>ايران</a:t>
            </a:r>
            <a:r>
              <a:rPr lang="ur-PK" dirty="0"/>
              <a:t> كے شہر </a:t>
            </a:r>
            <a:r>
              <a:rPr lang="ur-PK" dirty="0">
                <a:hlinkClick r:id="rId3" tooltip="شیراز"/>
              </a:rPr>
              <a:t>شیراز</a:t>
            </a:r>
            <a:r>
              <a:rPr lang="ur-PK" dirty="0"/>
              <a:t> ميں پيدا ہوئے آپ ايك بہت بڑے معلم مانے جاتے ہيں-آپ كى دو كتابيں </a:t>
            </a:r>
            <a:r>
              <a:rPr lang="ur-PK" dirty="0">
                <a:hlinkClick r:id="rId4" tooltip="گلستان سعدی"/>
              </a:rPr>
              <a:t>گلستان</a:t>
            </a:r>
            <a:r>
              <a:rPr lang="ur-PK" dirty="0"/>
              <a:t> اور </a:t>
            </a:r>
            <a:r>
              <a:rPr lang="ur-PK" dirty="0">
                <a:hlinkClick r:id="rId5" tooltip="بوستان سعدی"/>
              </a:rPr>
              <a:t>بوستان</a:t>
            </a:r>
            <a:r>
              <a:rPr lang="ur-PK" dirty="0"/>
              <a:t> بہت مشہور ہيں-پہلى كتاب گلستان نثر ميں ہے جبكہ دوسرى كتاب بوستان نظم ميں </a:t>
            </a:r>
            <a:r>
              <a:rPr lang="ur-PK" dirty="0" smtClean="0"/>
              <a:t>ہے-</a:t>
            </a:r>
            <a:endParaRPr lang="en-US" dirty="0"/>
          </a:p>
        </p:txBody>
      </p:sp>
    </p:spTree>
    <p:extLst>
      <p:ext uri="{BB962C8B-B14F-4D97-AF65-F5344CB8AC3E}">
        <p14:creationId xmlns:p14="http://schemas.microsoft.com/office/powerpoint/2010/main" val="21972333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7500" lnSpcReduction="20000"/>
          </a:bodyPr>
          <a:lstStyle/>
          <a:p>
            <a:r>
              <a:rPr lang="fa-IR" sz="2100" dirty="0" smtClean="0">
                <a:solidFill>
                  <a:schemeClr val="bg1"/>
                </a:solidFill>
                <a:latin typeface="Algerian" panose="04020705040A02060702" pitchFamily="82" charset="0"/>
              </a:rPr>
              <a:t>606 هجری  شمسی </a:t>
            </a:r>
            <a:r>
              <a:rPr lang="ur-PK" sz="2100" dirty="0" smtClean="0">
                <a:solidFill>
                  <a:schemeClr val="bg1"/>
                </a:solidFill>
                <a:latin typeface="Algerian" panose="04020705040A02060702" pitchFamily="82" charset="0"/>
              </a:rPr>
              <a:t>میں</a:t>
            </a:r>
            <a:r>
              <a:rPr lang="ur-PK" sz="2100" dirty="0">
                <a:solidFill>
                  <a:schemeClr val="bg1"/>
                </a:solidFill>
                <a:latin typeface="Algerian" panose="04020705040A02060702" pitchFamily="82" charset="0"/>
              </a:rPr>
              <a:t> </a:t>
            </a:r>
            <a:r>
              <a:rPr lang="ur-PK" sz="2100" dirty="0">
                <a:solidFill>
                  <a:schemeClr val="bg1"/>
                </a:solidFill>
                <a:latin typeface="Algerian" panose="04020705040A02060702" pitchFamily="82" charset="0"/>
                <a:hlinkClick r:id="rId2" tooltip="ایران کے شہر"/>
              </a:rPr>
              <a:t>ایران کے شہر</a:t>
            </a:r>
            <a:r>
              <a:rPr lang="ur-PK" sz="2100" dirty="0">
                <a:solidFill>
                  <a:schemeClr val="bg1"/>
                </a:solidFill>
                <a:latin typeface="Algerian" panose="04020705040A02060702" pitchFamily="82" charset="0"/>
              </a:rPr>
              <a:t> </a:t>
            </a:r>
            <a:r>
              <a:rPr lang="ur-PK" sz="2100" dirty="0">
                <a:solidFill>
                  <a:schemeClr val="bg1"/>
                </a:solidFill>
                <a:latin typeface="Algerian" panose="04020705040A02060702" pitchFamily="82" charset="0"/>
                <a:hlinkClick r:id="rId3" tooltip="شیراز"/>
              </a:rPr>
              <a:t>شیراز</a:t>
            </a:r>
            <a:r>
              <a:rPr lang="ur-PK" sz="2100" dirty="0">
                <a:solidFill>
                  <a:schemeClr val="bg1"/>
                </a:solidFill>
                <a:latin typeface="Algerian" panose="04020705040A02060702" pitchFamily="82" charset="0"/>
              </a:rPr>
              <a:t> میں پیدا ہوئے، آپ کے والد کی وفات آپ کے بچپن میں ہی ہو گئی تھی۔ اپنی جوانی میں، سعدی نے غربت اور سخت مشکلات کا سامنا کیا اور بہتر تعلیم کے لیے آپ نے اپنے آبائی شہر کو خیرباد کہا اور بغداد تشریف لے آئے۔ آپ نے المدرسة النظاميہ میں داخلہ لیا، جہاں آپ نے اسلامی سائنس، قانون، حکومت، تاریخ، عربی ادب اور اسلامی الٰہیات کی تعلیم حاصل کی سعدی شیرازی نے جامع نظامیہ سے فارغ التحصیل ہونے کے بعد متعدد ملکوں کی سیاحت کی۔ وہ شام، مصر، عراق، انتولیا بھی گئے، جہاں بڑے شہروں کی زیارت کی، گاہکوں سے بھرے پررونق بازار دیکھے، اعلیٰ درجہ کے </a:t>
            </a:r>
            <a:r>
              <a:rPr lang="ur-PK" sz="2100" dirty="0">
                <a:solidFill>
                  <a:schemeClr val="bg1"/>
                </a:solidFill>
                <a:latin typeface="Algerian" panose="04020705040A02060702" pitchFamily="82" charset="0"/>
                <a:hlinkClick r:id="rId4" tooltip="فنون لطیفہ"/>
              </a:rPr>
              <a:t>فنون لطیفہ</a:t>
            </a:r>
            <a:r>
              <a:rPr lang="ur-PK" sz="2100" dirty="0">
                <a:solidFill>
                  <a:schemeClr val="bg1"/>
                </a:solidFill>
                <a:latin typeface="Algerian" panose="04020705040A02060702" pitchFamily="82" charset="0"/>
              </a:rPr>
              <a:t> کے نمونوں سے محفوظ ہوئے اور وہاں کے علما اور فن کاروں سے ملاقاتیں کی۔ آخر کار وہ جہادی صوفیوں کے ایک گروہ میں شامل ہو گئے، جو صلیبی جنگوں میں شریک تھا۔ ان کے ساتھ مل کر انہوں نے جنگیں لڑیں۔ ایک ایسی ہی جنگ میں وہ جنگی قیدی بنے اور سات سال اس کیفیت میں گزارے۔ ایک غلام کی حیثیت سے وہ خندقیں کھودنے کے کام پر متعین رہے۔ مملوکوں نے تاوان ادا کیا، تو جنگی قیدیوں کو رہا کیا گیا۔ ،جن میں سعدی شیرازی بھی شامل تھے۔ قیدسے رہائی کے بعد سعدی شیرازی یروشلم(بیت المقدس) چلے گئے۔ وہاں سے مکہ اور مدینہ کا رُخ کیا۔ بیس برس کی طویل مسافت کے بعد سعدی شیرازی آخر کار اپنے آبائی وطن ایران پہنچے ،جہاں انہیں اپنے پرانے رفقا کی صحبت میسر آئی۔</a:t>
            </a:r>
          </a:p>
          <a:p>
            <a:r>
              <a:rPr lang="ur-PK" sz="2100" dirty="0">
                <a:solidFill>
                  <a:schemeClr val="bg1"/>
                </a:solidFill>
                <a:latin typeface="Algerian" panose="04020705040A02060702" pitchFamily="82" charset="0"/>
              </a:rPr>
              <a:t>خراسان میں ان کی ملاقات ایک ترکی امیر طغرل سے ہوئی، جن سے بہت جلد گہری دوستی ہو گئی۔ وہ سعدی شیرازی کو ساتھ لیے سندھ گیا، جہاں انہیں پیر پتر سے ملنے کا موقع ملا، جو ایرانی صوفی شیخ عثمان مروندی کے پیروکار تھے۔ اس سفر میں وہ برصغیر بھی آئے اور وسطی ایشیا کے ممالک کی بھی سیر کی، جہاں و منگول حملوں سے بچے رہنے والے مسلمانوں سے ملے۔ یہی طغرل بعد ازاں </a:t>
            </a:r>
            <a:r>
              <a:rPr lang="ur-PK" sz="2100" dirty="0">
                <a:solidFill>
                  <a:schemeClr val="bg1"/>
                </a:solidFill>
                <a:latin typeface="Algerian" panose="04020705040A02060702" pitchFamily="82" charset="0"/>
                <a:hlinkClick r:id="rId5" tooltip="سلطنت دہلی"/>
              </a:rPr>
              <a:t>سلطنت دہلی</a:t>
            </a:r>
            <a:r>
              <a:rPr lang="ur-PK" sz="2100" dirty="0">
                <a:solidFill>
                  <a:schemeClr val="bg1"/>
                </a:solidFill>
                <a:latin typeface="Algerian" panose="04020705040A02060702" pitchFamily="82" charset="0"/>
              </a:rPr>
              <a:t> کی ملازمت میں داخل ہو گیا۔ اس نے سعدی شیرازی کوبھی اپنے ہاں مدعو کیا۔ سعدی شیرازی، جو ثقافتوں کی رنگا رنگی کے شائق تھے، اس دعوت پر لبیک کہتے ہوئے چل پڑے اور دہلی اور گجرات میں جا کر رہے۔ اس دورمیں انہیں سومناتھ کے تاریخی مندر کی سیر کابھی موقع ملا ۔</a:t>
            </a:r>
          </a:p>
          <a:p>
            <a:endParaRPr lang="en-US" dirty="0"/>
          </a:p>
        </p:txBody>
      </p:sp>
    </p:spTree>
    <p:extLst>
      <p:ext uri="{BB962C8B-B14F-4D97-AF65-F5344CB8AC3E}">
        <p14:creationId xmlns:p14="http://schemas.microsoft.com/office/powerpoint/2010/main" val="12101372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انتخاب از کلیات سعدی شیرازی</a:t>
            </a:r>
            <a:br>
              <a:rPr lang="fa-IR" dirty="0" smtClean="0"/>
            </a:br>
            <a:r>
              <a:rPr lang="en-US" dirty="0" smtClean="0"/>
              <a:t>Poetry </a:t>
            </a:r>
            <a:r>
              <a:rPr lang="en-US" dirty="0" smtClean="0"/>
              <a:t>of </a:t>
            </a:r>
            <a:r>
              <a:rPr lang="en-US" dirty="0" err="1" smtClean="0"/>
              <a:t>Sadi</a:t>
            </a:r>
            <a:r>
              <a:rPr lang="en-US" dirty="0" smtClean="0"/>
              <a:t> </a:t>
            </a:r>
            <a:r>
              <a:rPr lang="en-US" dirty="0" err="1" smtClean="0"/>
              <a:t>Sherazi</a:t>
            </a:r>
            <a:r>
              <a:rPr lang="en-US" dirty="0" smtClean="0"/>
              <a:t> </a:t>
            </a:r>
            <a:endParaRPr lang="en-US" dirty="0"/>
          </a:p>
        </p:txBody>
      </p:sp>
      <p:sp>
        <p:nvSpPr>
          <p:cNvPr id="3" name="Content Placeholder 2"/>
          <p:cNvSpPr>
            <a:spLocks noGrp="1"/>
          </p:cNvSpPr>
          <p:nvPr>
            <p:ph idx="1"/>
          </p:nvPr>
        </p:nvSpPr>
        <p:spPr/>
        <p:txBody>
          <a:bodyPr>
            <a:normAutofit fontScale="47500" lnSpcReduction="20000"/>
          </a:bodyPr>
          <a:lstStyle/>
          <a:p>
            <a:pPr marL="0" indent="0" algn="ctr">
              <a:buNone/>
            </a:pPr>
            <a:r>
              <a:rPr lang="ur-PK" b="1" dirty="0"/>
              <a:t>تن آدمی شریف است به جان آدمیت</a:t>
            </a:r>
            <a:endParaRPr lang="ur-PK" dirty="0"/>
          </a:p>
          <a:p>
            <a:pPr marL="0" indent="0" algn="ctr">
              <a:buNone/>
            </a:pPr>
            <a:r>
              <a:rPr lang="ur-PK" b="1" dirty="0"/>
              <a:t>نه همین لباس زیباست نشان آدمیت</a:t>
            </a:r>
            <a:endParaRPr lang="ur-PK" dirty="0"/>
          </a:p>
          <a:p>
            <a:pPr marL="0" indent="0" algn="ctr">
              <a:buNone/>
            </a:pPr>
            <a:r>
              <a:rPr lang="ur-PK" b="1" dirty="0"/>
              <a:t>اگر آدمی به چشم است و دهان و گوش و بینی</a:t>
            </a:r>
            <a:endParaRPr lang="ur-PK" dirty="0"/>
          </a:p>
          <a:p>
            <a:pPr marL="0" indent="0" algn="ctr">
              <a:buNone/>
            </a:pPr>
            <a:r>
              <a:rPr lang="ur-PK" b="1" dirty="0"/>
              <a:t>چه میان نقش دیوار و میان آدمیت</a:t>
            </a:r>
            <a:endParaRPr lang="ur-PK" dirty="0"/>
          </a:p>
          <a:p>
            <a:pPr marL="0" indent="0" algn="ctr">
              <a:buNone/>
            </a:pPr>
            <a:r>
              <a:rPr lang="ur-PK" b="1" dirty="0"/>
              <a:t>خور و خواب و خشم و شهوت شغبست و جهل و ظلمت</a:t>
            </a:r>
            <a:endParaRPr lang="ur-PK" dirty="0"/>
          </a:p>
          <a:p>
            <a:pPr marL="0" indent="0" algn="ctr">
              <a:buNone/>
            </a:pPr>
            <a:r>
              <a:rPr lang="ur-PK" b="1" dirty="0"/>
              <a:t>حیوان خبر ندارد ز جهان آدمیت</a:t>
            </a:r>
            <a:endParaRPr lang="ur-PK" dirty="0"/>
          </a:p>
          <a:p>
            <a:pPr marL="0" indent="0" algn="ctr">
              <a:buNone/>
            </a:pPr>
            <a:r>
              <a:rPr lang="ur-PK" b="1" dirty="0"/>
              <a:t>به حقیقت آدمی باش وگرنه مرغ باشد</a:t>
            </a:r>
          </a:p>
          <a:p>
            <a:pPr marL="0" indent="0" algn="ctr">
              <a:buNone/>
            </a:pPr>
            <a:r>
              <a:rPr lang="ur-PK" b="1" dirty="0"/>
              <a:t>که همین سخن بگوید به زبان آدمیت</a:t>
            </a:r>
          </a:p>
          <a:p>
            <a:pPr marL="0" indent="0" algn="ctr">
              <a:buNone/>
            </a:pPr>
            <a:r>
              <a:rPr lang="ur-PK" b="1" dirty="0"/>
              <a:t>مگر آدمی نبودی که اسیر دیو ماندی</a:t>
            </a:r>
          </a:p>
          <a:p>
            <a:pPr marL="0" indent="0" algn="ctr">
              <a:buNone/>
            </a:pPr>
            <a:r>
              <a:rPr lang="ur-PK" b="1" dirty="0"/>
              <a:t>که فرشته ره ندارد به مقام آدمیت</a:t>
            </a:r>
          </a:p>
          <a:p>
            <a:pPr marL="0" indent="0" algn="ctr">
              <a:buNone/>
            </a:pPr>
            <a:r>
              <a:rPr lang="ur-PK" b="1" dirty="0"/>
              <a:t>اگر این درنده‌خویی ز طبیعتت بمیرد</a:t>
            </a:r>
            <a:endParaRPr lang="ur-PK" dirty="0"/>
          </a:p>
          <a:p>
            <a:pPr marL="0" indent="0" algn="ctr">
              <a:buNone/>
            </a:pPr>
            <a:r>
              <a:rPr lang="ur-PK" b="1" dirty="0"/>
              <a:t>همه عمر زنده باشی به روان آدمیت</a:t>
            </a:r>
          </a:p>
          <a:p>
            <a:pPr marL="0" indent="0" algn="ctr">
              <a:buNone/>
            </a:pPr>
            <a:r>
              <a:rPr lang="ur-PK" b="1" dirty="0"/>
              <a:t>رسد آدمی به جایی که به جز خدا نبیند</a:t>
            </a:r>
          </a:p>
          <a:p>
            <a:pPr marL="0" indent="0" algn="ctr">
              <a:buNone/>
            </a:pPr>
            <a:r>
              <a:rPr lang="ur-PK" b="1" dirty="0"/>
              <a:t>بنگر که تا چه حد است مکان </a:t>
            </a:r>
            <a:r>
              <a:rPr lang="ur-PK" b="1" dirty="0" smtClean="0"/>
              <a:t>آدمیت</a:t>
            </a:r>
            <a:r>
              <a:rPr lang="ur-PK" b="1" dirty="0"/>
              <a:t/>
            </a:r>
            <a:br>
              <a:rPr lang="ur-PK" b="1" dirty="0"/>
            </a:br>
            <a:r>
              <a:rPr lang="ur-PK" b="1" dirty="0"/>
              <a:t/>
            </a:r>
            <a:br>
              <a:rPr lang="ur-PK" b="1" dirty="0"/>
            </a:br>
            <a:r>
              <a:rPr lang="ur-PK" b="1" dirty="0"/>
              <a:t/>
            </a:r>
            <a:br>
              <a:rPr lang="ur-PK" b="1" dirty="0"/>
            </a:br>
            <a:r>
              <a:rPr lang="ur-PK" b="1" dirty="0"/>
              <a:t/>
            </a:r>
            <a:br>
              <a:rPr lang="ur-PK" b="1" dirty="0"/>
            </a:br>
            <a:r>
              <a:rPr lang="ur-PK" b="1" dirty="0" smtClean="0"/>
              <a:t>نه </a:t>
            </a:r>
            <a:r>
              <a:rPr lang="ur-PK" b="1" dirty="0"/>
              <a:t>بیان فضل کردم که نصیحت تو گفتم</a:t>
            </a:r>
          </a:p>
          <a:p>
            <a:pPr marL="0" indent="0" algn="ctr">
              <a:buNone/>
            </a:pPr>
            <a:r>
              <a:rPr lang="ur-PK" b="1" dirty="0"/>
              <a:t>هم از آدمی شنیدیم بیان آدمیت</a:t>
            </a:r>
          </a:p>
          <a:p>
            <a:pPr marL="3657600" lvl="8" indent="0" algn="ctr">
              <a:buNone/>
            </a:pPr>
            <a:endParaRPr lang="en-US"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98800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Urdu </a:t>
            </a:r>
            <a:r>
              <a:rPr lang="en-US" dirty="0" smtClean="0"/>
              <a:t>Translation</a:t>
            </a:r>
            <a:br>
              <a:rPr lang="en-US" dirty="0" smtClean="0"/>
            </a:br>
            <a:r>
              <a:rPr lang="fa-IR" dirty="0" smtClean="0"/>
              <a:t>اردو ترجمه</a:t>
            </a:r>
            <a:endParaRPr lang="en-US" dirty="0"/>
          </a:p>
        </p:txBody>
      </p:sp>
      <p:pic>
        <p:nvPicPr>
          <p:cNvPr id="10" name="Content Placeholder 9"/>
          <p:cNvPicPr>
            <a:picLocks noGrp="1" noChangeAspect="1"/>
          </p:cNvPicPr>
          <p:nvPr>
            <p:ph idx="1"/>
          </p:nvPr>
        </p:nvPicPr>
        <p:blipFill>
          <a:blip r:embed="rId2"/>
          <a:stretch>
            <a:fillRect/>
          </a:stretch>
        </p:blipFill>
        <p:spPr>
          <a:xfrm>
            <a:off x="1233488" y="2745581"/>
            <a:ext cx="8686800" cy="2809875"/>
          </a:xfrm>
          <a:prstGeom prst="rect">
            <a:avLst/>
          </a:prstGeom>
        </p:spPr>
      </p:pic>
    </p:spTree>
    <p:extLst>
      <p:ext uri="{BB962C8B-B14F-4D97-AF65-F5344CB8AC3E}">
        <p14:creationId xmlns:p14="http://schemas.microsoft.com/office/powerpoint/2010/main" val="31103672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35</TotalTime>
  <Words>125</Words>
  <Application>Microsoft Office PowerPoint</Application>
  <PresentationFormat>Widescreen</PresentationFormat>
  <Paragraphs>23</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Algerian</vt:lpstr>
      <vt:lpstr>Arial</vt:lpstr>
      <vt:lpstr>Calibri</vt:lpstr>
      <vt:lpstr>Century Gothic</vt:lpstr>
      <vt:lpstr>Times New Roman</vt:lpstr>
      <vt:lpstr>Wingdings 3</vt:lpstr>
      <vt:lpstr>Ion</vt:lpstr>
      <vt:lpstr> </vt:lpstr>
      <vt:lpstr> شیخ سعدی شیرازی کا تعارف Introduction of Sheikh Sadi Sherazi </vt:lpstr>
      <vt:lpstr>PowerPoint Presentation</vt:lpstr>
      <vt:lpstr>انتخاب از کلیات سعدی شیرازی Poetry of Sadi Sherazi </vt:lpstr>
      <vt:lpstr>Urdu Translation اردو ترجمه</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of Sheikh Sadi Sheerazi</dc:title>
  <dc:creator>Windows User</dc:creator>
  <cp:lastModifiedBy>Windows User</cp:lastModifiedBy>
  <cp:revision>8</cp:revision>
  <dcterms:created xsi:type="dcterms:W3CDTF">2020-05-12T20:59:23Z</dcterms:created>
  <dcterms:modified xsi:type="dcterms:W3CDTF">2020-05-13T20:42:34Z</dcterms:modified>
</cp:coreProperties>
</file>