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3" d="100"/>
          <a:sy n="73" d="100"/>
        </p:scale>
        <p:origin x="618"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71DF-5FDF-49B5-92CF-CC6C1D5F53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1FE822-3702-434E-A22E-99FC9F526A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784CAA-52DB-418E-90DE-FD375FDE8758}"/>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F5889D41-C211-4105-8C32-A6F09F3E8B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20322-7C71-4F9D-B3DC-3D698A21AD87}"/>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10224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D3C5-9614-4A33-9A28-BA9F56A947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30EC3C-71A7-4A98-9013-54B0986F36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BBB968-A251-4B3D-BE9F-788677F94EB7}"/>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C57A6E89-6B10-4B1E-9B39-D4AA896563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B121A-4B27-45DE-9CB8-6E20C590D0B9}"/>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97532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E9187C-48A5-46CA-9C9F-CA670650A3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7A7696-2A08-4FB1-BBC3-0C10B629F9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8DBF7C-D561-450F-B9DB-4BAE8C2BD46E}"/>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62C7F493-CE17-4E33-B180-67A9C550F4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CAF6C4-AD97-4ADC-BA45-AFDF74635F30}"/>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2991014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B46F-963B-49BB-82C8-9F0687A210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8B5B43-E230-4025-A166-53B1F8E37B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BB7DDA-C4D5-49E1-AEBC-94289B11FF55}"/>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234DA706-7572-4C80-8E9E-F12E5680F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9F0F3A-858E-4410-9BA5-785CC27D5B82}"/>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243009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E0BAD-5298-40A3-83DD-532CB49A4A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663188-0E21-44EE-BC7D-F9B35CDA82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DF295F-4C52-4C38-8EAA-69E6448E2EF9}"/>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92A4FE87-CF7C-47CD-97F1-8880B02B23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E985C-884F-401F-8D38-F0531CB077C6}"/>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1516801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F678B-C099-4BCE-AC51-1EACE30E60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728CE1-2A0C-4A51-A971-A262BCF25A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138FC9-6173-4AC4-92A1-4F5DF3466C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C06925-CD77-4D73-A611-DF142B20314F}"/>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6" name="Footer Placeholder 5">
            <a:extLst>
              <a:ext uri="{FF2B5EF4-FFF2-40B4-BE49-F238E27FC236}">
                <a16:creationId xmlns:a16="http://schemas.microsoft.com/office/drawing/2014/main" id="{CC5C50AC-CE23-4FB6-B362-2F1D1BC8CC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FFE0CE-B691-4E05-9A09-8815B0F2968B}"/>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3919444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61BEE-F603-4454-9DD7-16DA5D152E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A39C47-43E2-4157-9AAE-1EE6BDC35A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D5A0B7-BDEA-43D7-9715-DD089A239C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65F358-CD1A-486C-AF76-21EF2DCBC3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0A3C20-0793-4D68-8A36-5449F4EAE3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E3C051-E59A-4E36-8D2E-F2D2ED2BB80E}"/>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8" name="Footer Placeholder 7">
            <a:extLst>
              <a:ext uri="{FF2B5EF4-FFF2-40B4-BE49-F238E27FC236}">
                <a16:creationId xmlns:a16="http://schemas.microsoft.com/office/drawing/2014/main" id="{C2AC1B6F-5B07-43AE-8DCD-2ACB76EB18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43A4C5-197A-4F5A-A63D-79D4DC08DBAA}"/>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14069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6024A-7845-4EDF-B3A0-7B42AEEDEC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61D8F4-9196-417F-B13E-71D65F6F7B48}"/>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4" name="Footer Placeholder 3">
            <a:extLst>
              <a:ext uri="{FF2B5EF4-FFF2-40B4-BE49-F238E27FC236}">
                <a16:creationId xmlns:a16="http://schemas.microsoft.com/office/drawing/2014/main" id="{554249E7-90B3-476B-8F4C-13DFA6304E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86D71E-BA1C-48AB-8F3B-5CAC74961BE3}"/>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393268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7DDF06-44C1-4D0E-B5FA-5D18FB1383F1}"/>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3" name="Footer Placeholder 2">
            <a:extLst>
              <a:ext uri="{FF2B5EF4-FFF2-40B4-BE49-F238E27FC236}">
                <a16:creationId xmlns:a16="http://schemas.microsoft.com/office/drawing/2014/main" id="{B2D8A487-3D51-4539-8C04-E54BB6EB4B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5237C6-6567-464D-9982-A6F197AC7845}"/>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2695155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98914-74B7-46D7-9013-1C7C3D05AA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5A2A04-39AC-4C9D-A884-68FA9EC051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EDF254-337E-48B6-BA69-64EFE66BA1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98A5CF-1510-4975-A0D4-6437F4636328}"/>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6" name="Footer Placeholder 5">
            <a:extLst>
              <a:ext uri="{FF2B5EF4-FFF2-40B4-BE49-F238E27FC236}">
                <a16:creationId xmlns:a16="http://schemas.microsoft.com/office/drawing/2014/main" id="{49F36ACA-4A96-427F-A030-42531A1096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77B550-FAD4-49A2-8379-D056E226A697}"/>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72801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0B3A7-9906-48DE-BC5E-2440ACF97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B15725-D50E-4276-86FA-E8AEB3E171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39E4B2-FFB2-4655-A65D-A660AE88A7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BF7B85-BD3C-4AA8-9258-6E2C10F02C80}"/>
              </a:ext>
            </a:extLst>
          </p:cNvPr>
          <p:cNvSpPr>
            <a:spLocks noGrp="1"/>
          </p:cNvSpPr>
          <p:nvPr>
            <p:ph type="dt" sz="half" idx="10"/>
          </p:nvPr>
        </p:nvSpPr>
        <p:spPr/>
        <p:txBody>
          <a:bodyPr/>
          <a:lstStyle/>
          <a:p>
            <a:fld id="{53BB3EA7-9DC2-43A7-84B6-E0E97ED6CBE3}" type="datetimeFigureOut">
              <a:rPr lang="en-US" smtClean="0"/>
              <a:t>5/6/2020</a:t>
            </a:fld>
            <a:endParaRPr lang="en-US"/>
          </a:p>
        </p:txBody>
      </p:sp>
      <p:sp>
        <p:nvSpPr>
          <p:cNvPr id="6" name="Footer Placeholder 5">
            <a:extLst>
              <a:ext uri="{FF2B5EF4-FFF2-40B4-BE49-F238E27FC236}">
                <a16:creationId xmlns:a16="http://schemas.microsoft.com/office/drawing/2014/main" id="{DD9B688A-38F5-42A7-AEE7-C0AA8A2318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099031-6114-48A9-A2D3-F3B1D366AD06}"/>
              </a:ext>
            </a:extLst>
          </p:cNvPr>
          <p:cNvSpPr>
            <a:spLocks noGrp="1"/>
          </p:cNvSpPr>
          <p:nvPr>
            <p:ph type="sldNum" sz="quarter" idx="12"/>
          </p:nvPr>
        </p:nvSpPr>
        <p:spPr/>
        <p:txBody>
          <a:bodyPr/>
          <a:lstStyle/>
          <a:p>
            <a:fld id="{697C71AB-E9D0-4FE1-8C9D-28853E8F3B68}" type="slidenum">
              <a:rPr lang="en-US" smtClean="0"/>
              <a:t>‹#›</a:t>
            </a:fld>
            <a:endParaRPr lang="en-US"/>
          </a:p>
        </p:txBody>
      </p:sp>
    </p:spTree>
    <p:extLst>
      <p:ext uri="{BB962C8B-B14F-4D97-AF65-F5344CB8AC3E}">
        <p14:creationId xmlns:p14="http://schemas.microsoft.com/office/powerpoint/2010/main" val="1039165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29D83A-04C9-4190-99EE-41DD6E8480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D911B9-41F0-4FC1-8F75-C06D8F6932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368AF7-8153-420C-95A9-69426F8584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B3EA7-9DC2-43A7-84B6-E0E97ED6CBE3}" type="datetimeFigureOut">
              <a:rPr lang="en-US" smtClean="0"/>
              <a:t>5/6/2020</a:t>
            </a:fld>
            <a:endParaRPr lang="en-US"/>
          </a:p>
        </p:txBody>
      </p:sp>
      <p:sp>
        <p:nvSpPr>
          <p:cNvPr id="5" name="Footer Placeholder 4">
            <a:extLst>
              <a:ext uri="{FF2B5EF4-FFF2-40B4-BE49-F238E27FC236}">
                <a16:creationId xmlns:a16="http://schemas.microsoft.com/office/drawing/2014/main" id="{11C8E447-6B76-49FC-ACCC-284AABB632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C35972-9F6B-4C4D-9491-84988A29B7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C71AB-E9D0-4FE1-8C9D-28853E8F3B68}" type="slidenum">
              <a:rPr lang="en-US" smtClean="0"/>
              <a:t>‹#›</a:t>
            </a:fld>
            <a:endParaRPr lang="en-US"/>
          </a:p>
        </p:txBody>
      </p:sp>
    </p:spTree>
    <p:extLst>
      <p:ext uri="{BB962C8B-B14F-4D97-AF65-F5344CB8AC3E}">
        <p14:creationId xmlns:p14="http://schemas.microsoft.com/office/powerpoint/2010/main" val="981127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5BA8627-2B4D-4726-8AE5-483168DC29D5}"/>
              </a:ext>
            </a:extLst>
          </p:cNvPr>
          <p:cNvSpPr>
            <a:spLocks noGrp="1"/>
          </p:cNvSpPr>
          <p:nvPr>
            <p:ph type="ctrTitle"/>
          </p:nvPr>
        </p:nvSpPr>
        <p:spPr>
          <a:xfrm>
            <a:off x="3045368" y="2043663"/>
            <a:ext cx="6105194" cy="2289186"/>
          </a:xfrm>
        </p:spPr>
        <p:txBody>
          <a:bodyPr>
            <a:normAutofit fontScale="90000"/>
          </a:bodyPr>
          <a:lstStyle/>
          <a:p>
            <a:r>
              <a:rPr lang="en-US" dirty="0">
                <a:solidFill>
                  <a:srgbClr val="FFFFFF"/>
                </a:solidFill>
              </a:rPr>
              <a:t>Persian Literature &amp; Grammar 2 Minor (2</a:t>
            </a:r>
            <a:r>
              <a:rPr lang="en-US" baseline="30000" dirty="0">
                <a:solidFill>
                  <a:srgbClr val="FFFFFF"/>
                </a:solidFill>
              </a:rPr>
              <a:t>nd</a:t>
            </a:r>
            <a:r>
              <a:rPr lang="en-US" dirty="0">
                <a:solidFill>
                  <a:srgbClr val="FFFFFF"/>
                </a:solidFill>
              </a:rPr>
              <a:t> Semester)</a:t>
            </a:r>
            <a:br>
              <a:rPr lang="en-US" dirty="0">
                <a:solidFill>
                  <a:srgbClr val="FFFFFF"/>
                </a:solidFill>
              </a:rPr>
            </a:br>
            <a:r>
              <a:rPr lang="en-US" dirty="0">
                <a:solidFill>
                  <a:srgbClr val="FFFFFF"/>
                </a:solidFill>
              </a:rPr>
              <a:t>Dr. Faiza Kiran</a:t>
            </a:r>
          </a:p>
        </p:txBody>
      </p:sp>
      <p:sp>
        <p:nvSpPr>
          <p:cNvPr id="3" name="Subtitle 2">
            <a:extLst>
              <a:ext uri="{FF2B5EF4-FFF2-40B4-BE49-F238E27FC236}">
                <a16:creationId xmlns:a16="http://schemas.microsoft.com/office/drawing/2014/main" id="{6ED094B8-FF59-49EC-BCCD-A29D6C62BE38}"/>
              </a:ext>
            </a:extLst>
          </p:cNvPr>
          <p:cNvSpPr>
            <a:spLocks noGrp="1"/>
          </p:cNvSpPr>
          <p:nvPr>
            <p:ph type="subTitle" idx="1"/>
          </p:nvPr>
        </p:nvSpPr>
        <p:spPr>
          <a:xfrm>
            <a:off x="3573194" y="4074718"/>
            <a:ext cx="5577368" cy="682079"/>
          </a:xfrm>
        </p:spPr>
        <p:txBody>
          <a:bodyPr>
            <a:normAutofit/>
          </a:bodyPr>
          <a:lstStyle/>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a:p>
            <a:endParaRPr lang="en-US">
              <a:solidFill>
                <a:srgbClr val="FFFFFF"/>
              </a:solidFill>
            </a:endParaRPr>
          </a:p>
        </p:txBody>
      </p:sp>
    </p:spTree>
    <p:extLst>
      <p:ext uri="{BB962C8B-B14F-4D97-AF65-F5344CB8AC3E}">
        <p14:creationId xmlns:p14="http://schemas.microsoft.com/office/powerpoint/2010/main" val="136975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piece, suitcase, luggage, bag&#10;&#10;Description automatically generated">
            <a:extLst>
              <a:ext uri="{FF2B5EF4-FFF2-40B4-BE49-F238E27FC236}">
                <a16:creationId xmlns:a16="http://schemas.microsoft.com/office/drawing/2014/main" id="{F9EB99CE-0A5D-4025-8063-21717D86080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2023"/>
          <a:stretch/>
        </p:blipFill>
        <p:spPr>
          <a:xfrm>
            <a:off x="20" y="10"/>
            <a:ext cx="4637226" cy="6857990"/>
          </a:xfrm>
          <a:prstGeom prst="rect">
            <a:avLst/>
          </a:prstGeom>
        </p:spPr>
      </p:pic>
      <p:sp>
        <p:nvSpPr>
          <p:cNvPr id="15" name="Rectangle 14">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B53EC8-11F8-4147-86C2-570748D7820F}"/>
              </a:ext>
            </a:extLst>
          </p:cNvPr>
          <p:cNvSpPr>
            <a:spLocks noGrp="1"/>
          </p:cNvSpPr>
          <p:nvPr>
            <p:ph type="title"/>
          </p:nvPr>
        </p:nvSpPr>
        <p:spPr>
          <a:xfrm>
            <a:off x="5277328" y="640082"/>
            <a:ext cx="6274591" cy="3351602"/>
          </a:xfrm>
        </p:spPr>
        <p:txBody>
          <a:bodyPr vert="horz" lIns="91440" tIns="45720" rIns="91440" bIns="45720" rtlCol="0" anchor="b">
            <a:normAutofit/>
          </a:bodyPr>
          <a:lstStyle/>
          <a:p>
            <a:r>
              <a:rPr lang="en-US" sz="6000">
                <a:solidFill>
                  <a:schemeClr val="bg1"/>
                </a:solidFill>
              </a:rPr>
              <a:t>Book Title:</a:t>
            </a:r>
          </a:p>
        </p:txBody>
      </p:sp>
    </p:spTree>
    <p:extLst>
      <p:ext uri="{BB962C8B-B14F-4D97-AF65-F5344CB8AC3E}">
        <p14:creationId xmlns:p14="http://schemas.microsoft.com/office/powerpoint/2010/main" val="354892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809968-D8A1-419D-B001-830264667AA6}"/>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Text of Chahar Muqala</a:t>
            </a:r>
            <a:br>
              <a:rPr lang="en-US" sz="4000">
                <a:solidFill>
                  <a:srgbClr val="FFFFFF"/>
                </a:solidFill>
              </a:rPr>
            </a:br>
            <a:r>
              <a:rPr lang="ar-AE" sz="4000">
                <a:solidFill>
                  <a:srgbClr val="000000"/>
                </a:solidFill>
              </a:rPr>
              <a:t>علم شعر و صلاحیت شاعر</a:t>
            </a:r>
            <a:r>
              <a:rPr lang="en-US" sz="4000">
                <a:solidFill>
                  <a:srgbClr val="000000"/>
                </a:solidFill>
              </a:rPr>
              <a:t> </a:t>
            </a:r>
            <a:r>
              <a:rPr lang="ar-AE" sz="4000">
                <a:solidFill>
                  <a:srgbClr val="000000"/>
                </a:solidFill>
              </a:rPr>
              <a:t>مقالات دوم</a:t>
            </a:r>
            <a:r>
              <a:rPr lang="en-US" sz="4000">
                <a:solidFill>
                  <a:srgbClr val="000000"/>
                </a:solidFill>
              </a:rPr>
              <a:t> </a:t>
            </a:r>
            <a:endParaRPr lang="en-US" sz="4000" dirty="0">
              <a:solidFill>
                <a:srgbClr val="FFFFFF"/>
              </a:solidFill>
            </a:endParaRPr>
          </a:p>
        </p:txBody>
      </p:sp>
      <p:pic>
        <p:nvPicPr>
          <p:cNvPr id="20" name="Content Placeholder 19" descr="A document with black text&#10;&#10;Description automatically generated">
            <a:extLst>
              <a:ext uri="{FF2B5EF4-FFF2-40B4-BE49-F238E27FC236}">
                <a16:creationId xmlns:a16="http://schemas.microsoft.com/office/drawing/2014/main" id="{AB636AB9-36C5-497E-8401-1D3726DCDC7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11077" y="2403566"/>
            <a:ext cx="9569846" cy="3814354"/>
          </a:xfrm>
        </p:spPr>
      </p:pic>
      <p:sp>
        <p:nvSpPr>
          <p:cNvPr id="21" name="Rectangle 20">
            <a:extLst>
              <a:ext uri="{FF2B5EF4-FFF2-40B4-BE49-F238E27FC236}">
                <a16:creationId xmlns:a16="http://schemas.microsoft.com/office/drawing/2014/main" id="{84F0D7CC-FF29-44D6-9BA0-D79AF0A9A8D6}"/>
              </a:ext>
            </a:extLst>
          </p:cNvPr>
          <p:cNvSpPr/>
          <p:nvPr/>
        </p:nvSpPr>
        <p:spPr>
          <a:xfrm>
            <a:off x="2808514" y="3244334"/>
            <a:ext cx="5625626" cy="369332"/>
          </a:xfrm>
          <a:prstGeom prst="rect">
            <a:avLst/>
          </a:prstGeom>
        </p:spPr>
        <p:txBody>
          <a:bodyPr wrap="square">
            <a:spAutoFit/>
          </a:bodyPr>
          <a:lstStyle/>
          <a:p>
            <a:r>
              <a:rPr lang="ar-AE" dirty="0"/>
              <a:t>.</a:t>
            </a:r>
            <a:endParaRPr lang="en-US" dirty="0"/>
          </a:p>
        </p:txBody>
      </p:sp>
      <p:sp>
        <p:nvSpPr>
          <p:cNvPr id="22" name="Rectangle 21">
            <a:extLst>
              <a:ext uri="{FF2B5EF4-FFF2-40B4-BE49-F238E27FC236}">
                <a16:creationId xmlns:a16="http://schemas.microsoft.com/office/drawing/2014/main" id="{926E0753-BBFE-4E0E-9454-8E6F86EC483F}"/>
              </a:ext>
            </a:extLst>
          </p:cNvPr>
          <p:cNvSpPr/>
          <p:nvPr/>
        </p:nvSpPr>
        <p:spPr>
          <a:xfrm>
            <a:off x="3801291" y="6293922"/>
            <a:ext cx="4669052" cy="369332"/>
          </a:xfrm>
          <a:prstGeom prst="rect">
            <a:avLst/>
          </a:prstGeom>
        </p:spPr>
        <p:txBody>
          <a:bodyPr wrap="square">
            <a:spAutoFit/>
          </a:bodyPr>
          <a:lstStyle/>
          <a:p>
            <a:r>
              <a:rPr lang="ar-AE" dirty="0"/>
              <a:t>و عجم امثال این بسیار است، اما بر این یکی اختصار کردیم</a:t>
            </a:r>
            <a:endParaRPr lang="en-US" dirty="0"/>
          </a:p>
        </p:txBody>
      </p:sp>
    </p:spTree>
    <p:extLst>
      <p:ext uri="{BB962C8B-B14F-4D97-AF65-F5344CB8AC3E}">
        <p14:creationId xmlns:p14="http://schemas.microsoft.com/office/powerpoint/2010/main" val="2663304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B4EE995-52A7-46B3-A95F-59EBDBEEEEF8}"/>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Translation in Urdu </a:t>
            </a:r>
            <a:br>
              <a:rPr lang="en-US" dirty="0">
                <a:solidFill>
                  <a:srgbClr val="FFFFFF"/>
                </a:solidFill>
              </a:rPr>
            </a:br>
            <a:br>
              <a:rPr lang="en-US" dirty="0">
                <a:solidFill>
                  <a:srgbClr val="FFFFFF"/>
                </a:solidFill>
              </a:rPr>
            </a:br>
            <a:r>
              <a:rPr lang="ar-AE" dirty="0">
                <a:solidFill>
                  <a:srgbClr val="FFFFFF"/>
                </a:solidFill>
              </a:rPr>
              <a:t>اردو ترجمه</a:t>
            </a:r>
            <a:r>
              <a:rPr lang="en-US" dirty="0">
                <a:solidFill>
                  <a:srgbClr val="FFFFFF"/>
                </a:solidFill>
              </a:rPr>
              <a:t>                              </a:t>
            </a:r>
          </a:p>
        </p:txBody>
      </p:sp>
      <p:sp>
        <p:nvSpPr>
          <p:cNvPr id="5" name="Content Placeholder 4">
            <a:extLst>
              <a:ext uri="{FF2B5EF4-FFF2-40B4-BE49-F238E27FC236}">
                <a16:creationId xmlns:a16="http://schemas.microsoft.com/office/drawing/2014/main" id="{BB9A853F-B326-4AC4-9568-CEDA50D290AC}"/>
              </a:ext>
            </a:extLst>
          </p:cNvPr>
          <p:cNvSpPr>
            <a:spLocks noGrp="1"/>
          </p:cNvSpPr>
          <p:nvPr>
            <p:ph idx="1"/>
          </p:nvPr>
        </p:nvSpPr>
        <p:spPr>
          <a:xfrm>
            <a:off x="5271688" y="229099"/>
            <a:ext cx="6082111" cy="6158637"/>
          </a:xfrm>
        </p:spPr>
        <p:txBody>
          <a:bodyPr>
            <a:normAutofit fontScale="92500" lnSpcReduction="10000"/>
          </a:bodyPr>
          <a:lstStyle/>
          <a:p>
            <a:pPr marL="0" indent="0">
              <a:buNone/>
            </a:pPr>
            <a:r>
              <a:rPr lang="ar-AE" dirty="0"/>
              <a:t>فرمان  پیش کیاجو کچھ دستیاب تها میں نے لشکر میں کو  تقسیم کر دیا    اور لشکر کو سپرد کر دیا. اب میرے  پاس تین سو سوار تھے. جب خواف پهنچا حکم دیاخواف کے امراء نے عزت و تکریم نه کی اور نه هی همیں منتظم و نگران کی ضرورت هے. میرے پاس صرف دس سوار تهے اس بات پر میرا خیال یه ھوا   که صفاریوں کی حکومت سے ھاتھ کھینچ لو  اور خواف کو تباه وبرباد کردیا. بشت گاؤ ں سے باھر نکلا اور بیھق پھنچا. دو  ھزار سوار میرے ساتھ تهے. حمله کیا اور نیشا پور کو فتح کرلیا. میرے کام نے آھستہ آہستہ ترقی کی یهاں تک که میں خراسات کی حکومت تک پھنچ گیا. وجہ یہ صرف دو شعر تھے.تاریخ میں کھا جاتا هے که احمد بن عبدالله کا کام یهاں تک  پہنچا کہ  نیشا پور میں ایک رات میں  تیس هزار دینار  پانچ هزار گهوڑ ے اور ایک هزار لباس لوگوں کو بخشتا آج تاریخ میں زبردست بادشاہو ں میں سے ایک ہےجس کی وجہ یہ دو شعر تھے. عرب و عجم میں ایسی مثالیں کم  ھی ملتی ھیں. </a:t>
            </a:r>
            <a:r>
              <a:rPr lang="ar-AE"/>
              <a:t>لیکن هم اسی پر اکتفا کرتے  ھیں.</a:t>
            </a:r>
            <a:endParaRPr lang="en-US" dirty="0"/>
          </a:p>
        </p:txBody>
      </p:sp>
    </p:spTree>
    <p:extLst>
      <p:ext uri="{BB962C8B-B14F-4D97-AF65-F5344CB8AC3E}">
        <p14:creationId xmlns:p14="http://schemas.microsoft.com/office/powerpoint/2010/main" val="1354875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6E62A-9AB1-4BE4-A1B3-64FBBEA731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9E5997-8E83-492D-90D0-57B90B61696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83287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01A61-C4FB-46BA-AEFD-0ECDC63EEE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5F03EB-E538-4AED-8DEE-546BD780A94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41504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254</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Persian Literature &amp; Grammar 2 Minor (2nd Semester) Dr. Faiza Kiran</vt:lpstr>
      <vt:lpstr>Book Title:</vt:lpstr>
      <vt:lpstr>Text of Chahar Muqala علم شعر و صلاحیت شاعر مقالات دوم </vt:lpstr>
      <vt:lpstr>Translation in Urdu   اردو ترجمه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Persian Literature &amp; Grammar 2 Minor (2nd Semester) Dr. Faiza Kiran</dc:title>
  <dc:creator>ITRG</dc:creator>
  <cp:lastModifiedBy>ITRG</cp:lastModifiedBy>
  <cp:revision>6</cp:revision>
  <dcterms:created xsi:type="dcterms:W3CDTF">2020-05-06T13:14:57Z</dcterms:created>
  <dcterms:modified xsi:type="dcterms:W3CDTF">2020-05-06T16:41:29Z</dcterms:modified>
</cp:coreProperties>
</file>