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71DF-5FDF-49B5-92CF-CC6C1D5F53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1FE822-3702-434E-A22E-99FC9F526A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784CAA-52DB-418E-90DE-FD375FDE875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F5889D41-C211-4105-8C32-A6F09F3E8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20322-7C71-4F9D-B3DC-3D698A21AD87}"/>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0224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D3C5-9614-4A33-9A28-BA9F56A947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30EC3C-71A7-4A98-9013-54B0986F36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BB968-A251-4B3D-BE9F-788677F94EB7}"/>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C57A6E89-6B10-4B1E-9B39-D4AA89656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B121A-4B27-45DE-9CB8-6E20C590D0B9}"/>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97532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E9187C-48A5-46CA-9C9F-CA670650A3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7A7696-2A08-4FB1-BBC3-0C10B629F9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8DBF7C-D561-450F-B9DB-4BAE8C2BD46E}"/>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62C7F493-CE17-4E33-B180-67A9C550F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AF6C4-AD97-4ADC-BA45-AFDF74635F30}"/>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99101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B46F-963B-49BB-82C8-9F0687A210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B5B43-E230-4025-A166-53B1F8E37B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B7DDA-C4D5-49E1-AEBC-94289B11FF55}"/>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234DA706-7572-4C80-8E9E-F12E5680F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F0F3A-858E-4410-9BA5-785CC27D5B82}"/>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43009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0BAD-5298-40A3-83DD-532CB49A4A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663188-0E21-44EE-BC7D-F9B35CDA82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DF295F-4C52-4C38-8EAA-69E6448E2EF9}"/>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92A4FE87-CF7C-47CD-97F1-8880B02B2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E985C-884F-401F-8D38-F0531CB077C6}"/>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51680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678B-C099-4BCE-AC51-1EACE30E6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28CE1-2A0C-4A51-A971-A262BCF25A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138FC9-6173-4AC4-92A1-4F5DF3466C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C06925-CD77-4D73-A611-DF142B20314F}"/>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CC5C50AC-CE23-4FB6-B362-2F1D1BC8CC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FE0CE-B691-4E05-9A09-8815B0F2968B}"/>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391944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1BEE-F603-4454-9DD7-16DA5D152E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A39C47-43E2-4157-9AAE-1EE6BDC35A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D5A0B7-BDEA-43D7-9715-DD089A239C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65F358-CD1A-486C-AF76-21EF2DCBC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0A3C20-0793-4D68-8A36-5449F4EAE3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3C051-E59A-4E36-8D2E-F2D2ED2BB80E}"/>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8" name="Footer Placeholder 7">
            <a:extLst>
              <a:ext uri="{FF2B5EF4-FFF2-40B4-BE49-F238E27FC236}">
                <a16:creationId xmlns:a16="http://schemas.microsoft.com/office/drawing/2014/main" id="{C2AC1B6F-5B07-43AE-8DCD-2ACB76EB18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43A4C5-197A-4F5A-A63D-79D4DC08DBAA}"/>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4069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024A-7845-4EDF-B3A0-7B42AEEDEC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61D8F4-9196-417F-B13E-71D65F6F7B4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4" name="Footer Placeholder 3">
            <a:extLst>
              <a:ext uri="{FF2B5EF4-FFF2-40B4-BE49-F238E27FC236}">
                <a16:creationId xmlns:a16="http://schemas.microsoft.com/office/drawing/2014/main" id="{554249E7-90B3-476B-8F4C-13DFA6304E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86D71E-BA1C-48AB-8F3B-5CAC74961BE3}"/>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393268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7DDF06-44C1-4D0E-B5FA-5D18FB1383F1}"/>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3" name="Footer Placeholder 2">
            <a:extLst>
              <a:ext uri="{FF2B5EF4-FFF2-40B4-BE49-F238E27FC236}">
                <a16:creationId xmlns:a16="http://schemas.microsoft.com/office/drawing/2014/main" id="{B2D8A487-3D51-4539-8C04-E54BB6EB4B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5237C6-6567-464D-9982-A6F197AC7845}"/>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695155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98914-74B7-46D7-9013-1C7C3D05A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5A2A04-39AC-4C9D-A884-68FA9EC051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DF254-337E-48B6-BA69-64EFE66BA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8A5CF-1510-4975-A0D4-6437F463632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49F36ACA-4A96-427F-A030-42531A109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77B550-FAD4-49A2-8379-D056E226A697}"/>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72801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B3A7-9906-48DE-BC5E-2440ACF97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B15725-D50E-4276-86FA-E8AEB3E17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39E4B2-FFB2-4655-A65D-A660AE88A7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F7B85-BD3C-4AA8-9258-6E2C10F02C80}"/>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DD9B688A-38F5-42A7-AEE7-C0AA8A231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099031-6114-48A9-A2D3-F3B1D366AD06}"/>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03916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9D83A-04C9-4190-99EE-41DD6E8480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D911B9-41F0-4FC1-8F75-C06D8F693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368AF7-8153-420C-95A9-69426F8584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11C8E447-6B76-49FC-ACCC-284AABB63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C35972-9F6B-4C4D-9491-84988A29B7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C71AB-E9D0-4FE1-8C9D-28853E8F3B68}" type="slidenum">
              <a:rPr lang="en-US" smtClean="0"/>
              <a:t>‹#›</a:t>
            </a:fld>
            <a:endParaRPr lang="en-US"/>
          </a:p>
        </p:txBody>
      </p:sp>
    </p:spTree>
    <p:extLst>
      <p:ext uri="{BB962C8B-B14F-4D97-AF65-F5344CB8AC3E}">
        <p14:creationId xmlns:p14="http://schemas.microsoft.com/office/powerpoint/2010/main" val="981127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5BA8627-2B4D-4726-8AE5-483168DC29D5}"/>
              </a:ext>
            </a:extLst>
          </p:cNvPr>
          <p:cNvSpPr>
            <a:spLocks noGrp="1"/>
          </p:cNvSpPr>
          <p:nvPr>
            <p:ph type="ctrTitle"/>
          </p:nvPr>
        </p:nvSpPr>
        <p:spPr>
          <a:xfrm>
            <a:off x="3045368" y="2043663"/>
            <a:ext cx="6105194" cy="2289186"/>
          </a:xfrm>
        </p:spPr>
        <p:txBody>
          <a:bodyPr>
            <a:normAutofit fontScale="90000"/>
          </a:bodyPr>
          <a:lstStyle/>
          <a:p>
            <a:r>
              <a:rPr lang="en-US" dirty="0">
                <a:solidFill>
                  <a:srgbClr val="FFFFFF"/>
                </a:solidFill>
              </a:rPr>
              <a:t>Persian Literature &amp; Grammar 2 Minor (2</a:t>
            </a:r>
            <a:r>
              <a:rPr lang="en-US" baseline="30000" dirty="0">
                <a:solidFill>
                  <a:srgbClr val="FFFFFF"/>
                </a:solidFill>
              </a:rPr>
              <a:t>nd</a:t>
            </a:r>
            <a:r>
              <a:rPr lang="en-US" dirty="0">
                <a:solidFill>
                  <a:srgbClr val="FFFFFF"/>
                </a:solidFill>
              </a:rPr>
              <a:t> Semester)</a:t>
            </a:r>
            <a:br>
              <a:rPr lang="en-US" dirty="0">
                <a:solidFill>
                  <a:srgbClr val="FFFFFF"/>
                </a:solidFill>
              </a:rPr>
            </a:br>
            <a:r>
              <a:rPr lang="en-US" dirty="0">
                <a:solidFill>
                  <a:srgbClr val="FFFFFF"/>
                </a:solidFill>
              </a:rPr>
              <a:t>Dr. Faiza Kiran</a:t>
            </a:r>
          </a:p>
        </p:txBody>
      </p:sp>
      <p:sp>
        <p:nvSpPr>
          <p:cNvPr id="3" name="Subtitle 2">
            <a:extLst>
              <a:ext uri="{FF2B5EF4-FFF2-40B4-BE49-F238E27FC236}">
                <a16:creationId xmlns:a16="http://schemas.microsoft.com/office/drawing/2014/main" id="{6ED094B8-FF59-49EC-BCCD-A29D6C62BE38}"/>
              </a:ext>
            </a:extLst>
          </p:cNvPr>
          <p:cNvSpPr>
            <a:spLocks noGrp="1"/>
          </p:cNvSpPr>
          <p:nvPr>
            <p:ph type="subTitle" idx="1"/>
          </p:nvPr>
        </p:nvSpPr>
        <p:spPr>
          <a:xfrm>
            <a:off x="3573194" y="4074718"/>
            <a:ext cx="5577368" cy="682079"/>
          </a:xfrm>
        </p:spPr>
        <p:txBody>
          <a:bodyPr>
            <a:normAutofit/>
          </a:bodyPr>
          <a:lstStyle/>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p:txBody>
      </p:sp>
    </p:spTree>
    <p:extLst>
      <p:ext uri="{BB962C8B-B14F-4D97-AF65-F5344CB8AC3E}">
        <p14:creationId xmlns:p14="http://schemas.microsoft.com/office/powerpoint/2010/main" val="13697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piece, suitcase, luggage, bag&#10;&#10;Description automatically generated">
            <a:extLst>
              <a:ext uri="{FF2B5EF4-FFF2-40B4-BE49-F238E27FC236}">
                <a16:creationId xmlns:a16="http://schemas.microsoft.com/office/drawing/2014/main" id="{F9EB99CE-0A5D-4025-8063-21717D86080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2023"/>
          <a:stretch/>
        </p:blipFill>
        <p:spPr>
          <a:xfrm>
            <a:off x="20" y="10"/>
            <a:ext cx="4637226" cy="6857990"/>
          </a:xfrm>
          <a:prstGeom prst="rect">
            <a:avLst/>
          </a:prstGeom>
        </p:spPr>
      </p:pic>
      <p:sp>
        <p:nvSpPr>
          <p:cNvPr id="15" name="Rectangle 14">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B53EC8-11F8-4147-86C2-570748D7820F}"/>
              </a:ext>
            </a:extLst>
          </p:cNvPr>
          <p:cNvSpPr>
            <a:spLocks noGrp="1"/>
          </p:cNvSpPr>
          <p:nvPr>
            <p:ph type="title"/>
          </p:nvPr>
        </p:nvSpPr>
        <p:spPr>
          <a:xfrm>
            <a:off x="5277328" y="640082"/>
            <a:ext cx="6274591" cy="3351602"/>
          </a:xfrm>
        </p:spPr>
        <p:txBody>
          <a:bodyPr vert="horz" lIns="91440" tIns="45720" rIns="91440" bIns="45720" rtlCol="0" anchor="b">
            <a:normAutofit/>
          </a:bodyPr>
          <a:lstStyle/>
          <a:p>
            <a:r>
              <a:rPr lang="en-US" sz="6000">
                <a:solidFill>
                  <a:schemeClr val="bg1"/>
                </a:solidFill>
              </a:rPr>
              <a:t>Book Title:</a:t>
            </a:r>
          </a:p>
        </p:txBody>
      </p:sp>
    </p:spTree>
    <p:extLst>
      <p:ext uri="{BB962C8B-B14F-4D97-AF65-F5344CB8AC3E}">
        <p14:creationId xmlns:p14="http://schemas.microsoft.com/office/powerpoint/2010/main" val="354892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CE6003E-BF94-4E81-BAD3-3991B233C476}"/>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Introduction Of </a:t>
            </a:r>
            <a:r>
              <a:rPr lang="en-US" sz="4000" dirty="0" err="1">
                <a:solidFill>
                  <a:srgbClr val="FFFFFF"/>
                </a:solidFill>
              </a:rPr>
              <a:t>Chahar</a:t>
            </a:r>
            <a:r>
              <a:rPr lang="en-US" sz="4000" dirty="0">
                <a:solidFill>
                  <a:srgbClr val="FFFFFF"/>
                </a:solidFill>
              </a:rPr>
              <a:t> </a:t>
            </a:r>
            <a:r>
              <a:rPr lang="en-US" sz="4000" dirty="0" err="1">
                <a:solidFill>
                  <a:srgbClr val="FFFFFF"/>
                </a:solidFill>
              </a:rPr>
              <a:t>Muqala</a:t>
            </a:r>
            <a:endParaRPr lang="en-US" sz="4000" dirty="0">
              <a:solidFill>
                <a:srgbClr val="FFFFFF"/>
              </a:solidFill>
            </a:endParaRPr>
          </a:p>
        </p:txBody>
      </p:sp>
      <p:sp>
        <p:nvSpPr>
          <p:cNvPr id="3" name="Content Placeholder 2">
            <a:extLst>
              <a:ext uri="{FF2B5EF4-FFF2-40B4-BE49-F238E27FC236}">
                <a16:creationId xmlns:a16="http://schemas.microsoft.com/office/drawing/2014/main" id="{5111E9A7-846B-469A-814F-5F91AB7C12DA}"/>
              </a:ext>
            </a:extLst>
          </p:cNvPr>
          <p:cNvSpPr>
            <a:spLocks noGrp="1"/>
          </p:cNvSpPr>
          <p:nvPr>
            <p:ph idx="1"/>
          </p:nvPr>
        </p:nvSpPr>
        <p:spPr>
          <a:xfrm>
            <a:off x="1179074" y="3117883"/>
            <a:ext cx="9833548" cy="2693976"/>
          </a:xfrm>
        </p:spPr>
        <p:txBody>
          <a:bodyPr>
            <a:noAutofit/>
          </a:bodyPr>
          <a:lstStyle/>
          <a:p>
            <a:r>
              <a:rPr lang="ar-AE" sz="3200" dirty="0">
                <a:solidFill>
                  <a:srgbClr val="000000"/>
                </a:solidFill>
              </a:rPr>
              <a:t>نظامی عروضی سمرقندی کی نثر کی کتاب  چار مضامین پر مشتمل ہے. اس کتاب کا اصل نام مجمع النودر ہے چونکہ اس کتاب میں چار تراکیب ، علم ، شاعری ، طب ، اور فلکیات کے بارے میں چار الگ الگ گفتگو میں بحث کی گئی ہے ، لہذا  اس کتاب کو طویل عرصے سے چار مضامین  (، چار مقاله) کے نام سے جانا جاتا ہے۔ کتاب 551 اور 552 کے درمیان الشسنب کے ایک شہزادے کے نام لکهی  گئی تھی۔.</a:t>
            </a:r>
            <a:endParaRPr lang="en-US" sz="3200" dirty="0">
              <a:solidFill>
                <a:srgbClr val="000000"/>
              </a:solidFill>
            </a:endParaRPr>
          </a:p>
        </p:txBody>
      </p:sp>
    </p:spTree>
    <p:extLst>
      <p:ext uri="{BB962C8B-B14F-4D97-AF65-F5344CB8AC3E}">
        <p14:creationId xmlns:p14="http://schemas.microsoft.com/office/powerpoint/2010/main" val="201411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4953C1C-2978-4C99-9E3D-EA71D0BF019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Introduction Of Chahar Muqala</a:t>
            </a:r>
          </a:p>
        </p:txBody>
      </p:sp>
      <p:sp>
        <p:nvSpPr>
          <p:cNvPr id="3" name="Content Placeholder 2">
            <a:extLst>
              <a:ext uri="{FF2B5EF4-FFF2-40B4-BE49-F238E27FC236}">
                <a16:creationId xmlns:a16="http://schemas.microsoft.com/office/drawing/2014/main" id="{42FE0A9E-5C3E-4B43-AAA8-F882C64513F0}"/>
              </a:ext>
            </a:extLst>
          </p:cNvPr>
          <p:cNvSpPr>
            <a:spLocks noGrp="1"/>
          </p:cNvSpPr>
          <p:nvPr>
            <p:ph idx="1"/>
          </p:nvPr>
        </p:nvSpPr>
        <p:spPr>
          <a:xfrm>
            <a:off x="1179226" y="3092970"/>
            <a:ext cx="9833548" cy="2693976"/>
          </a:xfrm>
        </p:spPr>
        <p:txBody>
          <a:bodyPr>
            <a:noAutofit/>
          </a:bodyPr>
          <a:lstStyle/>
          <a:p>
            <a:r>
              <a:rPr lang="ar-AE" sz="3200" dirty="0">
                <a:solidFill>
                  <a:srgbClr val="000000"/>
                </a:solidFill>
              </a:rPr>
              <a:t>کتاب کے مصنف ، ابوالحسن نظام الدین یا نجم الدین احمد ابن عمر بن علی سمرقندی ، جو نظامی عروضی کے نام سے جانے جاتے ہیں ، چھٹی صدی ہجری کے ان شاعروں اور مصنفین میں سے تھے ، یه  کتاب فارسی نثر اور تحریر کی نمایاں مثال ہے۔نظامی عروضی سمرقندی ایک شاعر اور منشی ہونے کے علاوہ طب اور فلکیات کی تدبیر میں بھی مہارت رکھتے تھے</a:t>
            </a:r>
            <a:endParaRPr lang="en-US" sz="3200" dirty="0">
              <a:solidFill>
                <a:srgbClr val="000000"/>
              </a:solidFill>
            </a:endParaRPr>
          </a:p>
        </p:txBody>
      </p:sp>
    </p:spTree>
    <p:extLst>
      <p:ext uri="{BB962C8B-B14F-4D97-AF65-F5344CB8AC3E}">
        <p14:creationId xmlns:p14="http://schemas.microsoft.com/office/powerpoint/2010/main" val="285720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809968-D8A1-419D-B001-830264667AA6}"/>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Text of </a:t>
            </a:r>
            <a:r>
              <a:rPr lang="en-US" sz="4000" dirty="0" err="1">
                <a:solidFill>
                  <a:srgbClr val="FFFFFF"/>
                </a:solidFill>
              </a:rPr>
              <a:t>Chahar</a:t>
            </a:r>
            <a:r>
              <a:rPr lang="en-US" sz="4000" dirty="0">
                <a:solidFill>
                  <a:srgbClr val="FFFFFF"/>
                </a:solidFill>
              </a:rPr>
              <a:t> </a:t>
            </a:r>
            <a:r>
              <a:rPr lang="en-US" sz="4000" dirty="0" err="1">
                <a:solidFill>
                  <a:srgbClr val="FFFFFF"/>
                </a:solidFill>
              </a:rPr>
              <a:t>Muqala</a:t>
            </a:r>
            <a:br>
              <a:rPr lang="en-US" sz="4000" dirty="0">
                <a:solidFill>
                  <a:srgbClr val="FFFFFF"/>
                </a:solidFill>
              </a:rPr>
            </a:br>
            <a:r>
              <a:rPr lang="ar-AE" sz="4000">
                <a:solidFill>
                  <a:srgbClr val="000000"/>
                </a:solidFill>
              </a:rPr>
              <a:t>علم شعر </a:t>
            </a:r>
            <a:r>
              <a:rPr lang="ar-AE" sz="4000" dirty="0">
                <a:solidFill>
                  <a:srgbClr val="000000"/>
                </a:solidFill>
              </a:rPr>
              <a:t>و صلاحیت شاعر</a:t>
            </a:r>
            <a:r>
              <a:rPr lang="en-US" sz="4000" dirty="0">
                <a:solidFill>
                  <a:srgbClr val="000000"/>
                </a:solidFill>
              </a:rPr>
              <a:t> </a:t>
            </a:r>
            <a:r>
              <a:rPr lang="ar-AE" sz="4000" dirty="0">
                <a:solidFill>
                  <a:srgbClr val="000000"/>
                </a:solidFill>
              </a:rPr>
              <a:t>مقالات دوم</a:t>
            </a:r>
            <a:r>
              <a:rPr lang="en-US" sz="4000" dirty="0">
                <a:solidFill>
                  <a:srgbClr val="000000"/>
                </a:solidFill>
              </a:rPr>
              <a:t> </a:t>
            </a:r>
            <a:endParaRPr lang="en-US" sz="4000" dirty="0">
              <a:solidFill>
                <a:srgbClr val="FFFFFF"/>
              </a:solidFill>
            </a:endParaRPr>
          </a:p>
        </p:txBody>
      </p:sp>
      <p:sp>
        <p:nvSpPr>
          <p:cNvPr id="3" name="Content Placeholder 2">
            <a:extLst>
              <a:ext uri="{FF2B5EF4-FFF2-40B4-BE49-F238E27FC236}">
                <a16:creationId xmlns:a16="http://schemas.microsoft.com/office/drawing/2014/main" id="{7AAAA340-4B68-4D8C-BD57-63AF0DD9C82E}"/>
              </a:ext>
            </a:extLst>
          </p:cNvPr>
          <p:cNvSpPr>
            <a:spLocks noGrp="1"/>
          </p:cNvSpPr>
          <p:nvPr>
            <p:ph idx="1"/>
          </p:nvPr>
        </p:nvSpPr>
        <p:spPr>
          <a:xfrm>
            <a:off x="1179226" y="3092970"/>
            <a:ext cx="9833548" cy="2693976"/>
          </a:xfrm>
        </p:spPr>
        <p:txBody>
          <a:bodyPr>
            <a:normAutofit fontScale="70000" lnSpcReduction="20000"/>
          </a:bodyPr>
          <a:lstStyle/>
          <a:p>
            <a:r>
              <a:rPr lang="ar-AE" sz="4800" dirty="0">
                <a:solidFill>
                  <a:srgbClr val="000000"/>
                </a:solidFill>
              </a:rPr>
              <a:t>شاعری صناعتی است که شاعر بدان صناعت اتساق مقدمات موهمه کند و التیام قیاسات منتجه بر آن وجه که معنی خرد را بزرگ گرداند و معنی بزرگ را خرد، و نیکو را در خلعت زشت باز نماید و زشت را در صورت نیکو جلوه کند، و به ایهام قوت های غضبانی و شهوانی را بر انگیزد، تا بدان ایهام طباع را انقباضی و انبساطی بود، و امور اعظام را در نظام عالم سببب شود. چنانکه آورده اند</a:t>
            </a:r>
            <a:r>
              <a:rPr lang="ar-AE" sz="2000" dirty="0">
                <a:solidFill>
                  <a:srgbClr val="000000"/>
                </a:solidFill>
              </a:rPr>
              <a:t>.</a:t>
            </a:r>
            <a:endParaRPr lang="en-US" sz="2000" dirty="0">
              <a:solidFill>
                <a:srgbClr val="000000"/>
              </a:solidFill>
            </a:endParaRPr>
          </a:p>
        </p:txBody>
      </p:sp>
    </p:spTree>
    <p:extLst>
      <p:ext uri="{BB962C8B-B14F-4D97-AF65-F5344CB8AC3E}">
        <p14:creationId xmlns:p14="http://schemas.microsoft.com/office/powerpoint/2010/main" val="2663304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B4EE995-52A7-46B3-A95F-59EBDBEEEEF8}"/>
              </a:ext>
            </a:extLst>
          </p:cNvPr>
          <p:cNvSpPr>
            <a:spLocks noGrp="1"/>
          </p:cNvSpPr>
          <p:nvPr>
            <p:ph type="title"/>
          </p:nvPr>
        </p:nvSpPr>
        <p:spPr>
          <a:xfrm>
            <a:off x="640079" y="2053641"/>
            <a:ext cx="3669161" cy="2760098"/>
          </a:xfrm>
        </p:spPr>
        <p:txBody>
          <a:bodyPr>
            <a:normAutofit/>
          </a:bodyPr>
          <a:lstStyle/>
          <a:p>
            <a:r>
              <a:rPr lang="en-US">
                <a:solidFill>
                  <a:srgbClr val="FFFFFF"/>
                </a:solidFill>
              </a:rPr>
              <a:t>Translation in Urdu </a:t>
            </a:r>
            <a:br>
              <a:rPr lang="en-US">
                <a:solidFill>
                  <a:srgbClr val="FFFFFF"/>
                </a:solidFill>
              </a:rPr>
            </a:br>
            <a:br>
              <a:rPr lang="en-US">
                <a:solidFill>
                  <a:srgbClr val="FFFFFF"/>
                </a:solidFill>
              </a:rPr>
            </a:br>
            <a:r>
              <a:rPr lang="ar-AE">
                <a:solidFill>
                  <a:srgbClr val="FFFFFF"/>
                </a:solidFill>
              </a:rPr>
              <a:t>اردو ترجمه</a:t>
            </a:r>
            <a:r>
              <a:rPr lang="en-US">
                <a:solidFill>
                  <a:srgbClr val="FFFFFF"/>
                </a:solidFill>
              </a:rPr>
              <a:t>                              </a:t>
            </a:r>
          </a:p>
        </p:txBody>
      </p:sp>
      <p:sp>
        <p:nvSpPr>
          <p:cNvPr id="3" name="Content Placeholder 2">
            <a:extLst>
              <a:ext uri="{FF2B5EF4-FFF2-40B4-BE49-F238E27FC236}">
                <a16:creationId xmlns:a16="http://schemas.microsoft.com/office/drawing/2014/main" id="{E34D80EC-1425-42BF-855F-DB53C7E5FE49}"/>
              </a:ext>
            </a:extLst>
          </p:cNvPr>
          <p:cNvSpPr>
            <a:spLocks noGrp="1"/>
          </p:cNvSpPr>
          <p:nvPr>
            <p:ph idx="1"/>
          </p:nvPr>
        </p:nvSpPr>
        <p:spPr>
          <a:xfrm>
            <a:off x="6090574" y="801866"/>
            <a:ext cx="5306084" cy="5230634"/>
          </a:xfrm>
        </p:spPr>
        <p:txBody>
          <a:bodyPr anchor="ctr">
            <a:normAutofit/>
          </a:bodyPr>
          <a:lstStyle/>
          <a:p>
            <a:endParaRPr lang="en-US" sz="2000">
              <a:solidFill>
                <a:srgbClr val="000000"/>
              </a:solidFill>
            </a:endParaRPr>
          </a:p>
          <a:p>
            <a:endParaRPr lang="en-US" sz="2000">
              <a:solidFill>
                <a:srgbClr val="000000"/>
              </a:solidFill>
            </a:endParaRPr>
          </a:p>
          <a:p>
            <a:endParaRPr lang="en-US" sz="2000">
              <a:solidFill>
                <a:srgbClr val="000000"/>
              </a:solidFill>
            </a:endParaRPr>
          </a:p>
          <a:p>
            <a:r>
              <a:rPr lang="ar-AE" sz="2000">
                <a:solidFill>
                  <a:srgbClr val="000000"/>
                </a:solidFill>
              </a:rPr>
              <a:t>شاعری ایک ایسا فن هے. شاعر اس فن کے زریعےاستدال کی فرضی کڑیوں کو تربیت کرتا هے اور نتیجه خیز تصورات کو با هم اس طرح سے مربوط کرتا ہے که چهوٹی بات کو بڑا اور بڑی بات کو چهوٹاکر دیتا هے.اچهایی کو بد نما لباس اور برائی کو اچھائی کی صورت میں ظاهر کرتا هے. اپنے تخیل پردازی اور صنف شاعری سے انسان کی قوت غضب اور جذبات نفرت اور شهوت کو ابهارتا هے. تا که اس صنف شعر کو کام میں لانے سے ںافسردگی،غم اور خوشی کے اثرات  پیدا هوں. اور شاعری نظام عالم میں بڑے بڑے کارناموں کا موجب بن جاے</a:t>
            </a:r>
            <a:endParaRPr lang="en-US" sz="2000">
              <a:solidFill>
                <a:srgbClr val="000000"/>
              </a:solidFill>
            </a:endParaRPr>
          </a:p>
          <a:p>
            <a:r>
              <a:rPr lang="en-US" sz="2000">
                <a:solidFill>
                  <a:srgbClr val="000000"/>
                </a:solidFill>
              </a:rPr>
              <a:t> </a:t>
            </a:r>
            <a:r>
              <a:rPr lang="ar-AE" sz="2000">
                <a:solidFill>
                  <a:srgbClr val="000000"/>
                </a:solidFill>
              </a:rPr>
              <a:t>جیسا که بیان کرتے ہیں</a:t>
            </a:r>
            <a:endParaRPr lang="en-US" sz="2000">
              <a:solidFill>
                <a:srgbClr val="000000"/>
              </a:solidFill>
            </a:endParaRPr>
          </a:p>
        </p:txBody>
      </p:sp>
    </p:spTree>
    <p:extLst>
      <p:ext uri="{BB962C8B-B14F-4D97-AF65-F5344CB8AC3E}">
        <p14:creationId xmlns:p14="http://schemas.microsoft.com/office/powerpoint/2010/main" val="1354875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6E62A-9AB1-4BE4-A1B3-64FBBEA731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9E5997-8E83-492D-90D0-57B90B61696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3287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01A61-C4FB-46BA-AEFD-0ECDC63EEE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5F03EB-E538-4AED-8DEE-546BD780A9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41504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401</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Persian Literature &amp; Grammar 2 Minor (2nd Semester) Dr. Faiza Kiran</vt:lpstr>
      <vt:lpstr>Book Title:</vt:lpstr>
      <vt:lpstr>Introduction Of Chahar Muqala</vt:lpstr>
      <vt:lpstr>Introduction Of Chahar Muqala</vt:lpstr>
      <vt:lpstr>Text of Chahar Muqala علم شعر و صلاحیت شاعر مقالات دوم </vt:lpstr>
      <vt:lpstr>Translation in Urdu   اردو ترجمه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Persian Literature &amp; Grammar 2 Minor (2nd Semester) Dr. Faiza Kiran</dc:title>
  <dc:creator>ITRG</dc:creator>
  <cp:lastModifiedBy>ITRG</cp:lastModifiedBy>
  <cp:revision>2</cp:revision>
  <dcterms:created xsi:type="dcterms:W3CDTF">2020-05-06T13:14:57Z</dcterms:created>
  <dcterms:modified xsi:type="dcterms:W3CDTF">2020-05-06T16:52:16Z</dcterms:modified>
</cp:coreProperties>
</file>