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sldIdLst>
    <p:sldId id="305" r:id="rId2"/>
    <p:sldId id="306" r:id="rId3"/>
    <p:sldId id="271" r:id="rId4"/>
    <p:sldId id="307" r:id="rId5"/>
    <p:sldId id="308" r:id="rId6"/>
    <p:sldId id="309" r:id="rId7"/>
    <p:sldId id="310" r:id="rId8"/>
    <p:sldId id="311" r:id="rId9"/>
    <p:sldId id="312" r:id="rId10"/>
    <p:sldId id="31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16F4E0-F818-41AB-A453-1EDB32B37D80}" type="datetimeFigureOut">
              <a:rPr lang="en-US" smtClean="0"/>
              <a:t>5/13/2020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3DCE9F-9EF6-4604-9C40-4E06889D211D}" type="slidenum">
              <a:rPr lang="en-US" smtClean="0"/>
              <a:t>‹#›</a:t>
            </a:fld>
            <a:endParaRPr lang="en-US"/>
          </a:p>
        </p:txBody>
      </p:sp>
    </p:spTree>
    <p:extLst>
      <p:ext uri="{BB962C8B-B14F-4D97-AF65-F5344CB8AC3E}">
        <p14:creationId xmlns:p14="http://schemas.microsoft.com/office/powerpoint/2010/main" val="100836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3DCE9F-9EF6-4604-9C40-4E06889D211D}" type="slidenum">
              <a:rPr lang="en-US" smtClean="0"/>
              <a:t>6</a:t>
            </a:fld>
            <a:endParaRPr lang="en-US"/>
          </a:p>
        </p:txBody>
      </p:sp>
    </p:spTree>
    <p:extLst>
      <p:ext uri="{BB962C8B-B14F-4D97-AF65-F5344CB8AC3E}">
        <p14:creationId xmlns:p14="http://schemas.microsoft.com/office/powerpoint/2010/main" val="3560515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4CB6546-9CD4-4609-A1BA-D67499DFBFB1}" type="datetimeFigureOut">
              <a:rPr lang="en-US" smtClean="0"/>
              <a:pPr/>
              <a:t>5/13/2020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3B87BF-6584-467D-8A2D-4C341FB14F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5/13/2020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5/13/2020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5/13/2020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5/13/2020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CB6546-9CD4-4609-A1BA-D67499DFBFB1}" type="datetimeFigureOut">
              <a:rPr lang="en-US" smtClean="0"/>
              <a:pPr/>
              <a:t>5/13/2020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CB6546-9CD4-4609-A1BA-D67499DFBFB1}" type="datetimeFigureOut">
              <a:rPr lang="en-US" smtClean="0"/>
              <a:pPr/>
              <a:t>5/13/2020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4CB6546-9CD4-4609-A1BA-D67499DFBFB1}" type="datetimeFigureOut">
              <a:rPr lang="en-US" smtClean="0"/>
              <a:pPr/>
              <a:t>5/13/2020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CB6546-9CD4-4609-A1BA-D67499DFBFB1}" type="datetimeFigureOut">
              <a:rPr lang="en-US" smtClean="0"/>
              <a:pPr/>
              <a:t>5/13/2020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4CB6546-9CD4-4609-A1BA-D67499DFBFB1}" type="datetimeFigureOut">
              <a:rPr lang="en-US" smtClean="0"/>
              <a:pPr/>
              <a:t>5/13/2020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CB6546-9CD4-4609-A1BA-D67499DFBFB1}" type="datetimeFigureOut">
              <a:rPr lang="en-US" smtClean="0"/>
              <a:pPr/>
              <a:t>5/13/2020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3B87BF-6584-467D-8A2D-4C341FB14F8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CB6546-9CD4-4609-A1BA-D67499DFBFB1}" type="datetimeFigureOut">
              <a:rPr lang="en-US" smtClean="0"/>
              <a:pPr/>
              <a:t>5/13/2020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3B87BF-6584-467D-8A2D-4C341FB14F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419600"/>
            <a:ext cx="8229600" cy="1143000"/>
          </a:xfrm>
        </p:spPr>
        <p:txBody>
          <a:bodyPr>
            <a:noAutofit/>
          </a:bodyPr>
          <a:lstStyle/>
          <a:p>
            <a:pPr marL="109728" indent="0" algn="ctr">
              <a:buNone/>
            </a:pPr>
            <a:r>
              <a:rPr lang="en-US" sz="4000" b="1" dirty="0" smtClean="0">
                <a:solidFill>
                  <a:srgbClr val="0070C0"/>
                </a:solidFill>
              </a:rPr>
              <a:t>Instructor: Dr. Sara Bukhari</a:t>
            </a:r>
            <a:endParaRPr lang="en-US" sz="4000" b="1" dirty="0">
              <a:solidFill>
                <a:srgbClr val="0070C0"/>
              </a:solidFill>
            </a:endParaRPr>
          </a:p>
        </p:txBody>
      </p:sp>
      <p:sp>
        <p:nvSpPr>
          <p:cNvPr id="3" name="Title 2"/>
          <p:cNvSpPr>
            <a:spLocks noGrp="1"/>
          </p:cNvSpPr>
          <p:nvPr>
            <p:ph type="title"/>
          </p:nvPr>
        </p:nvSpPr>
        <p:spPr>
          <a:xfrm>
            <a:off x="457200" y="274638"/>
            <a:ext cx="8229600" cy="3230562"/>
          </a:xfrm>
        </p:spPr>
        <p:txBody>
          <a:bodyPr>
            <a:normAutofit fontScale="90000"/>
          </a:bodyPr>
          <a:lstStyle/>
          <a:p>
            <a:pPr marL="109728" algn="ctr"/>
            <a:r>
              <a:rPr lang="en-US" dirty="0" smtClean="0">
                <a:solidFill>
                  <a:srgbClr val="0070C0"/>
                </a:solidFill>
              </a:rPr>
              <a:t/>
            </a:r>
            <a:br>
              <a:rPr lang="en-US" dirty="0" smtClean="0">
                <a:solidFill>
                  <a:srgbClr val="0070C0"/>
                </a:solidFill>
              </a:rPr>
            </a:br>
            <a:r>
              <a:rPr lang="en-US" sz="5000" dirty="0" smtClean="0">
                <a:solidFill>
                  <a:srgbClr val="0070C0"/>
                </a:solidFill>
              </a:rPr>
              <a:t>Literary Criticism</a:t>
            </a:r>
            <a:r>
              <a:rPr lang="en-US" sz="5000" dirty="0">
                <a:solidFill>
                  <a:srgbClr val="0070C0"/>
                </a:solidFill>
              </a:rPr>
              <a:t/>
            </a:r>
            <a:br>
              <a:rPr lang="en-US" sz="5000" dirty="0">
                <a:solidFill>
                  <a:srgbClr val="0070C0"/>
                </a:solidFill>
              </a:rPr>
            </a:br>
            <a:r>
              <a:rPr lang="en-US" sz="5000" dirty="0" smtClean="0">
                <a:solidFill>
                  <a:srgbClr val="0070C0"/>
                </a:solidFill>
              </a:rPr>
              <a:t>Session 2016-2020</a:t>
            </a:r>
            <a:br>
              <a:rPr lang="en-US" sz="5000" dirty="0" smtClean="0">
                <a:solidFill>
                  <a:srgbClr val="0070C0"/>
                </a:solidFill>
              </a:rPr>
            </a:br>
            <a:r>
              <a:rPr lang="en-US" sz="5000" dirty="0" smtClean="0">
                <a:solidFill>
                  <a:srgbClr val="0070C0"/>
                </a:solidFill>
              </a:rPr>
              <a:t>Semester</a:t>
            </a:r>
            <a:r>
              <a:rPr lang="en-US" sz="5000" dirty="0">
                <a:solidFill>
                  <a:srgbClr val="0070C0"/>
                </a:solidFill>
              </a:rPr>
              <a:t>: </a:t>
            </a:r>
            <a:r>
              <a:rPr lang="en-US" sz="5000" dirty="0" smtClean="0">
                <a:solidFill>
                  <a:srgbClr val="0070C0"/>
                </a:solidFill>
              </a:rPr>
              <a:t>8</a:t>
            </a:r>
            <a:r>
              <a:rPr lang="en-US" sz="5000" baseline="30000" dirty="0" smtClean="0">
                <a:solidFill>
                  <a:srgbClr val="0070C0"/>
                </a:solidFill>
              </a:rPr>
              <a:t>th</a:t>
            </a:r>
            <a:r>
              <a:rPr lang="en-US" sz="5000" dirty="0" smtClean="0">
                <a:solidFill>
                  <a:srgbClr val="0070C0"/>
                </a:solidFill>
              </a:rPr>
              <a:t> </a:t>
            </a:r>
            <a:r>
              <a:rPr lang="en-US" sz="5000" dirty="0">
                <a:solidFill>
                  <a:srgbClr val="0070C0"/>
                </a:solidFill>
              </a:rPr>
              <a:t/>
            </a:r>
            <a:br>
              <a:rPr lang="en-US" sz="5000" dirty="0">
                <a:solidFill>
                  <a:srgbClr val="0070C0"/>
                </a:solidFill>
              </a:rPr>
            </a:br>
            <a:r>
              <a:rPr lang="en-US" sz="5000" dirty="0">
                <a:solidFill>
                  <a:srgbClr val="0070C0"/>
                </a:solidFill>
              </a:rPr>
              <a:t>Course Code: </a:t>
            </a:r>
            <a:r>
              <a:rPr lang="en-US" sz="5000" dirty="0" smtClean="0">
                <a:solidFill>
                  <a:srgbClr val="0070C0"/>
                </a:solidFill>
              </a:rPr>
              <a:t>406</a:t>
            </a:r>
            <a:endParaRPr lang="en-US" sz="5000" dirty="0">
              <a:solidFill>
                <a:srgbClr val="0070C0"/>
              </a:solidFill>
            </a:endParaRPr>
          </a:p>
        </p:txBody>
      </p:sp>
    </p:spTree>
    <p:extLst>
      <p:ext uri="{BB962C8B-B14F-4D97-AF65-F5344CB8AC3E}">
        <p14:creationId xmlns:p14="http://schemas.microsoft.com/office/powerpoint/2010/main" val="1450396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Autofit/>
          </a:bodyPr>
          <a:lstStyle/>
          <a:p>
            <a:pPr marL="109728" indent="0" algn="just">
              <a:buNone/>
            </a:pPr>
            <a:r>
              <a:rPr lang="ar-SA" sz="3600" dirty="0"/>
              <a:t>دوسری جنگ عظیم کے بعد ایران میں نقد ادبی کے حوالے سے فیاء نھشتروردی،علی صورت گر کی کوشیش ذکر ہیں۰جنہوں نے یورپی طرز تنقید سے استفادہ کرتے ہوے ایران میں ادبی تنقید کا معیار بلند کیا۰صادق ہدایت،نیمایوشیح بھی ڈاکڑ پرویز ناتل ان ناقدین میں </a:t>
            </a:r>
            <a:r>
              <a:rPr lang="ar-SA" sz="3600" dirty="0" smtClean="0"/>
              <a:t>تصورہوتےہیں۰جنہوں</a:t>
            </a:r>
            <a:r>
              <a:rPr lang="ur-PK" sz="3600" dirty="0" smtClean="0"/>
              <a:t> </a:t>
            </a:r>
            <a:r>
              <a:rPr lang="ar-SA" sz="3600" dirty="0" smtClean="0"/>
              <a:t>نے </a:t>
            </a:r>
            <a:r>
              <a:rPr lang="ar-SA" sz="3600" dirty="0"/>
              <a:t>اد بی تنقید میں </a:t>
            </a:r>
            <a:r>
              <a:rPr lang="ar-SA" sz="3600" dirty="0" smtClean="0"/>
              <a:t>نئے</a:t>
            </a:r>
            <a:r>
              <a:rPr lang="ur-PK" sz="3600" dirty="0" smtClean="0"/>
              <a:t> </a:t>
            </a:r>
            <a:r>
              <a:rPr lang="ar-SA" sz="3600" dirty="0" smtClean="0"/>
              <a:t>نئے </a:t>
            </a:r>
            <a:r>
              <a:rPr lang="ar-SA" sz="3600" dirty="0"/>
              <a:t>درواہ </a:t>
            </a:r>
            <a:r>
              <a:rPr lang="ar-SA" sz="3600" dirty="0" smtClean="0"/>
              <a:t>کیے۰اور</a:t>
            </a:r>
            <a:r>
              <a:rPr lang="ur-PK" sz="3600" dirty="0" smtClean="0"/>
              <a:t> </a:t>
            </a:r>
            <a:r>
              <a:rPr lang="ar-SA" sz="3600" dirty="0" smtClean="0"/>
              <a:t>نسل </a:t>
            </a:r>
            <a:r>
              <a:rPr lang="ar-SA" sz="3600" dirty="0"/>
              <a:t>کہ جدید تنقیدی معیار  </a:t>
            </a:r>
            <a:r>
              <a:rPr lang="ar-SA" sz="3600" dirty="0" smtClean="0"/>
              <a:t>سے</a:t>
            </a:r>
            <a:r>
              <a:rPr lang="ur-PK" sz="3600" dirty="0" smtClean="0"/>
              <a:t> </a:t>
            </a:r>
            <a:r>
              <a:rPr lang="ar-SA" sz="3600" dirty="0" smtClean="0"/>
              <a:t>آشنا کیا۰معاصر</a:t>
            </a:r>
            <a:r>
              <a:rPr lang="ur-PK" sz="3600" dirty="0" smtClean="0"/>
              <a:t> </a:t>
            </a:r>
            <a:r>
              <a:rPr lang="ar-SA" sz="3600" dirty="0" smtClean="0"/>
              <a:t>ناقدین </a:t>
            </a:r>
            <a:r>
              <a:rPr lang="ar-SA" sz="3600" dirty="0"/>
              <a:t>نے مہدی اخوان تالث،احمد </a:t>
            </a:r>
            <a:r>
              <a:rPr lang="ar-SA" sz="3600" dirty="0" smtClean="0"/>
              <a:t>شاملو،</a:t>
            </a:r>
            <a:r>
              <a:rPr lang="ur-PK" sz="3600" dirty="0" smtClean="0"/>
              <a:t> </a:t>
            </a:r>
            <a:r>
              <a:rPr lang="ar-SA" sz="3600" dirty="0" smtClean="0"/>
              <a:t>ڈاکڑ </a:t>
            </a:r>
            <a:r>
              <a:rPr lang="ar-SA" sz="3600" dirty="0"/>
              <a:t>شفیعی کدکنی ،علی دشتی کے نام قابل </a:t>
            </a:r>
            <a:r>
              <a:rPr lang="ar-SA" sz="3600" dirty="0" smtClean="0"/>
              <a:t>ذکر</a:t>
            </a:r>
            <a:r>
              <a:rPr lang="ur-PK" sz="3600" dirty="0" smtClean="0"/>
              <a:t> </a:t>
            </a:r>
            <a:r>
              <a:rPr lang="ar-SA" sz="3600" dirty="0" smtClean="0"/>
              <a:t>ہیں۔</a:t>
            </a:r>
            <a:r>
              <a:rPr lang="ur-PK" sz="3600" dirty="0" smtClean="0"/>
              <a:t>                                           </a:t>
            </a:r>
            <a:endParaRPr lang="en-US" sz="3600" dirty="0"/>
          </a:p>
          <a:p>
            <a:pPr marL="109728" indent="0" algn="just">
              <a:buNone/>
            </a:pPr>
            <a:endParaRPr lang="en-US" sz="3600" dirty="0"/>
          </a:p>
        </p:txBody>
      </p:sp>
    </p:spTree>
    <p:extLst>
      <p:ext uri="{BB962C8B-B14F-4D97-AF65-F5344CB8AC3E}">
        <p14:creationId xmlns:p14="http://schemas.microsoft.com/office/powerpoint/2010/main" val="1395054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914400"/>
            <a:ext cx="8229600" cy="4373562"/>
          </a:xfrm>
        </p:spPr>
        <p:txBody>
          <a:bodyPr>
            <a:noAutofit/>
          </a:bodyPr>
          <a:lstStyle/>
          <a:p>
            <a:pPr marL="109728" algn="ctr"/>
            <a:r>
              <a:rPr lang="ar-SA" sz="9600" dirty="0">
                <a:solidFill>
                  <a:srgbClr val="0070C0"/>
                </a:solidFill>
                <a:effectLst/>
              </a:rPr>
              <a:t>ایران میں نقد ادبی</a:t>
            </a:r>
            <a:endParaRPr lang="en-US" sz="9600" dirty="0">
              <a:solidFill>
                <a:srgbClr val="0070C0"/>
              </a:solidFill>
            </a:endParaRPr>
          </a:p>
        </p:txBody>
      </p:sp>
    </p:spTree>
    <p:extLst>
      <p:ext uri="{BB962C8B-B14F-4D97-AF65-F5344CB8AC3E}">
        <p14:creationId xmlns:p14="http://schemas.microsoft.com/office/powerpoint/2010/main" val="3416743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85799"/>
            <a:ext cx="8229600" cy="4724401"/>
          </a:xfrm>
        </p:spPr>
        <p:txBody>
          <a:bodyPr>
            <a:noAutofit/>
          </a:bodyPr>
          <a:lstStyle/>
          <a:p>
            <a:pPr marL="109728" indent="0" algn="just" rtl="1">
              <a:buNone/>
            </a:pPr>
            <a:r>
              <a:rPr lang="ar-SA" sz="4400" dirty="0"/>
              <a:t>ادبی تنقید کا با قاعدہ آغاز یونان میں تصور کیاجاتا ہے ۔ دو معروف یونانی فلسفی ارسطو اور افلاطون ۔ تنقیدی افکار </a:t>
            </a:r>
            <a:r>
              <a:rPr lang="ar-SA" sz="4400" dirty="0" smtClean="0"/>
              <a:t>کے</a:t>
            </a:r>
            <a:r>
              <a:rPr lang="en-US" sz="4400" dirty="0" smtClean="0"/>
              <a:t> </a:t>
            </a:r>
            <a:r>
              <a:rPr lang="ar-SA" sz="4400" dirty="0" smtClean="0"/>
              <a:t>حوالے </a:t>
            </a:r>
            <a:r>
              <a:rPr lang="ar-SA" sz="4400" dirty="0"/>
              <a:t>سے تنقید کے بانی تصور ہوتے ہیں ۔ اسی سلسلے میں ارسطو کی کتاب بوطیقا جو فن شعر پر ہے خاص طور پر قابل  ذکر یے۔</a:t>
            </a:r>
            <a:endParaRPr lang="en-US" sz="4400" dirty="0"/>
          </a:p>
          <a:p>
            <a:pPr marL="109728" indent="0" algn="just">
              <a:buNone/>
            </a:pPr>
            <a:endParaRPr lang="ur-PK" sz="4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1"/>
            <a:ext cx="8229600" cy="5791200"/>
          </a:xfrm>
        </p:spPr>
        <p:txBody>
          <a:bodyPr>
            <a:noAutofit/>
          </a:bodyPr>
          <a:lstStyle/>
          <a:p>
            <a:pPr marL="109728" indent="0" algn="just">
              <a:buNone/>
            </a:pPr>
            <a:r>
              <a:rPr lang="ar-SA" sz="3200" dirty="0"/>
              <a:t>ایران میں ادبی تنقید اسلام سے پہلے کب شروع ہویی یا اس کی کیا صورت تھی اس حوالے سے ذیادہ اطلاعات دستیاب نہیں نہ ہی اس عہد کی ایسی کوئی کتاب میسر ہے جو اس پر روشنی ڈالتی ہے ۔ اگرچہ یونانی فلسفیوں ارسطو اور افلاطون کی کتابیں پہلوی میں ترجمہ ہوئیں ۔ تاہم اس عہد میں ادبی تنقید کے حوالے سے کوئی مخصوص کتاب نہیں ملتی ایران میں اسلام کے بعد کی صورتحال بھی کچھ ایسی ہی ہے البتہ بعض کتابوں میں کہیں کہیں کوئی باب شاعری سے مخصوص کیا گیا ہے  جیسا کہ ہم چہار مقالہ میں شاعری اور شاعر کی خصوصیات کے متعلق ایک جداگانہ باب کی صورت میں لائی ہے </a:t>
            </a:r>
            <a:r>
              <a:rPr lang="ar-SA" sz="3200" dirty="0" smtClean="0"/>
              <a:t>۔</a:t>
            </a:r>
            <a:r>
              <a:rPr lang="ur-PK" sz="3200" dirty="0" smtClean="0"/>
              <a:t>                                 </a:t>
            </a:r>
            <a:endParaRPr lang="ur-PK" sz="3200" dirty="0"/>
          </a:p>
        </p:txBody>
      </p:sp>
    </p:spTree>
    <p:extLst>
      <p:ext uri="{BB962C8B-B14F-4D97-AF65-F5344CB8AC3E}">
        <p14:creationId xmlns:p14="http://schemas.microsoft.com/office/powerpoint/2010/main" val="2155247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Autofit/>
          </a:bodyPr>
          <a:lstStyle/>
          <a:p>
            <a:pPr marL="109728" indent="0" algn="just">
              <a:buNone/>
            </a:pPr>
            <a:r>
              <a:rPr lang="ar-SA" sz="4400" dirty="0"/>
              <a:t>اس طرح قابوس نامہ میں عنصر المعانی کیکاوس نے اپنے بیٹے کو نصیحت کرتے ہوئے آئین شاعری کے متعلق کچھ مطالب بیان کرتے ہیں لیکن یہ حقیقی معنوں میں تنقید نہیں ہے ۔ بعض دوسری کتابیں بھی عروض ، قافیہ ، صنایع بدیع کے حوالے  سے لکھی گئیں کہیں کہیں شاعری تنقید پر روشنی ڈالتی ہیں</a:t>
            </a:r>
            <a:r>
              <a:rPr lang="ar-SA" sz="4400" dirty="0" smtClean="0"/>
              <a:t>۔</a:t>
            </a:r>
            <a:r>
              <a:rPr lang="ur-PK" sz="4400" dirty="0" smtClean="0"/>
              <a:t>                              </a:t>
            </a:r>
            <a:endParaRPr lang="en-US" sz="4400" dirty="0"/>
          </a:p>
        </p:txBody>
      </p:sp>
    </p:spTree>
    <p:extLst>
      <p:ext uri="{BB962C8B-B14F-4D97-AF65-F5344CB8AC3E}">
        <p14:creationId xmlns:p14="http://schemas.microsoft.com/office/powerpoint/2010/main" val="2345646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marL="109728" indent="0" algn="just" rtl="1">
              <a:buNone/>
            </a:pPr>
            <a:r>
              <a:rPr lang="ar-SA" sz="4000" dirty="0"/>
              <a:t>اس کی بہترین مثال شمس قیس راری </a:t>
            </a:r>
            <a:r>
              <a:rPr lang="ar-SA" sz="4000" dirty="0" smtClean="0"/>
              <a:t>کی'' </a:t>
            </a:r>
            <a:r>
              <a:rPr lang="ar-SA" sz="4000" dirty="0"/>
              <a:t>المعجم فی معاسیر اشعار </a:t>
            </a:r>
            <a:r>
              <a:rPr lang="ar-SA" sz="4000" dirty="0" smtClean="0"/>
              <a:t>العجم'' </a:t>
            </a:r>
            <a:r>
              <a:rPr lang="ar-SA" sz="4000" dirty="0"/>
              <a:t>ہے جس میں ایک باب شعری </a:t>
            </a:r>
            <a:r>
              <a:rPr lang="ar-SA" sz="4000" dirty="0" smtClean="0"/>
              <a:t>تنقید،</a:t>
            </a:r>
            <a:r>
              <a:rPr lang="ur-PK" sz="4000" dirty="0" smtClean="0"/>
              <a:t> </a:t>
            </a:r>
            <a:r>
              <a:rPr lang="ar-SA" sz="4000" dirty="0" smtClean="0"/>
              <a:t>اچھے </a:t>
            </a:r>
            <a:r>
              <a:rPr lang="ar-SA" sz="4000" dirty="0"/>
              <a:t>شاعر کی </a:t>
            </a:r>
            <a:r>
              <a:rPr lang="ar-SA" sz="4000" dirty="0" smtClean="0"/>
              <a:t>خصوصیات، </a:t>
            </a:r>
            <a:r>
              <a:rPr lang="ar-SA" sz="4000" dirty="0"/>
              <a:t>اچھی شاعری کے متعلق نظریات ، شعری </a:t>
            </a:r>
            <a:r>
              <a:rPr lang="ar-SA" sz="4000" dirty="0" smtClean="0"/>
              <a:t>اجزا، </a:t>
            </a:r>
            <a:r>
              <a:rPr lang="ar-SA" sz="4000" dirty="0"/>
              <a:t>کا مہفوم کے اعتبار سے باہمی </a:t>
            </a:r>
            <a:r>
              <a:rPr lang="ar-SA" sz="4000" dirty="0" smtClean="0"/>
              <a:t>ربط، </a:t>
            </a:r>
            <a:r>
              <a:rPr lang="ar-SA" sz="4000" dirty="0"/>
              <a:t>الفاظ </a:t>
            </a:r>
            <a:r>
              <a:rPr lang="ar-SA" sz="4000" dirty="0" smtClean="0"/>
              <a:t>انتخاب، </a:t>
            </a:r>
            <a:r>
              <a:rPr lang="ar-SA" sz="4000" dirty="0"/>
              <a:t>شاعری کے الفاظ اور مفاہیم کے درمیان تناسب کو زیر بحث لایا گیا ہے ۔ </a:t>
            </a:r>
            <a:endParaRPr lang="en-US" sz="4000" dirty="0"/>
          </a:p>
          <a:p>
            <a:pPr marL="109728" indent="0" algn="just">
              <a:buNone/>
            </a:pPr>
            <a:endParaRPr lang="en-US" sz="4000" dirty="0"/>
          </a:p>
        </p:txBody>
      </p:sp>
    </p:spTree>
    <p:extLst>
      <p:ext uri="{BB962C8B-B14F-4D97-AF65-F5344CB8AC3E}">
        <p14:creationId xmlns:p14="http://schemas.microsoft.com/office/powerpoint/2010/main" val="4178750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599"/>
            <a:ext cx="8229600" cy="5105401"/>
          </a:xfrm>
        </p:spPr>
        <p:txBody>
          <a:bodyPr>
            <a:noAutofit/>
          </a:bodyPr>
          <a:lstStyle/>
          <a:p>
            <a:pPr marL="109728" indent="0" algn="just">
              <a:buNone/>
            </a:pPr>
            <a:r>
              <a:rPr lang="ar-SA" sz="3800" dirty="0"/>
              <a:t>ایران میں تنقید کا باقاعدہ آغاز تیرھویں صدی ہجری میں شروع ہوا۔ جب یورپی ادب اور تہذیب سے آشنائی کا سلسلہ شروع </a:t>
            </a:r>
            <a:r>
              <a:rPr lang="ar-SA" sz="3800" dirty="0" smtClean="0"/>
              <a:t>ہوا۔ </a:t>
            </a:r>
            <a:r>
              <a:rPr lang="ar-SA" sz="3800" dirty="0"/>
              <a:t>میرزا فتح علی آخواند زادہ وہ پہلے ایرانی شاعر ہیں جنہوں نے یورپی طرز تنقید سے استفادہ کیا شاعری میں ان کی تنقیدی تصانیف میں </a:t>
            </a:r>
            <a:r>
              <a:rPr lang="ar-SA" sz="3800" dirty="0" smtClean="0"/>
              <a:t>سے</a:t>
            </a:r>
            <a:r>
              <a:rPr lang="ur-PK" sz="3800" dirty="0" smtClean="0"/>
              <a:t> </a:t>
            </a:r>
            <a:r>
              <a:rPr lang="ar-SA" sz="3800" dirty="0" smtClean="0"/>
              <a:t>اس </a:t>
            </a:r>
            <a:r>
              <a:rPr lang="ar-SA" sz="3800" dirty="0"/>
              <a:t>تنقید کا ذکر کیا جاسکتا ہے جو </a:t>
            </a:r>
            <a:r>
              <a:rPr lang="ar-SA" sz="3800" dirty="0" smtClean="0"/>
              <a:t>انہوں نے </a:t>
            </a:r>
            <a:r>
              <a:rPr lang="ar-SA" sz="3800" dirty="0"/>
              <a:t>قاچاری دور کے شاعر سروش اصفہانی کے  قصائد پر کی ہے </a:t>
            </a:r>
            <a:r>
              <a:rPr lang="ar-SA" sz="3800" dirty="0" smtClean="0"/>
              <a:t>۔</a:t>
            </a:r>
            <a:r>
              <a:rPr lang="ur-PK" sz="3800" dirty="0" smtClean="0"/>
              <a:t>           </a:t>
            </a:r>
            <a:endParaRPr lang="en-US" sz="3800" dirty="0"/>
          </a:p>
          <a:p>
            <a:pPr marL="109728" indent="0" algn="just">
              <a:buNone/>
            </a:pPr>
            <a:endParaRPr lang="en-US" sz="3800" dirty="0"/>
          </a:p>
        </p:txBody>
      </p:sp>
    </p:spTree>
    <p:extLst>
      <p:ext uri="{BB962C8B-B14F-4D97-AF65-F5344CB8AC3E}">
        <p14:creationId xmlns:p14="http://schemas.microsoft.com/office/powerpoint/2010/main" val="1790117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Autofit/>
          </a:bodyPr>
          <a:lstStyle/>
          <a:p>
            <a:pPr marL="109728" indent="0" algn="just" rtl="1">
              <a:buNone/>
            </a:pPr>
            <a:r>
              <a:rPr lang="ar-SA" sz="4000" dirty="0"/>
              <a:t>ایران میں سالوں میں چھپنے والی رسائل اور ادبی جملے بھی ادبی تنقید کے حوالے سے خاصے اہم ہیں ۔ جو سائینسی بنیادوں پر دقیق انداز میں کی گئی ۔ تنقیدی بحثوں اور معرکوں پر مشتمل ہے اس حوالے سے تقی رفعت اور ملک الشعرا </a:t>
            </a:r>
            <a:r>
              <a:rPr lang="ar-SA" sz="4000" dirty="0" smtClean="0"/>
              <a:t>بہار</a:t>
            </a:r>
            <a:r>
              <a:rPr lang="ur-PK" sz="4000" dirty="0" smtClean="0"/>
              <a:t> </a:t>
            </a:r>
            <a:r>
              <a:rPr lang="ar-SA" sz="4000" dirty="0" smtClean="0"/>
              <a:t>خاص </a:t>
            </a:r>
            <a:r>
              <a:rPr lang="ar-SA" sz="4000" dirty="0"/>
              <a:t>طور پر </a:t>
            </a:r>
            <a:r>
              <a:rPr lang="ar-SA" sz="4000" dirty="0" smtClean="0"/>
              <a:t>قابل </a:t>
            </a:r>
            <a:r>
              <a:rPr lang="ur-PK" sz="4000" dirty="0" smtClean="0"/>
              <a:t>ذ</a:t>
            </a:r>
            <a:r>
              <a:rPr lang="ar-SA" sz="4000" dirty="0" smtClean="0"/>
              <a:t>کر </a:t>
            </a:r>
            <a:r>
              <a:rPr lang="ar-SA" sz="4000" dirty="0"/>
              <a:t>ہے جنہوں نے اپنے مقالات اور اپنے معرکوں ادبی تناذعات میں جدید تنقیدی نظریات کا اظہار کیا ۔ </a:t>
            </a:r>
            <a:endParaRPr lang="en-US" sz="4000" dirty="0"/>
          </a:p>
          <a:p>
            <a:pPr marL="109728" indent="0" algn="just">
              <a:buNone/>
            </a:pPr>
            <a:endParaRPr lang="en-US" sz="4000" dirty="0"/>
          </a:p>
        </p:txBody>
      </p:sp>
    </p:spTree>
    <p:extLst>
      <p:ext uri="{BB962C8B-B14F-4D97-AF65-F5344CB8AC3E}">
        <p14:creationId xmlns:p14="http://schemas.microsoft.com/office/powerpoint/2010/main" val="2599651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229600" cy="5257800"/>
          </a:xfrm>
        </p:spPr>
        <p:txBody>
          <a:bodyPr>
            <a:noAutofit/>
          </a:bodyPr>
          <a:lstStyle/>
          <a:p>
            <a:pPr marL="109728" indent="0" algn="just" rtl="1">
              <a:buNone/>
            </a:pPr>
            <a:r>
              <a:rPr lang="ar-SA" sz="4000" dirty="0"/>
              <a:t>پہلوی حکومت کے ابتدائی دور میں ادبی متنون کی تنقیدی تصیح تک محدود رہا بہت سے محقیقن نے قدیم شعری  اور نثری تصانیف کی تنقیدی اعبتار سےتصیح کی۔ محمد قزوینی ،محمد علی فروغی،احمد کسروی،فروزانفر ان ناقدین کی تنقید کا جائرہ لینے سے یہ بات سامنے آتی ہے کہ انہوں نے نہ صرف قدیم روایت کا  تحفظ کیا بلکہ بعض پوری تنقیدی اور ادبی اصولوں  سے بھی استفادہ کیا</a:t>
            </a:r>
            <a:endParaRPr lang="en-US" sz="4000" dirty="0"/>
          </a:p>
        </p:txBody>
      </p:sp>
    </p:spTree>
    <p:extLst>
      <p:ext uri="{BB962C8B-B14F-4D97-AF65-F5344CB8AC3E}">
        <p14:creationId xmlns:p14="http://schemas.microsoft.com/office/powerpoint/2010/main" val="2939088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468</TotalTime>
  <Words>591</Words>
  <Application>Microsoft Office PowerPoint</Application>
  <PresentationFormat>On-screen Show (4:3)</PresentationFormat>
  <Paragraphs>12</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Lucida Sans Unicode</vt:lpstr>
      <vt:lpstr>Verdana</vt:lpstr>
      <vt:lpstr>Wingdings 2</vt:lpstr>
      <vt:lpstr>Wingdings 3</vt:lpstr>
      <vt:lpstr>Concourse</vt:lpstr>
      <vt:lpstr> Literary Criticism Session 2016-2020 Semester: 8th  Course Code: 406</vt:lpstr>
      <vt:lpstr>ایران میں نقد ادبی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exmbafal12039</dc:creator>
  <cp:lastModifiedBy>BOKHARI</cp:lastModifiedBy>
  <cp:revision>60</cp:revision>
  <dcterms:created xsi:type="dcterms:W3CDTF">2013-04-17T15:22:06Z</dcterms:created>
  <dcterms:modified xsi:type="dcterms:W3CDTF">2020-05-13T13:40:17Z</dcterms:modified>
</cp:coreProperties>
</file>