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3" r:id="rId2"/>
    <p:sldId id="264" r:id="rId3"/>
    <p:sldId id="265" r:id="rId4"/>
    <p:sldId id="266" r:id="rId5"/>
    <p:sldId id="272" r:id="rId6"/>
    <p:sldId id="267" r:id="rId7"/>
    <p:sldId id="269" r:id="rId8"/>
    <p:sldId id="270" r:id="rId9"/>
    <p:sldId id="27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xbasanxsgabq@outlook.com" initials="s" lastIdx="3" clrIdx="0">
    <p:extLst>
      <p:ext uri="{19B8F6BF-5375-455C-9EA6-DF929625EA0E}">
        <p15:presenceInfo xmlns:p15="http://schemas.microsoft.com/office/powerpoint/2012/main" userId="589cf25aa5e6527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96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ED51F-B86B-4089-8AF8-D14427CA84AE}" type="datetimeFigureOut">
              <a:rPr lang="en-US" smtClean="0"/>
              <a:t>5/13/2020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36DBEF-2E24-4F76-8DE7-14E00ADD3892}" type="slidenum">
              <a:rPr lang="en-US" smtClean="0"/>
              <a:t>‹#›</a:t>
            </a:fld>
            <a:endParaRPr lang="en-US"/>
          </a:p>
        </p:txBody>
      </p:sp>
    </p:spTree>
    <p:extLst>
      <p:ext uri="{BB962C8B-B14F-4D97-AF65-F5344CB8AC3E}">
        <p14:creationId xmlns:p14="http://schemas.microsoft.com/office/powerpoint/2010/main" val="442515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795350C-1681-428B-BCD3-871029CED474}"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95350C-1681-428B-BCD3-871029CED474}"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95350C-1681-428B-BCD3-871029CED474}"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95350C-1681-428B-BCD3-871029CED474}"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95350C-1681-428B-BCD3-871029CED474}"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95350C-1681-428B-BCD3-871029CED474}"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95350C-1681-428B-BCD3-871029CED474}" type="datetimeFigureOut">
              <a:rPr lang="en-US" smtClean="0"/>
              <a:pPr/>
              <a:t>5/13/2020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95350C-1681-428B-BCD3-871029CED474}" type="datetimeFigureOut">
              <a:rPr lang="en-US" smtClean="0"/>
              <a:pPr/>
              <a:t>5/13/2020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5350C-1681-428B-BCD3-871029CED474}" type="datetimeFigureOut">
              <a:rPr lang="en-US" smtClean="0"/>
              <a:pPr/>
              <a:t>5/13/2020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95350C-1681-428B-BCD3-871029CED474}"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95350C-1681-428B-BCD3-871029CED474}"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5350C-1681-428B-BCD3-871029CED474}" type="datetimeFigureOut">
              <a:rPr lang="en-US" smtClean="0"/>
              <a:pPr/>
              <a:t>5/13/2020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7DFC0-FE50-4EAB-83C1-5D7B75BD6A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4197">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books.google.com.pk/books?id=uvvYAwAAQBAJ&amp;pg=PT462&amp;lpg=PT462&amp;dq=%D8%A8%D8%B1%D9%87%D8%A7%D9%86%20%D9%82%D8%A7%D8%B7%D8%B9%20%D9%88%DB%8C%DA%98%DA%AF%DB%8C%20%D9%87%D8%A7&amp;source=bl&amp;ots=1F3Eiz999_&amp;sig=ACfU3U2hS51nKvGeOZ6FHqhnVWf3JabmSA&amp;hl=en&amp;sa=X&amp;ved=2ahUKEwi5srLmlrDpAhWIzqQKHUCTB0cQ6AEwDnoECAoQAQ&amp;fbclid=IwAR0IkTI-5Mtm-1Uz3o8rwSg3dYyXbQsaDRVGVyaP9tBcjSxoFjuK7WAhKhM#v=onepage&amp;q=%D8%A8%D8%B1%D9%87%D8%A7%D9%86%20%D9%82%D8%A7%D8%B7%D8%B9%20%D9%88%DB%8C%DA%98%DA%AF%DB%8C%20%D9%87%D8%A7&amp;f=fals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ibna.ir/fa/report/23244/%D8%AF%D9%84%D8%A7%D9%8A%D9%84-%D8%A7%D9%87%D9%85%D9%8A%D8%AA-%D8%A8%D8%B1%D9%87%D8%A7%D9%86-%D9%82%D8%A7%D8%B7%D8%B9-%D9%85%D9%8A%D8%A7%D9%86-%D9%84%D8%BA%D8%AA%D9%86%D8%A7%D9%85%D9%87-%D9%87%D8%A7%D9%8A-%D9%81%D8%A7%D8%B1%D8%B3%D9%8A?fbclid=IwAR3iJi9rEYC7XQRLxl0CoBjNJ7V5E3UsALQgYJJ9FrptZbFslV-6y-GREO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4A635-5983-4365-8EA6-308FAAFCEEA5}"/>
              </a:ext>
            </a:extLst>
          </p:cNvPr>
          <p:cNvSpPr>
            <a:spLocks noGrp="1"/>
          </p:cNvSpPr>
          <p:nvPr>
            <p:ph type="title"/>
          </p:nvPr>
        </p:nvSpPr>
        <p:spPr>
          <a:xfrm>
            <a:off x="457200" y="274638"/>
            <a:ext cx="8229600" cy="4754562"/>
          </a:xfrm>
          <a:solidFill>
            <a:srgbClr val="00B050"/>
          </a:solidFill>
          <a:effectLst>
            <a:glow rad="139700">
              <a:schemeClr val="accent2">
                <a:satMod val="175000"/>
                <a:alpha val="40000"/>
              </a:schemeClr>
            </a:glow>
          </a:effectLst>
          <a:scene3d>
            <a:camera prst="perspectiveContrastingRightFacing"/>
            <a:lightRig rig="threePt" dir="t"/>
          </a:scene3d>
          <a:sp3d>
            <a:bevelT prst="relaxedInset"/>
          </a:sp3d>
        </p:spPr>
        <p:txBody>
          <a:bodyPr>
            <a:normAutofit/>
          </a:bodyPr>
          <a:lstStyle/>
          <a:p>
            <a:r>
              <a:rPr lang="en-US" dirty="0"/>
              <a:t>BS Semester VI </a:t>
            </a:r>
            <a:br>
              <a:rPr lang="en-US" dirty="0"/>
            </a:br>
            <a:r>
              <a:rPr lang="en-US" dirty="0"/>
              <a:t>Persian Lit. Sources</a:t>
            </a:r>
            <a:br>
              <a:rPr lang="en-US" dirty="0"/>
            </a:br>
            <a:r>
              <a:rPr lang="en-US" dirty="0" err="1"/>
              <a:t>Dr.Anjum</a:t>
            </a:r>
            <a:r>
              <a:rPr lang="en-US" dirty="0"/>
              <a:t> </a:t>
            </a:r>
            <a:r>
              <a:rPr lang="en-US" dirty="0" err="1"/>
              <a:t>Tahira</a:t>
            </a:r>
            <a:br>
              <a:rPr lang="en-US" dirty="0"/>
            </a:br>
            <a:br>
              <a:rPr lang="en-US" dirty="0"/>
            </a:br>
            <a:endParaRPr lang="en-US" dirty="0"/>
          </a:p>
        </p:txBody>
      </p:sp>
      <p:sp>
        <p:nvSpPr>
          <p:cNvPr id="3" name="Star: 5 Points 2">
            <a:extLst>
              <a:ext uri="{FF2B5EF4-FFF2-40B4-BE49-F238E27FC236}">
                <a16:creationId xmlns:a16="http://schemas.microsoft.com/office/drawing/2014/main" id="{11659EC0-8E98-4A7A-A90E-8F9086C1A268}"/>
              </a:ext>
            </a:extLst>
          </p:cNvPr>
          <p:cNvSpPr/>
          <p:nvPr/>
        </p:nvSpPr>
        <p:spPr>
          <a:xfrm>
            <a:off x="7086600" y="1143000"/>
            <a:ext cx="1752600" cy="1981200"/>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tar: 5 Points 3">
            <a:extLst>
              <a:ext uri="{FF2B5EF4-FFF2-40B4-BE49-F238E27FC236}">
                <a16:creationId xmlns:a16="http://schemas.microsoft.com/office/drawing/2014/main" id="{C22F7EA3-D736-4284-8205-301E1B0CC56D}"/>
              </a:ext>
            </a:extLst>
          </p:cNvPr>
          <p:cNvSpPr/>
          <p:nvPr/>
        </p:nvSpPr>
        <p:spPr>
          <a:xfrm>
            <a:off x="5486400" y="5334000"/>
            <a:ext cx="2514600" cy="13255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8031657"/>
      </p:ext>
    </p:extLst>
  </p:cSld>
  <p:clrMapOvr>
    <a:masterClrMapping/>
  </p:clrMapOvr>
  <p:transition spd="slow" advTm="4197">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5E499-E2D0-411F-B7BD-5B6CEB6486EF}"/>
              </a:ext>
            </a:extLst>
          </p:cNvPr>
          <p:cNvSpPr>
            <a:spLocks noGrp="1"/>
          </p:cNvSpPr>
          <p:nvPr>
            <p:ph type="title"/>
          </p:nvPr>
        </p:nvSpPr>
        <p:spPr>
          <a:solidFill>
            <a:srgbClr val="00B0F0"/>
          </a:solidFill>
          <a:scene3d>
            <a:camera prst="isometricOffAxis1Right"/>
            <a:lightRig rig="threePt" dir="t"/>
          </a:scene3d>
        </p:spPr>
        <p:txBody>
          <a:bodyPr/>
          <a:lstStyle/>
          <a:p>
            <a:r>
              <a:rPr lang="ur-PK" dirty="0"/>
              <a:t>برہان قاطع</a:t>
            </a:r>
            <a:endParaRPr lang="en-US" dirty="0"/>
          </a:p>
        </p:txBody>
      </p:sp>
      <p:pic>
        <p:nvPicPr>
          <p:cNvPr id="1026" name="Picture 2" descr="بارگیری فرهنگ پنج پوشینه‌ایِ برهان قاطع - پارسی‌انجمن">
            <a:extLst>
              <a:ext uri="{FF2B5EF4-FFF2-40B4-BE49-F238E27FC236}">
                <a16:creationId xmlns:a16="http://schemas.microsoft.com/office/drawing/2014/main" id="{6E78B3FA-EDA7-4BBD-8E40-EF013B50D802}"/>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685800" y="1752600"/>
            <a:ext cx="3810001" cy="4267200"/>
          </a:xfrm>
          <a:prstGeom prst="rect">
            <a:avLst/>
          </a:prstGeom>
          <a:noFill/>
          <a:scene3d>
            <a:camera prst="perspectiveRelaxedModerately"/>
            <a:lightRig rig="threePt" dir="t"/>
          </a:scene3d>
          <a:extLst>
            <a:ext uri="{909E8E84-426E-40DD-AFC4-6F175D3DCCD1}">
              <a14:hiddenFill xmlns:a14="http://schemas.microsoft.com/office/drawing/2010/main">
                <a:solidFill>
                  <a:srgbClr val="FFFFFF"/>
                </a:solidFill>
              </a14:hiddenFill>
            </a:ext>
          </a:extLst>
        </p:spPr>
      </p:pic>
      <p:pic>
        <p:nvPicPr>
          <p:cNvPr id="1028" name="Picture 4" descr="برهان قاطع - دیکشنری آنلاین آبادیس">
            <a:extLst>
              <a:ext uri="{FF2B5EF4-FFF2-40B4-BE49-F238E27FC236}">
                <a16:creationId xmlns:a16="http://schemas.microsoft.com/office/drawing/2014/main" id="{948D67B4-1F21-4EFB-ACD0-95FAF6E78A80}"/>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762500" y="1600200"/>
            <a:ext cx="4305300" cy="4419599"/>
          </a:xfrm>
          <a:prstGeom prst="rect">
            <a:avLst/>
          </a:prstGeom>
          <a:noFill/>
          <a:scene3d>
            <a:camera prst="perspectiveContrastingLeftFacing"/>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4586332"/>
      </p:ext>
    </p:extLst>
  </p:cSld>
  <p:clrMapOvr>
    <a:masterClrMapping/>
  </p:clrMapOvr>
  <p:transition spd="slow" advTm="4197">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AA635-DFAD-470C-8A00-AC6EC704A62E}"/>
              </a:ext>
            </a:extLst>
          </p:cNvPr>
          <p:cNvSpPr>
            <a:spLocks noGrp="1"/>
          </p:cNvSpPr>
          <p:nvPr>
            <p:ph type="title"/>
          </p:nvPr>
        </p:nvSpPr>
        <p:spPr>
          <a:xfrm>
            <a:off x="457200" y="0"/>
            <a:ext cx="8229600" cy="1417638"/>
          </a:xfrm>
          <a:solidFill>
            <a:srgbClr val="00B0F0"/>
          </a:solidFill>
          <a:scene3d>
            <a:camera prst="perspectiveRelaxedModerately"/>
            <a:lightRig rig="threePt" dir="t"/>
          </a:scene3d>
        </p:spPr>
        <p:txBody>
          <a:bodyPr/>
          <a:lstStyle/>
          <a:p>
            <a:r>
              <a:rPr lang="ur-PK" dirty="0"/>
              <a:t>برہان قاطع</a:t>
            </a:r>
            <a:endParaRPr lang="en-US" dirty="0"/>
          </a:p>
        </p:txBody>
      </p:sp>
      <p:sp>
        <p:nvSpPr>
          <p:cNvPr id="4" name="Content Placeholder 3">
            <a:extLst>
              <a:ext uri="{FF2B5EF4-FFF2-40B4-BE49-F238E27FC236}">
                <a16:creationId xmlns:a16="http://schemas.microsoft.com/office/drawing/2014/main" id="{5CBDAC04-B017-4C16-A905-D5362F55752E}"/>
              </a:ext>
            </a:extLst>
          </p:cNvPr>
          <p:cNvSpPr>
            <a:spLocks noGrp="1"/>
          </p:cNvSpPr>
          <p:nvPr>
            <p:ph sz="half" idx="2"/>
          </p:nvPr>
        </p:nvSpPr>
        <p:spPr/>
        <p:txBody>
          <a:bodyPr>
            <a:normAutofit fontScale="85000" lnSpcReduction="20000"/>
          </a:bodyPr>
          <a:lstStyle/>
          <a:p>
            <a:r>
              <a:rPr lang="ur-PK" dirty="0"/>
              <a:t>برہان قاطع فرہنگ لغت فارسی بہ فارسی ہے جس کو محمد حسین بن خلف تبریزی نے ۱۰۶۲ ھ میں لکھا اور سلطان عبداللہ قطب شاہ حکومت(۱۰۳۶ تا۱۰۸۳  ھ) کے نام تقدیم کیا. اس لغت نے ہندوستان اور ایران میں شہرت دوا م حاصل کی . مولف نے اس لغت کی تدوین میں کوشش کی هے كه اس سے پہلے جتنی لغات موجود ہیں ان کے اندر موجود تمام الفاظ و اصطلاحات پر مشتمل ہو اسی بنا پر اس کا حجم اس سے پہلے موجود تمام لغات سے زیادہ ہے ۔</a:t>
            </a:r>
            <a:endParaRPr lang="en-US" dirty="0"/>
          </a:p>
        </p:txBody>
      </p:sp>
      <p:pic>
        <p:nvPicPr>
          <p:cNvPr id="2050" name="Picture 2" descr="برهان قاطع | بهائی پژوهی">
            <a:extLst>
              <a:ext uri="{FF2B5EF4-FFF2-40B4-BE49-F238E27FC236}">
                <a16:creationId xmlns:a16="http://schemas.microsoft.com/office/drawing/2014/main" id="{D2A96038-A235-4500-99A3-19C1649CE66B}"/>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19150" y="1752600"/>
            <a:ext cx="3314700" cy="4038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7843479"/>
      </p:ext>
    </p:extLst>
  </p:cSld>
  <p:clrMapOvr>
    <a:masterClrMapping/>
  </p:clrMapOvr>
  <p:transition spd="slow" advTm="4197">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11E80-C4A7-48D0-8073-C60D37CA0C0C}"/>
              </a:ext>
            </a:extLst>
          </p:cNvPr>
          <p:cNvSpPr>
            <a:spLocks noGrp="1"/>
          </p:cNvSpPr>
          <p:nvPr>
            <p:ph type="title"/>
          </p:nvPr>
        </p:nvSpPr>
        <p:spPr>
          <a:xfrm>
            <a:off x="457200" y="99218"/>
            <a:ext cx="8229600" cy="1265238"/>
          </a:xfrm>
          <a:solidFill>
            <a:srgbClr val="FFFF00"/>
          </a:solidFill>
          <a:scene3d>
            <a:camera prst="perspectiveContrastingLeftFacing"/>
            <a:lightRig rig="threePt" dir="t"/>
          </a:scene3d>
        </p:spPr>
        <p:txBody>
          <a:bodyPr>
            <a:normAutofit fontScale="90000"/>
          </a:bodyPr>
          <a:lstStyle/>
          <a:p>
            <a:r>
              <a:rPr lang="ur-PK" dirty="0"/>
              <a:t>برہان قاطع </a:t>
            </a:r>
            <a:br>
              <a:rPr lang="ur-PK" dirty="0"/>
            </a:br>
            <a:endParaRPr lang="en-US" dirty="0"/>
          </a:p>
        </p:txBody>
      </p:sp>
      <p:sp>
        <p:nvSpPr>
          <p:cNvPr id="4" name="Content Placeholder 3">
            <a:extLst>
              <a:ext uri="{FF2B5EF4-FFF2-40B4-BE49-F238E27FC236}">
                <a16:creationId xmlns:a16="http://schemas.microsoft.com/office/drawing/2014/main" id="{5ED32824-73BD-462E-9545-7180D6F0A388}"/>
              </a:ext>
            </a:extLst>
          </p:cNvPr>
          <p:cNvSpPr>
            <a:spLocks noGrp="1"/>
          </p:cNvSpPr>
          <p:nvPr>
            <p:ph sz="half" idx="2"/>
          </p:nvPr>
        </p:nvSpPr>
        <p:spPr/>
        <p:txBody>
          <a:bodyPr>
            <a:normAutofit fontScale="62500" lnSpcReduction="20000"/>
          </a:bodyPr>
          <a:lstStyle/>
          <a:p>
            <a:r>
              <a:rPr lang="ur-PK" dirty="0"/>
              <a:t>اس لغت کی تالیف میں الفبائی ترتیب کا خاص خیال رکھا گیا ہے اس کے علاوہ مختلف علوم بالخصوص علم طب كی نئی ترکیبات بھی برہان قاطع کی خوبیوں میں سے ایک ہے. برهان قاطع کا مقدمہ 9 مختلف عنوانات پر مشتمل ہے.جن میں سے ہر عنوان کو فائدہ کا نام دیا ہے کتاب کا متن ۲۹ گفتار پر پر مشتمل ہے. 28 گفتار حرف الفبائی اور انتیسویں گفتار مختلف لغات کے بیان پر مشتمل ہے اور ہر گفتار کے چند بیان ہیں اور ہر بیان کے لغات کا شمار ہر باب کے آغاز میں ہے. مولف نے اس فرہنگ میں لغات کے جمع کرنے میں فارسی پہلوی دری یونانی سریانی رومی عربی کی آمیزش والی ترکیبات اصطلاحات اور فرہنگ جہانگیری اورلغت فرس ,سرما سلیمانی,صحاح الادویہ میں موجود ژند اور پاژند کی لغات کو تھوڑی بہت کانٹ چھانٹ کے ساتھ شامل کر لیا ہے.</a:t>
            </a:r>
            <a:endParaRPr lang="en-US" dirty="0"/>
          </a:p>
        </p:txBody>
      </p:sp>
      <p:pic>
        <p:nvPicPr>
          <p:cNvPr id="3076" name="Picture 4" descr="کتاب برهان قاطع (ش - ل) (جلد 3) [چ8] -شبکه جامع کتاب گیسوم">
            <a:extLst>
              <a:ext uri="{FF2B5EF4-FFF2-40B4-BE49-F238E27FC236}">
                <a16:creationId xmlns:a16="http://schemas.microsoft.com/office/drawing/2014/main" id="{5422B0D2-2C6D-4FED-9BC6-AB39EC3201AF}"/>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143000" y="1364456"/>
            <a:ext cx="2819400" cy="4350544"/>
          </a:xfrm>
          <a:prstGeom prst="rect">
            <a:avLst/>
          </a:prstGeom>
          <a:noFill/>
          <a:scene3d>
            <a:camera prst="perspectiveRelaxedModerately"/>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4470973"/>
      </p:ext>
    </p:extLst>
  </p:cSld>
  <p:clrMapOvr>
    <a:masterClrMapping/>
  </p:clrMapOvr>
  <p:transition spd="slow" advTm="4197">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28875-FBBF-4459-8974-D447289E420B}"/>
              </a:ext>
            </a:extLst>
          </p:cNvPr>
          <p:cNvSpPr>
            <a:spLocks noGrp="1"/>
          </p:cNvSpPr>
          <p:nvPr>
            <p:ph type="title"/>
          </p:nvPr>
        </p:nvSpPr>
        <p:spPr>
          <a:solidFill>
            <a:schemeClr val="tx1">
              <a:lumMod val="85000"/>
              <a:lumOff val="15000"/>
            </a:schemeClr>
          </a:solidFill>
          <a:scene3d>
            <a:camera prst="perspectiveContrastingRightFacing"/>
            <a:lightRig rig="threePt" dir="t"/>
          </a:scene3d>
        </p:spPr>
        <p:txBody>
          <a:bodyPr/>
          <a:lstStyle/>
          <a:p>
            <a:r>
              <a:rPr lang="ur-PK" dirty="0"/>
              <a:t>برھان قاطع</a:t>
            </a:r>
            <a:endParaRPr lang="en-US" dirty="0"/>
          </a:p>
        </p:txBody>
      </p:sp>
      <p:sp>
        <p:nvSpPr>
          <p:cNvPr id="4" name="Content Placeholder 3">
            <a:extLst>
              <a:ext uri="{FF2B5EF4-FFF2-40B4-BE49-F238E27FC236}">
                <a16:creationId xmlns:a16="http://schemas.microsoft.com/office/drawing/2014/main" id="{69658FA4-FA2B-4E8D-A8B4-2AD172D230F9}"/>
              </a:ext>
            </a:extLst>
          </p:cNvPr>
          <p:cNvSpPr>
            <a:spLocks noGrp="1"/>
          </p:cNvSpPr>
          <p:nvPr>
            <p:ph sz="half" idx="2"/>
          </p:nvPr>
        </p:nvSpPr>
        <p:spPr/>
        <p:txBody>
          <a:bodyPr>
            <a:normAutofit fontScale="77500" lnSpcReduction="20000"/>
          </a:bodyPr>
          <a:lstStyle/>
          <a:p>
            <a:r>
              <a:rPr lang="ur-PK" dirty="0"/>
              <a:t>اپنی اہمیت کے باوجود برہان قاطع میں بہت سی اغلاط بھی موجود ہیں مولف  نے اس کی تدوین میں اعلام تاریخی اور اساطیری کے جمع کرنے اور لغات مجعول کے بے دریغ استعمال میں بہت سے اشتباھات کیے ہیں۔ </a:t>
            </a:r>
          </a:p>
          <a:p>
            <a:r>
              <a:rPr lang="ur-PK" dirty="0"/>
              <a:t>یہ لغت اپنی خوبیوں اور نقائص کی بناء پر ہمیشہ نقد ادبی اور نقد لغت میں بہت زیادہ موردتوجہ رہی ہے برصغیر میں اس کی حمایت اور ردّ میں بہت سے رسالے لکھے گئے جن میں قاطع برهان,قاطع القاطع, دافع ہذیان,نامه غالب , ساطع برہان ،موید برهان,تیغ تیز تر ,شمشیر تیز تر شامل ہیں.</a:t>
            </a:r>
            <a:endParaRPr lang="en-US" dirty="0"/>
          </a:p>
        </p:txBody>
      </p:sp>
      <p:pic>
        <p:nvPicPr>
          <p:cNvPr id="6146" name="Picture 2" descr="برهان قاطع به ضمیمه فرهنگ دساتیر">
            <a:extLst>
              <a:ext uri="{FF2B5EF4-FFF2-40B4-BE49-F238E27FC236}">
                <a16:creationId xmlns:a16="http://schemas.microsoft.com/office/drawing/2014/main" id="{BC1720B6-FB4D-4955-A2E6-E26E6F6194BD}"/>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57200" y="1981200"/>
            <a:ext cx="3776133"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2005355"/>
      </p:ext>
    </p:extLst>
  </p:cSld>
  <p:clrMapOvr>
    <a:masterClrMapping/>
  </p:clrMapOvr>
  <p:transition spd="slow" advTm="4197">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734CB-FE94-426E-9655-723BCE18633F}"/>
              </a:ext>
            </a:extLst>
          </p:cNvPr>
          <p:cNvSpPr>
            <a:spLocks noGrp="1"/>
          </p:cNvSpPr>
          <p:nvPr>
            <p:ph type="title"/>
          </p:nvPr>
        </p:nvSpPr>
        <p:spPr>
          <a:xfrm>
            <a:off x="457200" y="152400"/>
            <a:ext cx="8229600" cy="1143000"/>
          </a:xfrm>
          <a:scene3d>
            <a:camera prst="perspectiveRight"/>
            <a:lightRig rig="threePt" dir="t"/>
          </a:scene3d>
        </p:spPr>
        <p:txBody>
          <a:bodyPr>
            <a:normAutofit fontScale="90000"/>
          </a:bodyPr>
          <a:lstStyle/>
          <a:p>
            <a:r>
              <a:rPr lang="ur-PK" dirty="0"/>
              <a:t>برہان قاطع</a:t>
            </a:r>
            <a:br>
              <a:rPr lang="ur-PK" dirty="0"/>
            </a:br>
            <a:r>
              <a:rPr lang="ur-PK" dirty="0"/>
              <a:t>لفظ کرتہ  اورآب کبود کے معانی</a:t>
            </a:r>
            <a:endParaRPr lang="en-US" dirty="0"/>
          </a:p>
        </p:txBody>
      </p:sp>
      <p:pic>
        <p:nvPicPr>
          <p:cNvPr id="4098" name="Picture 2" descr="Revealing media for hashtag #برهان_قاطع , showing saved images ...">
            <a:extLst>
              <a:ext uri="{FF2B5EF4-FFF2-40B4-BE49-F238E27FC236}">
                <a16:creationId xmlns:a16="http://schemas.microsoft.com/office/drawing/2014/main" id="{1DADD19E-D5EC-4DCF-9C8C-1BAFDBAE0F1C}"/>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57200" y="1843880"/>
            <a:ext cx="4038600" cy="4525963"/>
          </a:xfrm>
          <a:prstGeom prst="rect">
            <a:avLst/>
          </a:prstGeom>
          <a:noFill/>
          <a:scene3d>
            <a:camera prst="perspectiveRight"/>
            <a:lightRig rig="threePt" dir="t"/>
          </a:scene3d>
          <a:extLst>
            <a:ext uri="{909E8E84-426E-40DD-AFC4-6F175D3DCCD1}">
              <a14:hiddenFill xmlns:a14="http://schemas.microsoft.com/office/drawing/2010/main">
                <a:solidFill>
                  <a:srgbClr val="FFFFFF"/>
                </a:solidFill>
              </a14:hiddenFill>
            </a:ext>
          </a:extLst>
        </p:spPr>
      </p:pic>
      <p:sp>
        <p:nvSpPr>
          <p:cNvPr id="5" name="Arrow: Right 4">
            <a:extLst>
              <a:ext uri="{FF2B5EF4-FFF2-40B4-BE49-F238E27FC236}">
                <a16:creationId xmlns:a16="http://schemas.microsoft.com/office/drawing/2014/main" id="{19728F97-9D26-4049-BEE9-2D65F82BCB08}"/>
              </a:ext>
            </a:extLst>
          </p:cNvPr>
          <p:cNvSpPr/>
          <p:nvPr/>
        </p:nvSpPr>
        <p:spPr>
          <a:xfrm>
            <a:off x="762000" y="404019"/>
            <a:ext cx="2057400" cy="6397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tar: 5 Points 5">
            <a:extLst>
              <a:ext uri="{FF2B5EF4-FFF2-40B4-BE49-F238E27FC236}">
                <a16:creationId xmlns:a16="http://schemas.microsoft.com/office/drawing/2014/main" id="{3142ECF2-EAED-4368-9596-209A55AE349F}"/>
              </a:ext>
            </a:extLst>
          </p:cNvPr>
          <p:cNvSpPr/>
          <p:nvPr/>
        </p:nvSpPr>
        <p:spPr>
          <a:xfrm>
            <a:off x="7467600" y="184856"/>
            <a:ext cx="1676400" cy="1143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2" descr="معنی کرز لغ نامه دهخدا 80a19734504 - meropoint.com">
            <a:extLst>
              <a:ext uri="{FF2B5EF4-FFF2-40B4-BE49-F238E27FC236}">
                <a16:creationId xmlns:a16="http://schemas.microsoft.com/office/drawing/2014/main" id="{3FE2D542-20C7-44F7-BE27-7F3D466062C9}"/>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762500" y="1524000"/>
            <a:ext cx="3810000" cy="4244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984985"/>
      </p:ext>
    </p:extLst>
  </p:cSld>
  <p:clrMapOvr>
    <a:masterClrMapping/>
  </p:clrMapOvr>
  <p:transition spd="slow" advTm="4197">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E9C90-D444-4D11-B88F-4AD6D30A4457}"/>
              </a:ext>
            </a:extLst>
          </p:cNvPr>
          <p:cNvSpPr>
            <a:spLocks noGrp="1"/>
          </p:cNvSpPr>
          <p:nvPr>
            <p:ph type="title"/>
          </p:nvPr>
        </p:nvSpPr>
        <p:spPr>
          <a:solidFill>
            <a:srgbClr val="C00000"/>
          </a:solidFill>
        </p:spPr>
        <p:txBody>
          <a:bodyPr>
            <a:normAutofit fontScale="90000"/>
          </a:bodyPr>
          <a:lstStyle/>
          <a:p>
            <a:r>
              <a:rPr lang="ur-PK" dirty="0"/>
              <a:t>برہان قاطع</a:t>
            </a:r>
            <a:br>
              <a:rPr lang="ur-PK" dirty="0"/>
            </a:br>
            <a:r>
              <a:rPr lang="ur-PK" dirty="0"/>
              <a:t>غرغرہ اور پرہام کے معانی</a:t>
            </a:r>
            <a:endParaRPr lang="en-US" dirty="0"/>
          </a:p>
        </p:txBody>
      </p:sp>
      <p:pic>
        <p:nvPicPr>
          <p:cNvPr id="5122" name="Picture 2" descr="معنی غرغره - لغت‌نامه دهخدا">
            <a:extLst>
              <a:ext uri="{FF2B5EF4-FFF2-40B4-BE49-F238E27FC236}">
                <a16:creationId xmlns:a16="http://schemas.microsoft.com/office/drawing/2014/main" id="{43452551-D83E-4875-B46C-37BC815ECE31}"/>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685801" y="1600200"/>
            <a:ext cx="3810000" cy="4724400"/>
          </a:xfrm>
          <a:prstGeom prst="rect">
            <a:avLst/>
          </a:prstGeom>
          <a:solidFill>
            <a:srgbClr val="00B0F0"/>
          </a:solidFill>
          <a:ln>
            <a:solidFill>
              <a:schemeClr val="accent2">
                <a:lumMod val="40000"/>
                <a:lumOff val="60000"/>
              </a:schemeClr>
            </a:solidFill>
          </a:ln>
        </p:spPr>
      </p:pic>
      <p:pic>
        <p:nvPicPr>
          <p:cNvPr id="5124" name="Picture 4" descr="معنی اسم پرهام Name meaning Parham | نام فارسی">
            <a:extLst>
              <a:ext uri="{FF2B5EF4-FFF2-40B4-BE49-F238E27FC236}">
                <a16:creationId xmlns:a16="http://schemas.microsoft.com/office/drawing/2014/main" id="{173E5675-6D0C-4B40-BF3E-7A8AF8E6C554}"/>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0" y="1630759"/>
            <a:ext cx="4038600" cy="5074841"/>
          </a:xfrm>
          <a:prstGeom prst="rect">
            <a:avLst/>
          </a:prstGeom>
          <a:noFill/>
          <a:scene3d>
            <a:camera prst="perspectiveHeroicExtremeLeftFacing"/>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4059867"/>
      </p:ext>
    </p:extLst>
  </p:cSld>
  <p:clrMapOvr>
    <a:masterClrMapping/>
  </p:clrMapOvr>
  <p:transition spd="slow" advTm="4197">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2D1B59-B6AA-4529-96E7-58F84051B42D}"/>
              </a:ext>
            </a:extLst>
          </p:cNvPr>
          <p:cNvSpPr>
            <a:spLocks noGrp="1"/>
          </p:cNvSpPr>
          <p:nvPr>
            <p:ph type="title"/>
          </p:nvPr>
        </p:nvSpPr>
        <p:spPr>
          <a:xfrm>
            <a:off x="457200" y="-76200"/>
            <a:ext cx="8229600" cy="1493838"/>
          </a:xfrm>
          <a:solidFill>
            <a:srgbClr val="7030A0"/>
          </a:solidFill>
          <a:scene3d>
            <a:camera prst="isometricOffAxis1Right"/>
            <a:lightRig rig="threePt" dir="t"/>
          </a:scene3d>
        </p:spPr>
        <p:txBody>
          <a:bodyPr/>
          <a:lstStyle/>
          <a:p>
            <a:r>
              <a:rPr lang="en-US" dirty="0"/>
              <a:t>Supporting Links</a:t>
            </a:r>
          </a:p>
        </p:txBody>
      </p:sp>
      <p:sp>
        <p:nvSpPr>
          <p:cNvPr id="4" name="Content Placeholder 3">
            <a:extLst>
              <a:ext uri="{FF2B5EF4-FFF2-40B4-BE49-F238E27FC236}">
                <a16:creationId xmlns:a16="http://schemas.microsoft.com/office/drawing/2014/main" id="{C43BC47D-9404-4B43-AE34-7909AEC7D7CF}"/>
              </a:ext>
            </a:extLst>
          </p:cNvPr>
          <p:cNvSpPr>
            <a:spLocks noGrp="1"/>
          </p:cNvSpPr>
          <p:nvPr>
            <p:ph idx="1"/>
          </p:nvPr>
        </p:nvSpPr>
        <p:spPr/>
        <p:txBody>
          <a:bodyPr>
            <a:normAutofit fontScale="92500" lnSpcReduction="20000"/>
          </a:bodyPr>
          <a:lstStyle/>
          <a:p>
            <a:r>
              <a:rPr lang="en-US" u="sng" dirty="0">
                <a:hlinkClick r:id="rId2"/>
              </a:rPr>
              <a:t>https://books.google.com.pk/books?id=uvvYAwAAQBAJ&amp;pg=PT462&amp;lpg=PT462&amp;dq=%D8%A8%D8%B1%D9%87%D8%A7%D9%86+%D9%82%D8%A7%D8%B7%D8%B9+%D9%88%DB%8C%DA%98%DA%AF%DB%8C+%D9%87%D8%A7&amp;source=bl&amp;ots=1F3Eiz999_&amp;sig=ACfU3U2hS51nKvGeOZ6FHqhnVWf3JabmSA&amp;hl=en&amp;sa=X&amp;ved=2ahUKEwi5srLmlrDpAhWIzqQKHUCTB0cQ6AEwDnoECAoQAQ#v=onepage&amp;q=%D8%A8%D8%B1%D9%87%D8%A7%D9%86%20%D9%82%D8%A7%D8%B7%D8%B9%20%D9%88%DB%8C%DA%98%DA%AF%DB%8C%20%D9%87%D8%A7&amp;f=false</a:t>
            </a:r>
            <a:endParaRPr lang="en-US" dirty="0"/>
          </a:p>
        </p:txBody>
      </p:sp>
    </p:spTree>
    <p:extLst>
      <p:ext uri="{BB962C8B-B14F-4D97-AF65-F5344CB8AC3E}">
        <p14:creationId xmlns:p14="http://schemas.microsoft.com/office/powerpoint/2010/main" val="4132432883"/>
      </p:ext>
    </p:extLst>
  </p:cSld>
  <p:clrMapOvr>
    <a:masterClrMapping/>
  </p:clrMapOvr>
  <p:transition spd="slow" advTm="4197">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3C10B-8C74-4A28-8839-B87B73515F78}"/>
              </a:ext>
            </a:extLst>
          </p:cNvPr>
          <p:cNvSpPr>
            <a:spLocks noGrp="1"/>
          </p:cNvSpPr>
          <p:nvPr>
            <p:ph type="title"/>
          </p:nvPr>
        </p:nvSpPr>
        <p:spPr>
          <a:solidFill>
            <a:srgbClr val="FF0000"/>
          </a:solidFill>
          <a:scene3d>
            <a:camera prst="perspectiveContrastingLeftFacing"/>
            <a:lightRig rig="threePt" dir="t"/>
          </a:scene3d>
        </p:spPr>
        <p:txBody>
          <a:bodyPr/>
          <a:lstStyle/>
          <a:p>
            <a:r>
              <a:rPr lang="en-US" dirty="0"/>
              <a:t>Supporting links:</a:t>
            </a:r>
          </a:p>
        </p:txBody>
      </p:sp>
      <p:sp>
        <p:nvSpPr>
          <p:cNvPr id="3" name="Content Placeholder 2">
            <a:extLst>
              <a:ext uri="{FF2B5EF4-FFF2-40B4-BE49-F238E27FC236}">
                <a16:creationId xmlns:a16="http://schemas.microsoft.com/office/drawing/2014/main" id="{0A1B81C2-98F7-42C2-875D-37B9B676BF42}"/>
              </a:ext>
            </a:extLst>
          </p:cNvPr>
          <p:cNvSpPr>
            <a:spLocks noGrp="1"/>
          </p:cNvSpPr>
          <p:nvPr>
            <p:ph idx="1"/>
          </p:nvPr>
        </p:nvSpPr>
        <p:spPr/>
        <p:txBody>
          <a:bodyPr/>
          <a:lstStyle/>
          <a:p>
            <a:r>
              <a:rPr lang="en-US" u="sng" dirty="0">
                <a:hlinkClick r:id="rId2"/>
              </a:rPr>
              <a:t>http://www.ibna.ir/fa/report/23244/%D8%AF%D9%84%D8%A7%D9%8A%D9%84-%D8%A7%D9%87%D9%85%D9%8A%D8%AA-%D8%A8%D8%B1%D9%87%D8%A7%D9%86-%D9%82%D8%A7%D8%B7%D8%B9-%D9%85%D9%8A%D8%A7%D9%86-%D9%84%D8%BA%D8%AA%D9%86%D8%A7%D9%85%D9%87-%D9%87%D8%A7%D9%8A-%D9%81%D8%A7%D8%B1%D8%B3%D9%8A</a:t>
            </a:r>
            <a:endParaRPr lang="en-US" dirty="0"/>
          </a:p>
        </p:txBody>
      </p:sp>
    </p:spTree>
    <p:extLst>
      <p:ext uri="{BB962C8B-B14F-4D97-AF65-F5344CB8AC3E}">
        <p14:creationId xmlns:p14="http://schemas.microsoft.com/office/powerpoint/2010/main" val="2571492910"/>
      </p:ext>
    </p:extLst>
  </p:cSld>
  <p:clrMapOvr>
    <a:masterClrMapping/>
  </p:clrMapOvr>
  <p:transition spd="slow" advTm="4197">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3099</TotalTime>
  <Words>691</Words>
  <Application>Microsoft Office PowerPoint</Application>
  <PresentationFormat>On-screen Show (4:3)</PresentationFormat>
  <Paragraphs>15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BS Semester VI  Persian Lit. Sources Dr.Anjum Tahira  </vt:lpstr>
      <vt:lpstr>برہان قاطع</vt:lpstr>
      <vt:lpstr>برہان قاطع</vt:lpstr>
      <vt:lpstr>برہان قاطع  </vt:lpstr>
      <vt:lpstr>برھان قاطع</vt:lpstr>
      <vt:lpstr>برہان قاطع لفظ کرتہ  اورآب کبود کے معانی</vt:lpstr>
      <vt:lpstr>برہان قاطع غرغرہ اور پرہام کے معانی</vt:lpstr>
      <vt:lpstr>Supporting Links</vt:lpstr>
      <vt:lpstr>Supporting 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Jaffer</dc:creator>
  <cp:lastModifiedBy>sxbasanxsgabq@outlook.com</cp:lastModifiedBy>
  <cp:revision>70</cp:revision>
  <dcterms:created xsi:type="dcterms:W3CDTF">2015-01-03T09:01:24Z</dcterms:created>
  <dcterms:modified xsi:type="dcterms:W3CDTF">2020-05-13T13:19:26Z</dcterms:modified>
</cp:coreProperties>
</file>