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6" r:id="rId2"/>
    <p:sldId id="278" r:id="rId3"/>
    <p:sldId id="279" r:id="rId4"/>
    <p:sldId id="268" r:id="rId5"/>
    <p:sldId id="269" r:id="rId6"/>
    <p:sldId id="280" r:id="rId7"/>
    <p:sldId id="270" r:id="rId8"/>
    <p:sldId id="271" r:id="rId9"/>
    <p:sldId id="281" r:id="rId10"/>
    <p:sldId id="282" r:id="rId11"/>
    <p:sldId id="283" r:id="rId12"/>
    <p:sldId id="272" r:id="rId13"/>
    <p:sldId id="284" r:id="rId14"/>
    <p:sldId id="285" r:id="rId15"/>
    <p:sldId id="286" r:id="rId16"/>
    <p:sldId id="287" r:id="rId17"/>
    <p:sldId id="28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xbasanxsgabq@outlook.com" initials="s" lastIdx="5" clrIdx="0">
    <p:extLst>
      <p:ext uri="{19B8F6BF-5375-455C-9EA6-DF929625EA0E}">
        <p15:presenceInfo xmlns:p15="http://schemas.microsoft.com/office/powerpoint/2012/main" userId="589cf25aa5e652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7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ED51F-B86B-4089-8AF8-D14427CA84AE}" type="datetimeFigureOut">
              <a:rPr lang="en-US" smtClean="0"/>
              <a:t>9/28/2020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6DBEF-2E24-4F76-8DE7-14E00ADD3892}" type="slidenum">
              <a:rPr lang="en-US" smtClean="0"/>
              <a:t>‹#›</a:t>
            </a:fld>
            <a:endParaRPr lang="en-US"/>
          </a:p>
        </p:txBody>
      </p:sp>
    </p:spTree>
    <p:extLst>
      <p:ext uri="{BB962C8B-B14F-4D97-AF65-F5344CB8AC3E}">
        <p14:creationId xmlns:p14="http://schemas.microsoft.com/office/powerpoint/2010/main" val="44251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95350C-1681-428B-BCD3-871029CED474}"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179323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5350C-1681-428B-BCD3-871029CED474}"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323585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5350C-1681-428B-BCD3-871029CED474}"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7DFC0-FE50-4EAB-83C1-5D7B75BD6A54}"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3106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5350C-1681-428B-BCD3-871029CED474}"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1678704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5350C-1681-428B-BCD3-871029CED474}"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7DFC0-FE50-4EAB-83C1-5D7B75BD6A54}"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435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5350C-1681-428B-BCD3-871029CED474}"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2029227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95350C-1681-428B-BCD3-871029CED474}"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1227446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95350C-1681-428B-BCD3-871029CED474}"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426061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95350C-1681-428B-BCD3-871029CED474}"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157662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5350C-1681-428B-BCD3-871029CED474}"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415823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95350C-1681-428B-BCD3-871029CED474}"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334043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95350C-1681-428B-BCD3-871029CED474}" type="datetimeFigureOut">
              <a:rPr lang="en-US" smtClean="0"/>
              <a:pPr/>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24996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95350C-1681-428B-BCD3-871029CED474}" type="datetimeFigureOut">
              <a:rPr lang="en-US" smtClean="0"/>
              <a:pPr/>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132475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5350C-1681-428B-BCD3-871029CED474}" type="datetimeFigureOut">
              <a:rPr lang="en-US" smtClean="0"/>
              <a:pPr/>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344125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95350C-1681-428B-BCD3-871029CED474}"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226678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5350C-1681-428B-BCD3-871029CED474}"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7DFC0-FE50-4EAB-83C1-5D7B75BD6A54}" type="slidenum">
              <a:rPr lang="en-US" smtClean="0"/>
              <a:pPr/>
              <a:t>‹#›</a:t>
            </a:fld>
            <a:endParaRPr lang="en-US"/>
          </a:p>
        </p:txBody>
      </p:sp>
    </p:spTree>
    <p:extLst>
      <p:ext uri="{BB962C8B-B14F-4D97-AF65-F5344CB8AC3E}">
        <p14:creationId xmlns:p14="http://schemas.microsoft.com/office/powerpoint/2010/main" val="263363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95350C-1681-428B-BCD3-871029CED474}" type="datetimeFigureOut">
              <a:rPr lang="en-US" smtClean="0"/>
              <a:pPr/>
              <a:t>9/28/2020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C37DFC0-FE50-4EAB-83C1-5D7B75BD6A54}" type="slidenum">
              <a:rPr lang="en-US" smtClean="0"/>
              <a:pPr/>
              <a:t>‹#›</a:t>
            </a:fld>
            <a:endParaRPr lang="en-US"/>
          </a:p>
        </p:txBody>
      </p:sp>
    </p:spTree>
    <p:extLst>
      <p:ext uri="{BB962C8B-B14F-4D97-AF65-F5344CB8AC3E}">
        <p14:creationId xmlns:p14="http://schemas.microsoft.com/office/powerpoint/2010/main" val="4047765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30595" y="914400"/>
            <a:ext cx="5826719" cy="3136434"/>
          </a:xfrm>
          <a:solidFill>
            <a:srgbClr val="C00000"/>
          </a:solidFill>
          <a:scene3d>
            <a:camera prst="perspectiveContrastingRightFacing"/>
            <a:lightRig rig="threePt" dir="t"/>
          </a:scene3d>
        </p:spPr>
        <p:txBody>
          <a:bodyPr/>
          <a:lstStyle/>
          <a:p>
            <a:r>
              <a:rPr lang="ur-PK" sz="4000" dirty="0" smtClean="0"/>
              <a:t>اردو ترجمہ بخشی از متن اسرار التوحید از محمد بن </a:t>
            </a:r>
            <a:r>
              <a:rPr lang="ur-PK" sz="4000" smtClean="0"/>
              <a:t>منور میہنی ونامہ امام غزالی بہ سلطان سنجر سلجوقی </a:t>
            </a:r>
            <a:endParaRPr lang="en-US" sz="4000" dirty="0"/>
          </a:p>
        </p:txBody>
      </p:sp>
      <p:sp>
        <p:nvSpPr>
          <p:cNvPr id="8" name="Subtitle 7"/>
          <p:cNvSpPr>
            <a:spLocks noGrp="1"/>
          </p:cNvSpPr>
          <p:nvPr>
            <p:ph type="subTitle" idx="1"/>
          </p:nvPr>
        </p:nvSpPr>
        <p:spPr>
          <a:solidFill>
            <a:srgbClr val="FFFF00"/>
          </a:solidFill>
          <a:scene3d>
            <a:camera prst="isometricOffAxis1Right"/>
            <a:lightRig rig="threePt" dir="t"/>
          </a:scene3d>
        </p:spPr>
        <p:txBody>
          <a:bodyPr>
            <a:normAutofit lnSpcReduction="10000"/>
          </a:bodyPr>
          <a:lstStyle/>
          <a:p>
            <a:r>
              <a:rPr lang="en-US" dirty="0" smtClean="0"/>
              <a:t>Instructor:  </a:t>
            </a:r>
            <a:r>
              <a:rPr lang="en-US" dirty="0" err="1" smtClean="0"/>
              <a:t>Dr</a:t>
            </a:r>
            <a:r>
              <a:rPr lang="en-US" dirty="0" smtClean="0"/>
              <a:t> Anjum  </a:t>
            </a:r>
            <a:r>
              <a:rPr lang="en-US" dirty="0" err="1" smtClean="0"/>
              <a:t>Tahira</a:t>
            </a:r>
            <a:r>
              <a:rPr lang="en-US" dirty="0" smtClean="0"/>
              <a:t> 			</a:t>
            </a:r>
          </a:p>
          <a:p>
            <a:r>
              <a:rPr lang="en-US" dirty="0"/>
              <a:t>	</a:t>
            </a:r>
            <a:r>
              <a:rPr lang="en-US" dirty="0" smtClean="0"/>
              <a:t>	Class: BS							 </a:t>
            </a:r>
          </a:p>
          <a:p>
            <a:r>
              <a:rPr lang="en-US" dirty="0" smtClean="0"/>
              <a:t>Semester</a:t>
            </a:r>
            <a:r>
              <a:rPr lang="en-US" smtClean="0"/>
              <a:t>: V</a:t>
            </a:r>
            <a:r>
              <a:rPr lang="en-US" dirty="0" smtClean="0"/>
              <a:t>				     </a:t>
            </a:r>
            <a:endParaRPr lang="en-US" dirty="0"/>
          </a:p>
        </p:txBody>
      </p:sp>
    </p:spTree>
    <p:extLst>
      <p:ext uri="{BB962C8B-B14F-4D97-AF65-F5344CB8AC3E}">
        <p14:creationId xmlns:p14="http://schemas.microsoft.com/office/powerpoint/2010/main" val="3072325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ur-PK" dirty="0"/>
              <a:t>زندگینامہ امام </a:t>
            </a:r>
            <a:r>
              <a:rPr lang="ur-PK" dirty="0" smtClean="0"/>
              <a:t>غزالی    </a:t>
            </a:r>
            <a:endParaRPr lang="en-US" dirty="0"/>
          </a:p>
        </p:txBody>
      </p:sp>
      <p:sp>
        <p:nvSpPr>
          <p:cNvPr id="6" name="Content Placeholder 5"/>
          <p:cNvSpPr>
            <a:spLocks noGrp="1"/>
          </p:cNvSpPr>
          <p:nvPr>
            <p:ph idx="1"/>
          </p:nvPr>
        </p:nvSpPr>
        <p:spPr/>
        <p:txBody>
          <a:bodyPr>
            <a:normAutofit lnSpcReduction="10000"/>
          </a:bodyPr>
          <a:lstStyle/>
          <a:p>
            <a:pPr algn="r"/>
            <a:r>
              <a:rPr lang="ur-PK" b="1" dirty="0"/>
              <a:t>حضرت امام غزالیؒ پانچویں صدی ہجری کے بزرگ ہیں، اپنے وقت کے بہت بڑے عالم اور خاص اللہ والوں میں ہیں۔ ان کو” عظیم مصلح، ممتاز مجتہد، بالغ نظر فلسفی، جلیل القدر صوفی “ کہا جاتا ہے ۔ حضرت امام غزالیؒ منقول یعنی علوم دینیہ کے بھی عالم تھے اور معقول یعنی فلسفہ اور منطق وغیرہ کے بھی ماہر تھے۔انہوں نے یونانی فلسفے کے خود ساختہ اصولوں ونظریوں کی خرابیاں خوب ظاہر کیں اسلا م کے عقائد واساسیات دین کی تشریح اس انداز میں کی کہ فلسفہ ومنطق کی بنیاد پر کوئی اعتراض نہیں کیا جا سکتا ۔ احکام شریعت اور عبادات کے اسرار ورموز کو ایسے انداز میں پیش کیا کہ اُس وقت کے فلسفہ اور منطق کے طوفان کی وجہ سے جو غلط فہمیاں پیدا ہو گئی تھیں، وہ دور ہو گئیں۔ اسی وجہ سے آپ کو اپنے وقت کے مجدد کادرجہ ملا ہے۔</a:t>
            </a:r>
            <a:endParaRPr lang="en-US" dirty="0"/>
          </a:p>
        </p:txBody>
      </p:sp>
    </p:spTree>
    <p:extLst>
      <p:ext uri="{BB962C8B-B14F-4D97-AF65-F5344CB8AC3E}">
        <p14:creationId xmlns:p14="http://schemas.microsoft.com/office/powerpoint/2010/main" val="212615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ur-PK" dirty="0" smtClean="0"/>
              <a:t>احوال زندگی حضرت امام غزالی</a:t>
            </a:r>
            <a:endParaRPr lang="en-US" dirty="0"/>
          </a:p>
        </p:txBody>
      </p:sp>
      <p:sp>
        <p:nvSpPr>
          <p:cNvPr id="6" name="Content Placeholder 5"/>
          <p:cNvSpPr>
            <a:spLocks noGrp="1"/>
          </p:cNvSpPr>
          <p:nvPr>
            <p:ph idx="1"/>
          </p:nvPr>
        </p:nvSpPr>
        <p:spPr/>
        <p:txBody>
          <a:bodyPr>
            <a:normAutofit fontScale="85000" lnSpcReduction="10000"/>
          </a:bodyPr>
          <a:lstStyle/>
          <a:p>
            <a:pPr algn="r"/>
            <a:r>
              <a:rPr lang="ur-PK" b="1" dirty="0" smtClean="0"/>
              <a:t>آپ </a:t>
            </a:r>
            <a:r>
              <a:rPr lang="ur-PK" b="1" dirty="0"/>
              <a:t>کا نام محمد، لقب مجدد الاسلام اور حجة الاسلام اورعرف اس بناء پر غزالی ہے کہ ان کے والد روئی فروش تھے۔ امام غزالی خُراسان کے ایک مقام طاہران میں ۴۵۵ ھ (١٠٥٩ ء)میں پیدا ہوئے ۔ کچھ ہی عرصہ بعد ان کے والد ماجد کا انتقال ہوگیا اور اُن کی ابتدائی تعلیم وتربیت ان کے والد کے ایک دوست نے کی، پھر امام صاحب نے عراق کا ایک شہر جُرجان میں فقہ پڑھی۔ اس کے بعد نیشاپور جو ایران کہ صوبہ خراسان کا ایک شہر تھا وہاں پہنچے اور مدرسہ نظامیہ میں اس وقت کے مسلّم الثبوت عالم اور بزرگ امام الحرمین علامہ ابو اسحاق شیرازی ؒ کی خدمت میں اپنی تعلیم مکمل فرمائی ساتھ ہی دین کی حقیقت کا علم حاصل کیا اور اسلامی اخلاق بھی سیکھے۔ امام الحرمین اُن کی استعداد کا اعتراف کیا کرتے۔ انہی کے ایماء پر اسی مدرسہ میں بحیثیت مدرّس بھی مقرر ہوئے۔ اس دوران ان کی کئی تالیفات منظر عام پر آئیں اور آپ کی شہرت دور دور تک پہنچ گئی جبکہ اس وقت کے علماء کے سامنے آپ بہت کم عمر تھے۔ امام الحرمین علامہ ابو اسحاق شیرازی ؒ کے انتقال کے وقت یعنی ۴۷۸ ھ میں ان کی عمر اٹھائیس سال تھی۔</a:t>
            </a:r>
            <a:endParaRPr lang="en-US" dirty="0"/>
          </a:p>
        </p:txBody>
      </p:sp>
    </p:spTree>
    <p:extLst>
      <p:ext uri="{BB962C8B-B14F-4D97-AF65-F5344CB8AC3E}">
        <p14:creationId xmlns:p14="http://schemas.microsoft.com/office/powerpoint/2010/main" val="214813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7030A0"/>
          </a:solidFill>
        </p:spPr>
        <p:txBody>
          <a:bodyPr/>
          <a:lstStyle/>
          <a:p>
            <a:r>
              <a:rPr lang="ur-PK" dirty="0" smtClean="0"/>
              <a:t>       زندگینامہ حضرت امام غزالی</a:t>
            </a:r>
            <a:endParaRPr lang="en-US" dirty="0"/>
          </a:p>
        </p:txBody>
      </p:sp>
      <p:sp>
        <p:nvSpPr>
          <p:cNvPr id="6" name="Content Placeholder 5"/>
          <p:cNvSpPr>
            <a:spLocks noGrp="1"/>
          </p:cNvSpPr>
          <p:nvPr>
            <p:ph idx="1"/>
          </p:nvPr>
        </p:nvSpPr>
        <p:spPr/>
        <p:txBody>
          <a:bodyPr>
            <a:normAutofit fontScale="85000" lnSpcReduction="10000"/>
          </a:bodyPr>
          <a:lstStyle/>
          <a:p>
            <a:pPr algn="r" rtl="1"/>
            <a:r>
              <a:rPr lang="ur-PK" b="1" dirty="0"/>
              <a:t>امام الحرمین کے انتقال کے بعد امام غزالی نیشاپور سے نکل کر نظام الملک طوسی کے دربار میں پہنچے۔خداداد قابلیت وذہانت اور اچھے اخلاق سے دربار میں یہ مقام حاصل ہو گیا کہ کوئی بھی اہم کام آپ کی شرکت ومشورہ کے بغیر انجام نہیں پاتا تھا۔ یہ مذہبی مباحث ومناظرہ کا زمانہ تھا، امام صاحب نے بھی خوب بڑھ چڑھ کر حصہ لیا اور سب علماء پر وہی غالب رہے اور امام غزالی کی شہرت وعظمت کو چار چاندلگ گئے۔ </a:t>
            </a:r>
            <a:endParaRPr lang="ur-PK" b="1" dirty="0" smtClean="0"/>
          </a:p>
          <a:p>
            <a:pPr algn="r" rtl="1"/>
            <a:r>
              <a:rPr lang="ur-PK" b="1" dirty="0" smtClean="0"/>
              <a:t>نظام </a:t>
            </a:r>
            <a:r>
              <a:rPr lang="ur-PK" b="1" dirty="0"/>
              <a:t>الملک طوسی نے امام صاحب کو ٣٤ برس کی عمر میں مدرسۂ نظامیہ بغداد میں جواُس وقت عالم اسلام کا سب سے بڑا علمی مرکز تھا مسند درس کے لئے منتخب فرمایا۔ تمام حکام واُمراء اور عوام آپ کی علمی استعداد کی وجہ سے بیحد احترام کرنے لگے تھے۔ ۴۸۷ ھ کے بعد خلیفہ مستظہر باﷲ کی فرمائش پر آپ نے فرقۂ باطنیہ کے رد میں ایک کتاب مستظہری تصنیف فرمائی اور بے شمار علمی کارناموں اور مواعظ کے ذریعہ اسلامی خدمات انجام دیں۔</a:t>
            </a:r>
          </a:p>
          <a:p>
            <a:r>
              <a:rPr lang="ur-PK" dirty="0"/>
              <a:t/>
            </a:r>
            <a:br>
              <a:rPr lang="ur-PK" dirty="0"/>
            </a:br>
            <a:endParaRPr lang="ur-PK" dirty="0" smtClean="0"/>
          </a:p>
        </p:txBody>
      </p:sp>
    </p:spTree>
    <p:extLst>
      <p:ext uri="{BB962C8B-B14F-4D97-AF65-F5344CB8AC3E}">
        <p14:creationId xmlns:p14="http://schemas.microsoft.com/office/powerpoint/2010/main" val="3144471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r-PK" dirty="0" smtClean="0"/>
              <a:t>زندگینامہ امام غزالی  </a:t>
            </a:r>
            <a:endParaRPr lang="en-US" dirty="0"/>
          </a:p>
        </p:txBody>
      </p:sp>
      <p:sp>
        <p:nvSpPr>
          <p:cNvPr id="3" name="Content Placeholder 2"/>
          <p:cNvSpPr>
            <a:spLocks noGrp="1"/>
          </p:cNvSpPr>
          <p:nvPr>
            <p:ph idx="1"/>
          </p:nvPr>
        </p:nvSpPr>
        <p:spPr/>
        <p:txBody>
          <a:bodyPr/>
          <a:lstStyle/>
          <a:p>
            <a:pPr algn="r"/>
            <a:r>
              <a:rPr lang="ur-PK" b="1" dirty="0"/>
              <a:t>پھرحق تعالیٰ کی طرف سے ایسا جذب ہوا کہ عین اس وقت جبکہ آپ شہرت وعزت کے بلند مقام پر فائز تھے تمام جاہ وحشم، دولت ،مناصب اور تعلقات کو یکسر ختم کرکے صرف ایک سادہ کمبل اوڑھ کر بغدادسے نکلے اور دمشق پہنچ کر ریاضت میں مشغول ہوگئے۔اس ریاضت کامقصد یہ تھا کہ نفس کے فطری تقاضے جو منجانب اﷲ ہر شخص میں ہوتے ہیں ان کوقابو میں لایا جائے تاکہ احکام شریعت کی پابندی بلا تکلف ہو سکے اور باطنی اخلاق سنت کے مطابق ہو جا ئیں تاکہ حق تعالیٰ بندہ سے راضی ہو جائیں۔ یہی حقیقت ہے اس درویشی یا تصوف کی جو شریعت مقدسہ کا ایک حصہ اور اس کا جزء ہے۔ امام غزالی ؒ اسی فن کے امام ہیں</a:t>
            </a:r>
            <a:endParaRPr lang="en-US" dirty="0"/>
          </a:p>
        </p:txBody>
      </p:sp>
    </p:spTree>
    <p:extLst>
      <p:ext uri="{BB962C8B-B14F-4D97-AF65-F5344CB8AC3E}">
        <p14:creationId xmlns:p14="http://schemas.microsoft.com/office/powerpoint/2010/main" val="173722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r-PK" dirty="0"/>
              <a:t>زندگینامہ امام </a:t>
            </a:r>
            <a:r>
              <a:rPr lang="ur-PK" dirty="0" smtClean="0"/>
              <a:t>غزالی    </a:t>
            </a:r>
            <a:endParaRPr lang="en-US" dirty="0"/>
          </a:p>
        </p:txBody>
      </p:sp>
      <p:sp>
        <p:nvSpPr>
          <p:cNvPr id="3" name="Content Placeholder 2"/>
          <p:cNvSpPr>
            <a:spLocks noGrp="1"/>
          </p:cNvSpPr>
          <p:nvPr>
            <p:ph idx="1"/>
          </p:nvPr>
        </p:nvSpPr>
        <p:spPr/>
        <p:txBody>
          <a:bodyPr/>
          <a:lstStyle/>
          <a:p>
            <a:pPr algn="r"/>
            <a:r>
              <a:rPr lang="ur-PK" b="1" dirty="0" smtClean="0"/>
              <a:t>وطن </a:t>
            </a:r>
            <a:r>
              <a:rPr lang="ur-PK" b="1" dirty="0"/>
              <a:t>واپسی کے بعد امام صاحب دوبارہ مدرسہ نظامیہ نیشاپور میں مسند درس کی رونق بنے لیکن ۵۰۰ ھ کے بعد درس وتدریس سے کنارہ کش ہوکر طوس میں خانہ نشین ہوگئے، اور انتقال تک لوگوں کو دین کی حقیقت کی طرف بلاتے اور اصلاح نفس کی تعلیم کر کے فیضیاب کرتے رہے ۔ ١٤جمادی الثانی ۵۰۵ ھ کو بمقام طابران انتقال فرمایا اور وہیں مدفون ہوئے۔ امام غزالی ؒ کی عمر ٥٥ برس ہوئی، بیس سال کی عمر سے صرف ٣٥ سال میں آپ نے عقل کو حیرت میں ڈال دینے والی علمی خدمات انجام دیں اور سینکڑوں کتابیں بھی تصنیف فرمائیں ۔</a:t>
            </a:r>
            <a:endParaRPr lang="en-US" dirty="0"/>
          </a:p>
        </p:txBody>
      </p:sp>
    </p:spTree>
    <p:extLst>
      <p:ext uri="{BB962C8B-B14F-4D97-AF65-F5344CB8AC3E}">
        <p14:creationId xmlns:p14="http://schemas.microsoft.com/office/powerpoint/2010/main" val="4260501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tx2">
              <a:lumMod val="50000"/>
            </a:schemeClr>
          </a:solidFill>
        </p:spPr>
        <p:txBody>
          <a:bodyPr/>
          <a:lstStyle/>
          <a:p>
            <a:r>
              <a:rPr lang="ur-PK" dirty="0"/>
              <a:t>زندگینامہ امام </a:t>
            </a:r>
            <a:r>
              <a:rPr lang="ur-PK" dirty="0" smtClean="0"/>
              <a:t>غزالی    </a:t>
            </a:r>
            <a:endParaRPr lang="en-US" dirty="0"/>
          </a:p>
        </p:txBody>
      </p:sp>
      <p:sp>
        <p:nvSpPr>
          <p:cNvPr id="6" name="Content Placeholder 5"/>
          <p:cNvSpPr>
            <a:spLocks noGrp="1"/>
          </p:cNvSpPr>
          <p:nvPr>
            <p:ph idx="1"/>
          </p:nvPr>
        </p:nvSpPr>
        <p:spPr/>
        <p:txBody>
          <a:bodyPr/>
          <a:lstStyle/>
          <a:p>
            <a:pPr algn="r"/>
            <a:r>
              <a:rPr lang="ur-PK" b="1" dirty="0">
                <a:solidFill>
                  <a:srgbClr val="000000"/>
                </a:solidFill>
                <a:latin typeface="jameel noori nastaleeq" panose="02000503000000020004" pitchFamily="2" charset="-78"/>
                <a:cs typeface="jameel noori nastaleeq" panose="02000503000000020004" pitchFamily="2" charset="-78"/>
              </a:rPr>
              <a:t>مام غزالی ؒ نے دمشق میں دوبرس گزارنے کے بعد بیت المقدس کے گنبد صخرہ میں قیام کیا اور نفس کے خلاف ریاضت جاری رکھیں۔ پورے دس سال تک دنیا سے منہ پھیر کر اصلاح نفس کی تکمیل میں گزارے۔ اسی دوران آپ نے وہ زندہ جاوید کتاب تصنیف فرمائی جس کو آج پوری دنیا ’’احیاء العلوم‘‘ کے نام سے جانتی ہے۔ یہ وہ کتاب ہے جسے اُس وقت کے دنیا پرست علماء نے برداشت نہیں کیا اور آگ میں جلوا دیاکیونکہ امام صاحب نے اُس دور کے علماء کی اصلاح کے لئے اُن کی دکھتی رگ پر ہاتھ رکھا تھا۔لیکن آخر حق کو ہی فتح ہوئی اور پھر ان ہی علماء نے اپنی غلطی تسلیم کی اور اسی کتاب کو آب زر سے </a:t>
            </a:r>
            <a:r>
              <a:rPr lang="ur-PK" b="1" dirty="0" smtClean="0">
                <a:solidFill>
                  <a:srgbClr val="000000"/>
                </a:solidFill>
                <a:latin typeface="jameel noori nastaleeq" panose="02000503000000020004" pitchFamily="2" charset="-78"/>
                <a:cs typeface="jameel noori nastaleeq" panose="02000503000000020004" pitchFamily="2" charset="-78"/>
              </a:rPr>
              <a:t>لکھوائی۔</a:t>
            </a:r>
            <a:endParaRPr lang="en-US" dirty="0"/>
          </a:p>
        </p:txBody>
      </p:sp>
    </p:spTree>
    <p:extLst>
      <p:ext uri="{BB962C8B-B14F-4D97-AF65-F5344CB8AC3E}">
        <p14:creationId xmlns:p14="http://schemas.microsoft.com/office/powerpoint/2010/main" val="419254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ur-PK" dirty="0"/>
              <a:t>زندگینامہ امام </a:t>
            </a:r>
            <a:r>
              <a:rPr lang="ur-PK" dirty="0" smtClean="0"/>
              <a:t>غزالی   </a:t>
            </a:r>
            <a:endParaRPr lang="en-US" dirty="0"/>
          </a:p>
        </p:txBody>
      </p:sp>
      <p:sp>
        <p:nvSpPr>
          <p:cNvPr id="3" name="Content Placeholder 2"/>
          <p:cNvSpPr>
            <a:spLocks noGrp="1"/>
          </p:cNvSpPr>
          <p:nvPr>
            <p:ph idx="1"/>
          </p:nvPr>
        </p:nvSpPr>
        <p:spPr/>
        <p:txBody>
          <a:bodyPr>
            <a:normAutofit fontScale="92500" lnSpcReduction="20000"/>
          </a:bodyPr>
          <a:lstStyle/>
          <a:p>
            <a:pPr algn="r"/>
            <a:r>
              <a:rPr lang="ur-PK" b="1" dirty="0"/>
              <a:t>امام غزالی ؒ کی اصلاحی تحریر دل پر اثر کرنے والی اور پڑھنے والے پر اسکے اپنے عیبوں کو ظاہر کرنے والی ہوتی ہے۔ نورانی تحریر تحریر کی یہی خاصیت ہوتی ہے۔ کتاب تبلیغ دین امام غزالی ؒ کی کتاب اربعین کے تین ابواب کے ترجمہ پر مشتمل ہے۔ یہ ترجمہ حکیم الامت ؒ کی ایماء پر مولانا عاشق علی میرٹھی صاحب ؒ نے کیا تھا۔ حکیم الامت ؒ اصلاح نفس کے طالب کو یہ کتاب پڑھنے کا مشورہ دیتے تھے تا کہ امراض نفس صاف نظر آنے لگیں۔ اس کتاب کا ایک مضمون جو، غفلت کی بیماری کے بارے میں ہے یہاں نقل کیا جاتا ہے۔ اس مضمون میں غفلت سے بھول یا نیند مراد نہیں کیونکہ یہ تو غیر اختیاری امور ہیں اور شریعت نے ہمیں غیر اختیاری امور کا مکلف نہیں کیا ہے۔ گناہ وہ غفلت ہے جو قصداً ہوجس کی علامت یہ ہے کہ ایسا شخص حق تعالیٰ کے حکموں کو قصداًنظر انداز کرتاہے۔ یا توحق تعالیٰ کا جو حکم معلوم ہے اس پر عمل نہیں کرتایا اگر کسی موقع پرشریعت کا حکم نہ معلوم ہو تو اس کو معلوم کرنے کی کوشش نہیں کرتا۔ یہ وہ غفلت ہے جو اس وقت بھی مسلمانوں کا سب سے بڑا مرض ہے</a:t>
            </a:r>
            <a:r>
              <a:rPr lang="ur-PK" b="1" dirty="0" smtClean="0"/>
              <a:t>۔</a:t>
            </a:r>
            <a:endParaRPr lang="en-US" dirty="0"/>
          </a:p>
        </p:txBody>
      </p:sp>
    </p:spTree>
    <p:extLst>
      <p:ext uri="{BB962C8B-B14F-4D97-AF65-F5344CB8AC3E}">
        <p14:creationId xmlns:p14="http://schemas.microsoft.com/office/powerpoint/2010/main" val="2842097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29A2-2673-4BA4-95BB-6EA9AD6824CF}"/>
              </a:ext>
            </a:extLst>
          </p:cNvPr>
          <p:cNvSpPr>
            <a:spLocks noGrp="1"/>
          </p:cNvSpPr>
          <p:nvPr>
            <p:ph type="title"/>
          </p:nvPr>
        </p:nvSpPr>
        <p:spPr>
          <a:xfrm>
            <a:off x="606776" y="1066799"/>
            <a:ext cx="3660423" cy="2819401"/>
          </a:xfrm>
          <a:solidFill>
            <a:schemeClr val="bg2">
              <a:lumMod val="10000"/>
            </a:schemeClr>
          </a:solidFill>
          <a:ln>
            <a:solidFill>
              <a:srgbClr val="00B0F0"/>
            </a:solidFill>
          </a:ln>
          <a:scene3d>
            <a:camera prst="perspectiveContrastingRightFacing"/>
            <a:lightRig rig="threePt" dir="t"/>
          </a:scene3d>
          <a:sp3d>
            <a:bevelT w="114300" prst="hardEdge"/>
          </a:sp3d>
        </p:spPr>
        <p:txBody>
          <a:bodyPr>
            <a:normAutofit/>
          </a:bodyPr>
          <a:lstStyle/>
          <a:p>
            <a:r>
              <a:rPr lang="ur-PK" sz="2800" dirty="0" smtClean="0"/>
              <a:t>اسرار التوحید و نامہ امام غزالی بہ سلطان سنجر سلجوقی  </a:t>
            </a:r>
            <a:endParaRPr lang="en-US" sz="2800" dirty="0"/>
          </a:p>
        </p:txBody>
      </p:sp>
      <p:sp>
        <p:nvSpPr>
          <p:cNvPr id="3" name="Content Placeholder 2">
            <a:extLst>
              <a:ext uri="{FF2B5EF4-FFF2-40B4-BE49-F238E27FC236}">
                <a16:creationId xmlns:a16="http://schemas.microsoft.com/office/drawing/2014/main" id="{92C930F2-6F7C-4430-BB3E-53F19419F63E}"/>
              </a:ext>
            </a:extLst>
          </p:cNvPr>
          <p:cNvSpPr>
            <a:spLocks noGrp="1"/>
          </p:cNvSpPr>
          <p:nvPr>
            <p:ph idx="1"/>
          </p:nvPr>
        </p:nvSpPr>
        <p:spPr/>
        <p:txBody>
          <a:bodyPr/>
          <a:lstStyle/>
          <a:p>
            <a:endParaRPr lang="ur-PK" dirty="0"/>
          </a:p>
          <a:p>
            <a:endParaRPr lang="en-US" dirty="0"/>
          </a:p>
        </p:txBody>
      </p:sp>
      <p:sp>
        <p:nvSpPr>
          <p:cNvPr id="6" name="Text Placeholder 5">
            <a:extLst>
              <a:ext uri="{FF2B5EF4-FFF2-40B4-BE49-F238E27FC236}">
                <a16:creationId xmlns:a16="http://schemas.microsoft.com/office/drawing/2014/main" id="{9A687889-B1A9-4001-BFC6-237258F32ACE}"/>
              </a:ext>
            </a:extLst>
          </p:cNvPr>
          <p:cNvSpPr>
            <a:spLocks noGrp="1"/>
          </p:cNvSpPr>
          <p:nvPr>
            <p:ph type="body" sz="half" idx="2"/>
          </p:nvPr>
        </p:nvSpPr>
        <p:spPr>
          <a:xfrm flipH="1">
            <a:off x="4114799" y="2777069"/>
            <a:ext cx="2842511" cy="2584449"/>
          </a:xfrm>
        </p:spPr>
        <p:txBody>
          <a:bodyPr>
            <a:normAutofit/>
          </a:bodyPr>
          <a:lstStyle/>
          <a:p>
            <a:endParaRPr lang="ur-PK" sz="3600" dirty="0"/>
          </a:p>
          <a:p>
            <a:endParaRPr lang="ur-PK" sz="3600" dirty="0"/>
          </a:p>
          <a:p>
            <a:r>
              <a:rPr lang="ur-PK" sz="3600" dirty="0"/>
              <a:t>سپاس</a:t>
            </a:r>
          </a:p>
          <a:p>
            <a:endParaRPr lang="en-US" sz="3600" dirty="0"/>
          </a:p>
        </p:txBody>
      </p:sp>
      <p:sp>
        <p:nvSpPr>
          <p:cNvPr id="7" name="Arrow: Down 6">
            <a:extLst>
              <a:ext uri="{FF2B5EF4-FFF2-40B4-BE49-F238E27FC236}">
                <a16:creationId xmlns:a16="http://schemas.microsoft.com/office/drawing/2014/main" id="{6E01773E-9346-4BF9-BF43-184793188E1B}"/>
              </a:ext>
            </a:extLst>
          </p:cNvPr>
          <p:cNvSpPr/>
          <p:nvPr/>
        </p:nvSpPr>
        <p:spPr>
          <a:xfrm>
            <a:off x="1489364" y="553025"/>
            <a:ext cx="152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9102A258-266D-4E21-9800-B40233C8C04F}"/>
              </a:ext>
            </a:extLst>
          </p:cNvPr>
          <p:cNvSpPr/>
          <p:nvPr/>
        </p:nvSpPr>
        <p:spPr>
          <a:xfrm>
            <a:off x="4438693" y="914400"/>
            <a:ext cx="914400" cy="838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31913044-9FE6-4DFE-A76B-17DFFCC4F959}"/>
              </a:ext>
            </a:extLst>
          </p:cNvPr>
          <p:cNvSpPr/>
          <p:nvPr/>
        </p:nvSpPr>
        <p:spPr>
          <a:xfrm>
            <a:off x="6042912" y="514925"/>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3676C0A0-F013-4C6D-8FA4-57C51CB992FF}"/>
              </a:ext>
            </a:extLst>
          </p:cNvPr>
          <p:cNvSpPr/>
          <p:nvPr/>
        </p:nvSpPr>
        <p:spPr>
          <a:xfrm>
            <a:off x="457200" y="5715000"/>
            <a:ext cx="990600" cy="838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628D3A05-CDE7-4370-80B1-F5ADED767F9F}"/>
              </a:ext>
            </a:extLst>
          </p:cNvPr>
          <p:cNvSpPr/>
          <p:nvPr/>
        </p:nvSpPr>
        <p:spPr>
          <a:xfrm>
            <a:off x="5909606" y="3087320"/>
            <a:ext cx="1219200" cy="9143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556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B589-871E-439E-8CE4-45A9400D23B7}"/>
              </a:ext>
            </a:extLst>
          </p:cNvPr>
          <p:cNvSpPr>
            <a:spLocks noGrp="1"/>
          </p:cNvSpPr>
          <p:nvPr>
            <p:ph type="title"/>
          </p:nvPr>
        </p:nvSpPr>
        <p:spPr>
          <a:solidFill>
            <a:srgbClr val="FFFF00"/>
          </a:solidFill>
        </p:spPr>
        <p:txBody>
          <a:bodyPr/>
          <a:lstStyle/>
          <a:p>
            <a:r>
              <a:rPr lang="ur-PK" dirty="0" smtClean="0"/>
              <a:t>اسرار التوحید      </a:t>
            </a:r>
            <a:endParaRPr lang="en-US" dirty="0"/>
          </a:p>
        </p:txBody>
      </p:sp>
      <p:sp>
        <p:nvSpPr>
          <p:cNvPr id="5" name="Content Placeholder 4"/>
          <p:cNvSpPr>
            <a:spLocks noGrp="1"/>
          </p:cNvSpPr>
          <p:nvPr>
            <p:ph sz="half" idx="2"/>
          </p:nvPr>
        </p:nvSpPr>
        <p:spPr/>
        <p:txBody>
          <a:bodyPr>
            <a:normAutofit fontScale="92500" lnSpcReduction="20000"/>
          </a:bodyPr>
          <a:lstStyle/>
          <a:p>
            <a:r>
              <a:rPr lang="ur-PK" dirty="0"/>
              <a:t>ا</a:t>
            </a:r>
            <a:r>
              <a:rPr lang="ur-PK" dirty="0" smtClean="0"/>
              <a:t>یک </a:t>
            </a:r>
            <a:r>
              <a:rPr lang="ur-PK" dirty="0"/>
              <a:t>مرتبہ ہمارے شیخ ابو سعید ابو الخیر نیشاپور میں </a:t>
            </a:r>
            <a:r>
              <a:rPr lang="ur-PK" dirty="0" smtClean="0"/>
              <a:t>قیام فرما تھے۔ایک </a:t>
            </a:r>
            <a:r>
              <a:rPr lang="ur-PK" dirty="0"/>
              <a:t>روز آپ نے فرمایا </a:t>
            </a:r>
            <a:r>
              <a:rPr lang="ur-PK" dirty="0" smtClean="0"/>
              <a:t>:</a:t>
            </a:r>
          </a:p>
          <a:p>
            <a:r>
              <a:rPr lang="ur-PK" dirty="0" smtClean="0"/>
              <a:t>سواری </a:t>
            </a:r>
            <a:r>
              <a:rPr lang="ur-PK" dirty="0"/>
              <a:t>تیار کیجئے تاکہ ہم گاؤں سے باہر کسی اور </a:t>
            </a:r>
            <a:r>
              <a:rPr lang="ur-PK" dirty="0" smtClean="0"/>
              <a:t>گاوں کی طرف </a:t>
            </a:r>
            <a:r>
              <a:rPr lang="ur-PK" dirty="0"/>
              <a:t>تشریف لے </a:t>
            </a:r>
            <a:r>
              <a:rPr lang="ur-PK" dirty="0" smtClean="0"/>
              <a:t>جائیں </a:t>
            </a:r>
            <a:r>
              <a:rPr lang="ur-PK" dirty="0" smtClean="0"/>
              <a:t>آپ کے ہمراہ بہت سے مرید اور ساتھی روانہ ہوئے</a:t>
            </a:r>
            <a:r>
              <a:rPr lang="ur-PK" dirty="0" smtClean="0"/>
              <a:t>۔</a:t>
            </a:r>
            <a:endParaRPr lang="ur-PK" dirty="0" smtClean="0"/>
          </a:p>
          <a:p>
            <a:r>
              <a:rPr lang="ur-PK" dirty="0" smtClean="0"/>
              <a:t> </a:t>
            </a:r>
            <a:r>
              <a:rPr lang="ur-PK" dirty="0"/>
              <a:t>آپ نیشاپور کے ایک گاؤں میں پہنچے تو ہمارے </a:t>
            </a:r>
            <a:r>
              <a:rPr lang="ur-PK" dirty="0" smtClean="0"/>
              <a:t>شیخ </a:t>
            </a:r>
            <a:r>
              <a:rPr lang="ur-PK" dirty="0"/>
              <a:t>نے پوچھا اس گاؤں کا کیا نام ہے لوگوں نے </a:t>
            </a:r>
            <a:r>
              <a:rPr lang="ur-PK" dirty="0" smtClean="0"/>
              <a:t>کہا:</a:t>
            </a:r>
          </a:p>
          <a:p>
            <a:r>
              <a:rPr lang="ur-PK" dirty="0" smtClean="0"/>
              <a:t>درِ </a:t>
            </a:r>
            <a:r>
              <a:rPr lang="ur-PK" dirty="0"/>
              <a:t>دوست ۔</a:t>
            </a:r>
            <a:r>
              <a:rPr lang="ur-PK" dirty="0" smtClean="0"/>
              <a:t> </a:t>
            </a:r>
            <a:r>
              <a:rPr lang="ur-PK" dirty="0"/>
              <a:t>ہمارے شیخ نے </a:t>
            </a:r>
            <a:r>
              <a:rPr lang="ur-PK" dirty="0" smtClean="0"/>
              <a:t>وہاں پڑاؤ کیا۔</a:t>
            </a:r>
            <a:endParaRPr lang="en-US" dirty="0"/>
          </a:p>
        </p:txBody>
      </p:sp>
      <p:sp>
        <p:nvSpPr>
          <p:cNvPr id="4" name="Rectangle: Rounded Corners 3">
            <a:extLst>
              <a:ext uri="{FF2B5EF4-FFF2-40B4-BE49-F238E27FC236}">
                <a16:creationId xmlns:a16="http://schemas.microsoft.com/office/drawing/2014/main" id="{0E7CCC79-3487-4BEC-ADDB-58646F47A03A}"/>
              </a:ext>
            </a:extLst>
          </p:cNvPr>
          <p:cNvSpPr/>
          <p:nvPr/>
        </p:nvSpPr>
        <p:spPr>
          <a:xfrm>
            <a:off x="7391400" y="4800602"/>
            <a:ext cx="1752600" cy="13255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r-PK" dirty="0"/>
              <a:t>فرھنگ عمید</a:t>
            </a:r>
            <a:endParaRPr lang="en-US" dirty="0"/>
          </a:p>
        </p:txBody>
      </p:sp>
      <p:pic>
        <p:nvPicPr>
          <p:cNvPr id="3" name="Audio 2">
            <a:hlinkClick r:id="" action="ppaction://media"/>
            <a:extLst>
              <a:ext uri="{FF2B5EF4-FFF2-40B4-BE49-F238E27FC236}">
                <a16:creationId xmlns:a16="http://schemas.microsoft.com/office/drawing/2014/main" id="{E9A7A74F-6464-4F7D-B6E8-76F53FDA89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pic>
        <p:nvPicPr>
          <p:cNvPr id="8" name="Content Placeholder 7"/>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609600" y="1600200"/>
            <a:ext cx="3429000" cy="4441163"/>
          </a:xfrm>
        </p:spPr>
      </p:pic>
    </p:spTree>
    <p:extLst>
      <p:ext uri="{BB962C8B-B14F-4D97-AF65-F5344CB8AC3E}">
        <p14:creationId xmlns:p14="http://schemas.microsoft.com/office/powerpoint/2010/main" val="484261660"/>
      </p:ext>
    </p:extLst>
  </p:cSld>
  <p:clrMapOvr>
    <a:masterClrMapping/>
  </p:clrMapOvr>
  <mc:AlternateContent xmlns:mc="http://schemas.openxmlformats.org/markup-compatibility/2006" xmlns:p14="http://schemas.microsoft.com/office/powerpoint/2010/main">
    <mc:Choice Requires="p14">
      <p:transition p14:dur="100" advTm="6305">
        <p:cut/>
      </p:transition>
    </mc:Choice>
    <mc:Fallback xmlns="">
      <p:transition advTm="6305">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ur-PK" dirty="0" smtClean="0"/>
              <a:t>اردو ترجمہ متن کتاب    </a:t>
            </a:r>
            <a:endParaRPr lang="en-US" dirty="0"/>
          </a:p>
        </p:txBody>
      </p:sp>
      <p:sp>
        <p:nvSpPr>
          <p:cNvPr id="6" name="Content Placeholder 5"/>
          <p:cNvSpPr>
            <a:spLocks noGrp="1"/>
          </p:cNvSpPr>
          <p:nvPr>
            <p:ph idx="1"/>
          </p:nvPr>
        </p:nvSpPr>
        <p:spPr/>
        <p:txBody>
          <a:bodyPr/>
          <a:lstStyle/>
          <a:p>
            <a:r>
              <a:rPr lang="ur-PK" dirty="0"/>
              <a:t>اور اس روز </a:t>
            </a:r>
            <a:r>
              <a:rPr lang="ur-PK" dirty="0" smtClean="0"/>
              <a:t>وہی</a:t>
            </a:r>
            <a:r>
              <a:rPr lang="ur-PK" dirty="0"/>
              <a:t>ں</a:t>
            </a:r>
            <a:r>
              <a:rPr lang="ur-PK" dirty="0" smtClean="0"/>
              <a:t> </a:t>
            </a:r>
            <a:r>
              <a:rPr lang="ur-PK" dirty="0"/>
              <a:t>قیام فرمایا. دوسرے روز مریدوں نے کہا </a:t>
            </a:r>
            <a:r>
              <a:rPr lang="ur-PK" dirty="0" smtClean="0"/>
              <a:t>.</a:t>
            </a:r>
          </a:p>
          <a:p>
            <a:pPr algn="r"/>
            <a:r>
              <a:rPr lang="ur-PK" dirty="0" smtClean="0"/>
              <a:t>یا </a:t>
            </a:r>
            <a:r>
              <a:rPr lang="ur-PK" dirty="0"/>
              <a:t>شیخ </a:t>
            </a:r>
            <a:r>
              <a:rPr lang="ur-PK" dirty="0" smtClean="0"/>
              <a:t>ہم چلیں</a:t>
            </a:r>
          </a:p>
          <a:p>
            <a:pPr algn="r"/>
            <a:r>
              <a:rPr lang="ur-PK" dirty="0" smtClean="0"/>
              <a:t> </a:t>
            </a:r>
            <a:r>
              <a:rPr lang="ur-PK" dirty="0"/>
              <a:t>آپ نے فرمایا </a:t>
            </a:r>
            <a:endParaRPr lang="ur-PK" dirty="0" smtClean="0"/>
          </a:p>
          <a:p>
            <a:pPr algn="r"/>
            <a:r>
              <a:rPr lang="ur-PK" dirty="0" smtClean="0"/>
              <a:t>انسان </a:t>
            </a:r>
            <a:r>
              <a:rPr lang="ur-PK" dirty="0"/>
              <a:t>بہت </a:t>
            </a:r>
            <a:r>
              <a:rPr lang="ur-PK" dirty="0" smtClean="0"/>
              <a:t>لمبا </a:t>
            </a:r>
            <a:r>
              <a:rPr lang="ur-PK" dirty="0"/>
              <a:t>سفر طے کرتا ہے پھر کہیں جا کر </a:t>
            </a:r>
            <a:r>
              <a:rPr lang="ur-PK" dirty="0" smtClean="0"/>
              <a:t>درِ </a:t>
            </a:r>
            <a:r>
              <a:rPr lang="ur-PK" dirty="0"/>
              <a:t>دوست پر پہنچتا ہے جب یہاں پہنچ گئے ہیں تو یہاں سے کہاں جائیں بس شیخ نے </a:t>
            </a:r>
            <a:r>
              <a:rPr lang="ur-PK" dirty="0" smtClean="0"/>
              <a:t>چالیس </a:t>
            </a:r>
            <a:r>
              <a:rPr lang="ur-PK" dirty="0"/>
              <a:t>روز وہاں قیام کیا اور بہت سے معاملات روحانی میں </a:t>
            </a:r>
            <a:r>
              <a:rPr lang="ur-PK" dirty="0" smtClean="0"/>
              <a:t>سرافرازی اور فیضان الٰہی </a:t>
            </a:r>
            <a:r>
              <a:rPr lang="ur-PK" dirty="0"/>
              <a:t>حاصل </a:t>
            </a:r>
            <a:r>
              <a:rPr lang="ur-PK" dirty="0" smtClean="0"/>
              <a:t>کا۔ </a:t>
            </a:r>
            <a:r>
              <a:rPr lang="ur-PK" dirty="0"/>
              <a:t>اس گاؤں کے اکثر افراد نے شیخ کے ہاتھ پر توبہ کی اور سب گاؤں والے </a:t>
            </a:r>
            <a:r>
              <a:rPr lang="ur-PK" dirty="0" smtClean="0"/>
              <a:t>شیخ </a:t>
            </a:r>
            <a:r>
              <a:rPr lang="ur-PK" dirty="0"/>
              <a:t>کے مرید </a:t>
            </a:r>
            <a:r>
              <a:rPr lang="ur-PK" dirty="0" smtClean="0"/>
              <a:t>ہوگئے۔</a:t>
            </a:r>
            <a:endParaRPr lang="en-US" dirty="0"/>
          </a:p>
        </p:txBody>
      </p:sp>
    </p:spTree>
    <p:extLst>
      <p:ext uri="{BB962C8B-B14F-4D97-AF65-F5344CB8AC3E}">
        <p14:creationId xmlns:p14="http://schemas.microsoft.com/office/powerpoint/2010/main" val="422122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r>
              <a:rPr lang="ur-PK" dirty="0" smtClean="0"/>
              <a:t>اردو ترجمہ</a:t>
            </a:r>
            <a:r>
              <a:rPr lang="ur-PK" dirty="0"/>
              <a:t> </a:t>
            </a:r>
            <a:r>
              <a:rPr lang="ur-PK" dirty="0" smtClean="0"/>
              <a:t>" نامہء امام غزالی بہ سلطان سنجر سلجوقی       </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0690" y="2160588"/>
            <a:ext cx="2464510" cy="3881437"/>
          </a:xfrm>
        </p:spPr>
      </p:pic>
      <p:sp>
        <p:nvSpPr>
          <p:cNvPr id="5" name="Content Placeholder 4"/>
          <p:cNvSpPr>
            <a:spLocks noGrp="1"/>
          </p:cNvSpPr>
          <p:nvPr>
            <p:ph sz="half" idx="2"/>
          </p:nvPr>
        </p:nvSpPr>
        <p:spPr/>
        <p:txBody>
          <a:bodyPr>
            <a:normAutofit lnSpcReduction="10000"/>
          </a:bodyPr>
          <a:lstStyle/>
          <a:p>
            <a:pPr algn="r"/>
            <a:r>
              <a:rPr lang="ur-PK" dirty="0" smtClean="0"/>
              <a:t>اللہ </a:t>
            </a:r>
            <a:r>
              <a:rPr lang="ur-PK" dirty="0"/>
              <a:t>تعالی ملک اسلام کے بادشاہ کو دنیا کی مملکت سے سرفراز کرے اور پھر آخرت میں ایسی بادشاہت عطا فرمائے جس كے سامنے دنیا کی بادشاہت فقیر اور مختصر ہو. </a:t>
            </a:r>
            <a:endParaRPr lang="ur-PK" dirty="0" smtClean="0"/>
          </a:p>
          <a:p>
            <a:pPr algn="r"/>
            <a:r>
              <a:rPr lang="ur-PK" dirty="0" smtClean="0"/>
              <a:t>آپ ہمت بلند رکھیں  </a:t>
            </a:r>
            <a:r>
              <a:rPr lang="ur-PK" dirty="0"/>
              <a:t>جیسے </a:t>
            </a:r>
            <a:r>
              <a:rPr lang="ur-PK" dirty="0" smtClean="0"/>
              <a:t> </a:t>
            </a:r>
            <a:r>
              <a:rPr lang="ur-PK" dirty="0"/>
              <a:t>آپ کا </a:t>
            </a:r>
            <a:r>
              <a:rPr lang="ur-PK" dirty="0" smtClean="0"/>
              <a:t>نصیب، </a:t>
            </a:r>
            <a:r>
              <a:rPr lang="ur-PK" dirty="0"/>
              <a:t>بخت اور آپ کا </a:t>
            </a:r>
            <a:r>
              <a:rPr lang="ur-PK" dirty="0" smtClean="0"/>
              <a:t>نسب بلند ہے ۔ </a:t>
            </a:r>
            <a:r>
              <a:rPr lang="ur-PK" dirty="0"/>
              <a:t>اور اللہ تعالی سے ہمیشہ کی بادشاہت کے علاوہ کسی اور چیز پر قناعت نہ کریں.</a:t>
            </a:r>
            <a:endParaRPr lang="en-US" dirty="0"/>
          </a:p>
        </p:txBody>
      </p:sp>
    </p:spTree>
    <p:extLst>
      <p:ext uri="{BB962C8B-B14F-4D97-AF65-F5344CB8AC3E}">
        <p14:creationId xmlns:p14="http://schemas.microsoft.com/office/powerpoint/2010/main" val="43765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ur-PK" dirty="0"/>
              <a:t>اردو ترجمہ " نامہء امام غزالی بہ سلطان سنجر سلجوقی        </a:t>
            </a:r>
            <a:endParaRPr lang="en-US" dirty="0"/>
          </a:p>
        </p:txBody>
      </p:sp>
      <p:sp>
        <p:nvSpPr>
          <p:cNvPr id="6" name="Content Placeholder 5"/>
          <p:cNvSpPr>
            <a:spLocks noGrp="1"/>
          </p:cNvSpPr>
          <p:nvPr>
            <p:ph idx="1"/>
          </p:nvPr>
        </p:nvSpPr>
        <p:spPr/>
        <p:txBody>
          <a:bodyPr>
            <a:normAutofit/>
          </a:bodyPr>
          <a:lstStyle/>
          <a:p>
            <a:pPr algn="r"/>
            <a:r>
              <a:rPr lang="ur-PK" dirty="0" smtClean="0"/>
              <a:t>رسول </a:t>
            </a:r>
            <a:r>
              <a:rPr lang="ur-PK" dirty="0"/>
              <a:t>کریم صلی اللہ علیہ وسلم نے فرمایا کہ </a:t>
            </a:r>
            <a:r>
              <a:rPr lang="ur-PK" dirty="0" smtClean="0"/>
              <a:t>ایک منصف </a:t>
            </a:r>
            <a:r>
              <a:rPr lang="ur-PK" dirty="0"/>
              <a:t>بادشاہ کا ایک روز کا </a:t>
            </a:r>
            <a:r>
              <a:rPr lang="ur-PK" dirty="0" smtClean="0"/>
              <a:t>عدل ساٹھ </a:t>
            </a:r>
            <a:r>
              <a:rPr lang="ur-PK" dirty="0"/>
              <a:t>سالہ عبادت سے زیادہ افضل </a:t>
            </a:r>
            <a:r>
              <a:rPr lang="ur-PK" dirty="0" smtClean="0"/>
              <a:t>ہے،جب کہ  </a:t>
            </a:r>
            <a:r>
              <a:rPr lang="ur-PK" dirty="0"/>
              <a:t>آج تو معاملہ یہاں </a:t>
            </a:r>
            <a:r>
              <a:rPr lang="ur-PK" dirty="0" smtClean="0"/>
              <a:t>تک آ پہنچا </a:t>
            </a:r>
            <a:r>
              <a:rPr lang="ur-PK" dirty="0"/>
              <a:t>ہے کہ ایک گھڑی کا انصاف سو سال کی عبادت کے برابر ہے. اس </a:t>
            </a:r>
            <a:r>
              <a:rPr lang="ur-PK" dirty="0" smtClean="0"/>
              <a:t>لئے </a:t>
            </a:r>
            <a:r>
              <a:rPr lang="ur-PK" dirty="0"/>
              <a:t>لوگوں پر رحم </a:t>
            </a:r>
            <a:r>
              <a:rPr lang="ur-PK" dirty="0" smtClean="0"/>
              <a:t>کیجیے ۔کیونکہ انہوں </a:t>
            </a:r>
            <a:r>
              <a:rPr lang="ur-PK" dirty="0"/>
              <a:t>نے بہت ظلم سہا ہے. اور ان کا </a:t>
            </a:r>
            <a:r>
              <a:rPr lang="ur-PK" dirty="0" smtClean="0"/>
              <a:t>اناج اور غلہ </a:t>
            </a:r>
            <a:r>
              <a:rPr lang="ur-PK" dirty="0"/>
              <a:t>سردی اور قحط کی وجہ سے تباہ و برباد ہو گیا </a:t>
            </a:r>
            <a:r>
              <a:rPr lang="ur-PK" dirty="0" smtClean="0"/>
              <a:t>ہے۔ </a:t>
            </a:r>
            <a:r>
              <a:rPr lang="ur-PK" dirty="0"/>
              <a:t>اور ان کے سوسالہ درخت جڑ سے خشك ہو گئے هیں. اور کسی دیہاتی کے پاس ان کی خشک </a:t>
            </a:r>
            <a:r>
              <a:rPr lang="ur-PK" dirty="0" smtClean="0"/>
              <a:t>کھال اور مٹھی بھر </a:t>
            </a:r>
            <a:r>
              <a:rPr lang="ur-PK" dirty="0"/>
              <a:t>بھوکے </a:t>
            </a:r>
            <a:r>
              <a:rPr lang="ur-PK" dirty="0" smtClean="0"/>
              <a:t>ننگے بچوں  اور گھر </a:t>
            </a:r>
            <a:r>
              <a:rPr lang="ur-PK" dirty="0"/>
              <a:t>والوں کے علاوہ کچھ نہیں بچا. اگر آپ ا</a:t>
            </a:r>
            <a:r>
              <a:rPr lang="ur-PK" dirty="0" smtClean="0"/>
              <a:t>ن </a:t>
            </a:r>
            <a:r>
              <a:rPr lang="ur-PK" dirty="0"/>
              <a:t>سے ٹیکس کے نام پر کچھ </a:t>
            </a:r>
            <a:r>
              <a:rPr lang="ur-PK" dirty="0" smtClean="0"/>
              <a:t>مانگیں گے  </a:t>
            </a:r>
            <a:r>
              <a:rPr lang="ur-PK" dirty="0"/>
              <a:t>تو وہ سب بھاگ جائیں گے اور پہاڑوں کے درمیان ہلاک ہو جائیں گے</a:t>
            </a:r>
            <a:r>
              <a:rPr lang="ur-PK" dirty="0" smtClean="0"/>
              <a:t>.</a:t>
            </a:r>
            <a:endParaRPr lang="en-US" dirty="0"/>
          </a:p>
        </p:txBody>
      </p:sp>
    </p:spTree>
    <p:extLst>
      <p:ext uri="{BB962C8B-B14F-4D97-AF65-F5344CB8AC3E}">
        <p14:creationId xmlns:p14="http://schemas.microsoft.com/office/powerpoint/2010/main" val="395614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ur-PK" dirty="0"/>
              <a:t>اردو ترجمہ " نامہء امام غزالی بہ سلطان سنجر سلجوقی</a:t>
            </a:r>
            <a:endParaRPr lang="en-US" dirty="0"/>
          </a:p>
        </p:txBody>
      </p:sp>
      <p:sp>
        <p:nvSpPr>
          <p:cNvPr id="3" name="Content Placeholder 2"/>
          <p:cNvSpPr>
            <a:spLocks noGrp="1"/>
          </p:cNvSpPr>
          <p:nvPr>
            <p:ph idx="1"/>
          </p:nvPr>
        </p:nvSpPr>
        <p:spPr/>
        <p:txBody>
          <a:bodyPr/>
          <a:lstStyle/>
          <a:p>
            <a:r>
              <a:rPr lang="ur-PK" dirty="0"/>
              <a:t> </a:t>
            </a:r>
            <a:r>
              <a:rPr lang="ur-PK" dirty="0" smtClean="0"/>
              <a:t>جان لیجیے، کہ یہ دعا گو  </a:t>
            </a:r>
            <a:r>
              <a:rPr lang="ur-PK" dirty="0"/>
              <a:t>زندگی کے </a:t>
            </a:r>
            <a:r>
              <a:rPr lang="ur-PK" dirty="0" smtClean="0"/>
              <a:t>تریپن سال </a:t>
            </a:r>
            <a:r>
              <a:rPr lang="ur-PK" dirty="0"/>
              <a:t>گزار چکا ہے </a:t>
            </a:r>
            <a:r>
              <a:rPr lang="ur-PK" dirty="0" smtClean="0"/>
              <a:t>،اس </a:t>
            </a:r>
            <a:r>
              <a:rPr lang="ur-PK" dirty="0"/>
              <a:t>نے چالیس سال </a:t>
            </a:r>
            <a:r>
              <a:rPr lang="ur-PK" dirty="0" smtClean="0"/>
              <a:t>علومِ </a:t>
            </a:r>
            <a:r>
              <a:rPr lang="ur-PK" dirty="0"/>
              <a:t>دین کے سمندر میں تیراکی کی </a:t>
            </a:r>
            <a:r>
              <a:rPr lang="ur-PK" dirty="0" smtClean="0"/>
              <a:t>ہے، </a:t>
            </a:r>
            <a:r>
              <a:rPr lang="ur-PK" dirty="0"/>
              <a:t>اس كی علمیت كا مقام یہاں تک جا پہنچا ہے کہ اب لوگوں </a:t>
            </a:r>
            <a:r>
              <a:rPr lang="ur-PK" dirty="0" smtClean="0"/>
              <a:t>کواس کے علم و فہم کی بنا پر اس کی بات  </a:t>
            </a:r>
            <a:r>
              <a:rPr lang="ur-PK" dirty="0"/>
              <a:t>سمجھ نہیں آتی. </a:t>
            </a:r>
            <a:r>
              <a:rPr lang="ur-PK" dirty="0" smtClean="0"/>
              <a:t>اس نے یعنی میں نے </a:t>
            </a:r>
            <a:r>
              <a:rPr lang="ur-PK" dirty="0"/>
              <a:t>دنیا </a:t>
            </a:r>
            <a:r>
              <a:rPr lang="ur-PK" dirty="0" smtClean="0"/>
              <a:t>کو دیکھا، جیسی کہ  تھی۔ </a:t>
            </a:r>
            <a:r>
              <a:rPr lang="ur-PK" dirty="0"/>
              <a:t>اور ساری كی ساری دنیا کو چھوڑ دیا.اور کچھ عرصہ مدینہ منورہ </a:t>
            </a:r>
            <a:r>
              <a:rPr lang="ur-PK" dirty="0" smtClean="0"/>
              <a:t>،مکہ </a:t>
            </a:r>
            <a:r>
              <a:rPr lang="ur-PK" dirty="0"/>
              <a:t>مکرمہ اور بیت المقدس میں قیام کیا </a:t>
            </a:r>
            <a:r>
              <a:rPr lang="ur-PK" dirty="0" smtClean="0"/>
              <a:t>۔حضرت </a:t>
            </a:r>
            <a:r>
              <a:rPr lang="ur-PK" dirty="0"/>
              <a:t>ابراہیم علیہ السلام کے روضہ مبارک </a:t>
            </a:r>
            <a:r>
              <a:rPr lang="ur-PK" dirty="0" smtClean="0"/>
              <a:t>پر یہ  </a:t>
            </a:r>
            <a:r>
              <a:rPr lang="ur-PK" dirty="0"/>
              <a:t>عہد کیا کہ اب کسی بادشاہ کے دربار میں نہ جائے </a:t>
            </a:r>
            <a:r>
              <a:rPr lang="ur-PK" dirty="0" smtClean="0"/>
              <a:t>گا، </a:t>
            </a:r>
            <a:r>
              <a:rPr lang="ur-PK" dirty="0"/>
              <a:t>نہ هی باد شاہ کا مال و </a:t>
            </a:r>
            <a:r>
              <a:rPr lang="ur-PK" dirty="0" smtClean="0"/>
              <a:t>دولت کھائے گا </a:t>
            </a:r>
            <a:r>
              <a:rPr lang="ur-PK" dirty="0"/>
              <a:t>اور نہ ہی مناظرہ اور تعصب کرے گا </a:t>
            </a:r>
            <a:r>
              <a:rPr lang="ur-PK" dirty="0" smtClean="0"/>
              <a:t>۔میں </a:t>
            </a:r>
            <a:r>
              <a:rPr lang="ur-PK" dirty="0"/>
              <a:t>نے 12 سال تک اس عہد کو پورا کیا ہے اب میں نے سنا ہے کہ مجھے دربار عالی سے حاضر ہونے کا حکم ہوا </a:t>
            </a:r>
            <a:r>
              <a:rPr lang="ur-PK" dirty="0" smtClean="0"/>
              <a:t>ہے۔</a:t>
            </a:r>
            <a:endParaRPr lang="en-US" dirty="0"/>
          </a:p>
        </p:txBody>
      </p:sp>
    </p:spTree>
    <p:extLst>
      <p:ext uri="{BB962C8B-B14F-4D97-AF65-F5344CB8AC3E}">
        <p14:creationId xmlns:p14="http://schemas.microsoft.com/office/powerpoint/2010/main" val="332868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3431" y="685800"/>
            <a:ext cx="6347714" cy="1200727"/>
          </a:xfrm>
          <a:solidFill>
            <a:srgbClr val="FF0000"/>
          </a:solidFill>
        </p:spPr>
        <p:txBody>
          <a:bodyPr/>
          <a:lstStyle/>
          <a:p>
            <a:r>
              <a:rPr lang="ur-PK" dirty="0"/>
              <a:t>اردو ترجمہ " نامہء امام غزالی بہ سلطان سنجر سلجوقی       </a:t>
            </a:r>
            <a:endParaRPr lang="en-US" dirty="0"/>
          </a:p>
        </p:txBody>
      </p:sp>
      <p:sp>
        <p:nvSpPr>
          <p:cNvPr id="5" name="Content Placeholder 4"/>
          <p:cNvSpPr>
            <a:spLocks noGrp="1"/>
          </p:cNvSpPr>
          <p:nvPr>
            <p:ph sz="half" idx="2"/>
          </p:nvPr>
        </p:nvSpPr>
        <p:spPr/>
        <p:txBody>
          <a:bodyPr>
            <a:normAutofit lnSpcReduction="10000"/>
          </a:bodyPr>
          <a:lstStyle/>
          <a:p>
            <a:pPr algn="r"/>
            <a:r>
              <a:rPr lang="ur-PK" dirty="0"/>
              <a:t>میں آپ کے حکم کی تعمیل </a:t>
            </a:r>
            <a:r>
              <a:rPr lang="ur-PK" dirty="0" smtClean="0"/>
              <a:t>کی خاطر </a:t>
            </a:r>
            <a:r>
              <a:rPr lang="ur-PK" dirty="0"/>
              <a:t>امام رضا کے </a:t>
            </a:r>
            <a:r>
              <a:rPr lang="ur-PK" dirty="0" smtClean="0"/>
              <a:t>روضہ </a:t>
            </a:r>
            <a:r>
              <a:rPr lang="ur-PK" dirty="0"/>
              <a:t>مبارک </a:t>
            </a:r>
            <a:r>
              <a:rPr lang="ur-PK" dirty="0" smtClean="0"/>
              <a:t> تک آیا ہوں، اور </a:t>
            </a:r>
            <a:r>
              <a:rPr lang="ur-PK" dirty="0"/>
              <a:t>حضرت ابراہیم خلیل اللہ کے مقبرے پر کئے گئے عہد کی حفاظت کے طور پر میں لشکر </a:t>
            </a:r>
            <a:r>
              <a:rPr lang="ur-PK" dirty="0" smtClean="0"/>
              <a:t>گاہ  </a:t>
            </a:r>
            <a:r>
              <a:rPr lang="ur-PK" dirty="0"/>
              <a:t>نہیں </a:t>
            </a:r>
            <a:r>
              <a:rPr lang="ur-PK" dirty="0" smtClean="0"/>
              <a:t>آیا۔</a:t>
            </a:r>
          </a:p>
          <a:p>
            <a:pPr algn="r"/>
            <a:r>
              <a:rPr lang="ur-PK" dirty="0" smtClean="0"/>
              <a:t> </a:t>
            </a:r>
            <a:r>
              <a:rPr lang="ur-PK" dirty="0"/>
              <a:t>اللہ تعالی آپ کی زبان اور دل پر وہ بات جاری کریں کہ کل قیامت کے روز آپ کو شرمندگی نہ ہو..اور آج اسلام کو اس سے کمزوری اور شکستگی نہ هو.</a:t>
            </a:r>
            <a:endParaRPr lang="en-US" dirty="0"/>
          </a:p>
        </p:txBody>
      </p:sp>
      <p:pic>
        <p:nvPicPr>
          <p:cNvPr id="8" name="Content Placeholder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2362200"/>
            <a:ext cx="3087688" cy="3505200"/>
          </a:xfrm>
        </p:spPr>
      </p:pic>
    </p:spTree>
    <p:extLst>
      <p:ext uri="{BB962C8B-B14F-4D97-AF65-F5344CB8AC3E}">
        <p14:creationId xmlns:p14="http://schemas.microsoft.com/office/powerpoint/2010/main" val="269340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normAutofit fontScale="90000"/>
          </a:bodyPr>
          <a:lstStyle/>
          <a:p>
            <a:r>
              <a:rPr lang="ur-PK" dirty="0" smtClean="0"/>
              <a:t>واژہ ہای مشکل </a:t>
            </a:r>
            <a:r>
              <a:rPr lang="ur-PK" dirty="0"/>
              <a:t>" نامہء امام غزالی بہ سلطان سنجر سلجوقی     </a:t>
            </a:r>
            <a:endParaRPr lang="en-US" dirty="0"/>
          </a:p>
        </p:txBody>
      </p:sp>
      <p:sp>
        <p:nvSpPr>
          <p:cNvPr id="4" name="Content Placeholder 3"/>
          <p:cNvSpPr>
            <a:spLocks noGrp="1"/>
          </p:cNvSpPr>
          <p:nvPr>
            <p:ph sz="half" idx="2"/>
          </p:nvPr>
        </p:nvSpPr>
        <p:spPr>
          <a:xfrm>
            <a:off x="3869204" y="2160590"/>
            <a:ext cx="3088110" cy="4087810"/>
          </a:xfrm>
        </p:spPr>
        <p:txBody>
          <a:bodyPr>
            <a:normAutofit/>
          </a:bodyPr>
          <a:lstStyle/>
          <a:p>
            <a:pPr algn="r"/>
            <a:r>
              <a:rPr lang="ur-PK" dirty="0" smtClean="0"/>
              <a:t>آن گاہ:    اُ س وقت</a:t>
            </a:r>
          </a:p>
          <a:p>
            <a:pPr algn="r"/>
            <a:endParaRPr lang="ur-PK" dirty="0"/>
          </a:p>
          <a:p>
            <a:pPr algn="r"/>
            <a:r>
              <a:rPr lang="ur-PK" dirty="0" smtClean="0"/>
              <a:t>اقبال۔  بخت ، نصیب</a:t>
            </a:r>
          </a:p>
          <a:p>
            <a:pPr algn="r"/>
            <a:endParaRPr lang="ur-PK" dirty="0"/>
          </a:p>
          <a:p>
            <a:pPr algn="r"/>
            <a:r>
              <a:rPr lang="ur-PK" dirty="0" smtClean="0"/>
              <a:t>جاویدان   ہمیشہ رہنے والی </a:t>
            </a:r>
          </a:p>
          <a:p>
            <a:pPr algn="r"/>
            <a:endParaRPr lang="ur-PK" dirty="0"/>
          </a:p>
          <a:p>
            <a:pPr algn="r"/>
            <a:r>
              <a:rPr lang="ur-PK" dirty="0" smtClean="0"/>
              <a:t>شصت سالہ ۔    ساٹھ سالہ </a:t>
            </a:r>
            <a:endParaRPr lang="en-US" dirty="0"/>
          </a:p>
        </p:txBody>
      </p:sp>
      <p:sp>
        <p:nvSpPr>
          <p:cNvPr id="3" name="Content Placeholder 2"/>
          <p:cNvSpPr>
            <a:spLocks noGrp="1"/>
          </p:cNvSpPr>
          <p:nvPr>
            <p:ph sz="half" idx="1"/>
          </p:nvPr>
        </p:nvSpPr>
        <p:spPr/>
        <p:txBody>
          <a:bodyPr/>
          <a:lstStyle/>
          <a:p>
            <a:r>
              <a:rPr lang="ur-PK" dirty="0" smtClean="0"/>
              <a:t>اصل    ۔ جڑ </a:t>
            </a:r>
          </a:p>
          <a:p>
            <a:r>
              <a:rPr lang="ur-PK" dirty="0" smtClean="0"/>
              <a:t>داعی ۔۔۔دعا گو </a:t>
            </a:r>
          </a:p>
          <a:p>
            <a:r>
              <a:rPr lang="ur-PK" dirty="0" smtClean="0"/>
              <a:t>دریای علوم ِ دین ۔ علم دین کے سمندر میں </a:t>
            </a:r>
          </a:p>
          <a:p>
            <a:endParaRPr lang="ur-PK" dirty="0"/>
          </a:p>
          <a:p>
            <a:r>
              <a:rPr lang="ur-PK" dirty="0" smtClean="0"/>
              <a:t>مناظرہ    بحث علمی و دینی امور میں ،استناد کے ساتھ</a:t>
            </a:r>
            <a:endParaRPr lang="en-US" dirty="0"/>
          </a:p>
        </p:txBody>
      </p:sp>
    </p:spTree>
    <p:extLst>
      <p:ext uri="{BB962C8B-B14F-4D97-AF65-F5344CB8AC3E}">
        <p14:creationId xmlns:p14="http://schemas.microsoft.com/office/powerpoint/2010/main" val="9635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r-PK" dirty="0"/>
              <a:t>اردو ترجمہ " نامہء امام غزالی بہ سلطان سنجر سلجوقی</a:t>
            </a:r>
            <a:endParaRPr lang="en-US" dirty="0"/>
          </a:p>
        </p:txBody>
      </p:sp>
      <p:sp>
        <p:nvSpPr>
          <p:cNvPr id="3" name="Content Placeholder 2"/>
          <p:cNvSpPr>
            <a:spLocks noGrp="1"/>
          </p:cNvSpPr>
          <p:nvPr>
            <p:ph sz="half" idx="1"/>
          </p:nvPr>
        </p:nvSpPr>
        <p:spPr/>
        <p:txBody>
          <a:bodyPr/>
          <a:lstStyle/>
          <a:p>
            <a:r>
              <a:rPr lang="ur-PK" dirty="0" smtClean="0"/>
              <a:t>ضعف      شکستگی  </a:t>
            </a:r>
          </a:p>
          <a:p>
            <a:endParaRPr lang="ur-PK" dirty="0"/>
          </a:p>
          <a:p>
            <a:r>
              <a:rPr lang="ur-PK" dirty="0" smtClean="0"/>
              <a:t>حقیر     کم مایہ </a:t>
            </a:r>
          </a:p>
          <a:p>
            <a:endParaRPr lang="ur-PK" dirty="0"/>
          </a:p>
          <a:p>
            <a:r>
              <a:rPr lang="ur-PK" dirty="0" smtClean="0"/>
              <a:t>بی آبی   قحط  </a:t>
            </a:r>
          </a:p>
          <a:p>
            <a:endParaRPr lang="ur-PK" dirty="0"/>
          </a:p>
          <a:p>
            <a:r>
              <a:rPr lang="ur-PK" dirty="0" smtClean="0"/>
              <a:t>پوستین    کھال </a:t>
            </a:r>
          </a:p>
          <a:p>
            <a:endParaRPr lang="ur-PK" dirty="0"/>
          </a:p>
          <a:p>
            <a:r>
              <a:rPr lang="ur-PK" dirty="0" smtClean="0"/>
              <a:t>عیال    اہل خانہ </a:t>
            </a:r>
            <a:endParaRPr lang="en-US" dirty="0"/>
          </a:p>
        </p:txBody>
      </p:sp>
      <p:sp>
        <p:nvSpPr>
          <p:cNvPr id="4" name="Content Placeholder 3"/>
          <p:cNvSpPr>
            <a:spLocks noGrp="1"/>
          </p:cNvSpPr>
          <p:nvPr>
            <p:ph sz="half" idx="2"/>
          </p:nvPr>
        </p:nvSpPr>
        <p:spPr/>
        <p:txBody>
          <a:bodyPr/>
          <a:lstStyle/>
          <a:p>
            <a:r>
              <a:rPr lang="ur-PK" dirty="0" smtClean="0"/>
              <a:t>نگاہداشت   حفاظت </a:t>
            </a:r>
          </a:p>
          <a:p>
            <a:endParaRPr lang="ur-PK" dirty="0"/>
          </a:p>
          <a:p>
            <a:r>
              <a:rPr lang="ur-PK" dirty="0" smtClean="0"/>
              <a:t>خلیل    حضرت ابراہیم خلیل اللہ </a:t>
            </a:r>
          </a:p>
          <a:p>
            <a:endParaRPr lang="ur-PK" dirty="0"/>
          </a:p>
          <a:p>
            <a:r>
              <a:rPr lang="ur-PK" dirty="0" smtClean="0"/>
              <a:t>مشہد    روضہ مبارک</a:t>
            </a:r>
          </a:p>
          <a:p>
            <a:endParaRPr lang="ur-PK" dirty="0"/>
          </a:p>
          <a:p>
            <a:r>
              <a:rPr lang="ur-PK" dirty="0" smtClean="0"/>
              <a:t>غواصی    تیراکی </a:t>
            </a:r>
          </a:p>
          <a:p>
            <a:r>
              <a:rPr lang="ur-PK" dirty="0" smtClean="0"/>
              <a:t>خجل    شرمندگی </a:t>
            </a:r>
            <a:endParaRPr lang="en-US" dirty="0"/>
          </a:p>
        </p:txBody>
      </p:sp>
    </p:spTree>
    <p:extLst>
      <p:ext uri="{BB962C8B-B14F-4D97-AF65-F5344CB8AC3E}">
        <p14:creationId xmlns:p14="http://schemas.microsoft.com/office/powerpoint/2010/main" val="3615074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6552</TotalTime>
  <Words>1758</Words>
  <Application>Microsoft Office PowerPoint</Application>
  <PresentationFormat>On-screen Show (4:3)</PresentationFormat>
  <Paragraphs>76</Paragraphs>
  <Slides>17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jameel noori nastaleeq</vt:lpstr>
      <vt:lpstr>Tahoma</vt:lpstr>
      <vt:lpstr>Trebuchet MS</vt:lpstr>
      <vt:lpstr>Wingdings 3</vt:lpstr>
      <vt:lpstr>Facet</vt:lpstr>
      <vt:lpstr>اردو ترجمہ بخشی از متن اسرار التوحید از محمد بن منور میہنی ونامہ امام غزالی بہ سلطان سنجر سلجوقی </vt:lpstr>
      <vt:lpstr>اسرار التوحید      </vt:lpstr>
      <vt:lpstr>اردو ترجمہ متن کتاب    </vt:lpstr>
      <vt:lpstr>اردو ترجمہ " نامہء امام غزالی بہ سلطان سنجر سلجوقی       </vt:lpstr>
      <vt:lpstr>اردو ترجمہ " نامہء امام غزالی بہ سلطان سنجر سلجوقی        </vt:lpstr>
      <vt:lpstr>اردو ترجمہ " نامہء امام غزالی بہ سلطان سنجر سلجوقی</vt:lpstr>
      <vt:lpstr>اردو ترجمہ " نامہء امام غزالی بہ سلطان سنجر سلجوقی       </vt:lpstr>
      <vt:lpstr>واژہ ہای مشکل " نامہء امام غزالی بہ سلطان سنجر سلجوقی     </vt:lpstr>
      <vt:lpstr>اردو ترجمہ " نامہء امام غزالی بہ سلطان سنجر سلجوقی</vt:lpstr>
      <vt:lpstr>زندگینامہ امام غزالی    </vt:lpstr>
      <vt:lpstr>احوال زندگی حضرت امام غزالی</vt:lpstr>
      <vt:lpstr>       زندگینامہ حضرت امام غزالی</vt:lpstr>
      <vt:lpstr>زندگینامہ امام غزالی  </vt:lpstr>
      <vt:lpstr>زندگینامہ امام غزالی    </vt:lpstr>
      <vt:lpstr>زندگینامہ امام غزالی    </vt:lpstr>
      <vt:lpstr>زندگینامہ امام غزالی   </vt:lpstr>
      <vt:lpstr>اسرار التوحید و نامہ امام غزالی بہ سلطان سنجر سلجوقی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Jaffer</dc:creator>
  <cp:lastModifiedBy>Anjum</cp:lastModifiedBy>
  <cp:revision>92</cp:revision>
  <dcterms:created xsi:type="dcterms:W3CDTF">2015-01-03T09:01:24Z</dcterms:created>
  <dcterms:modified xsi:type="dcterms:W3CDTF">2020-09-28T05:30:16Z</dcterms:modified>
</cp:coreProperties>
</file>