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2" r:id="rId5"/>
    <p:sldId id="263" r:id="rId6"/>
    <p:sldId id="257" r:id="rId7"/>
    <p:sldId id="260" r:id="rId8"/>
    <p:sldId id="261"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D1BF4A8-E79A-4171-8E8F-D9263A42F818}">
          <p14:sldIdLst>
            <p14:sldId id="256"/>
            <p14:sldId id="258"/>
            <p14:sldId id="259"/>
            <p14:sldId id="262"/>
            <p14:sldId id="263"/>
            <p14:sldId id="257"/>
            <p14:sldId id="260"/>
            <p14:sldId id="261"/>
            <p14:sldId id="26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C78265E0-2D7E-4103-A7A5-912D206EB7F1}" type="datetimeFigureOut">
              <a:rPr lang="en-US" smtClean="0"/>
              <a:t>5/18/2020</a:t>
            </a:fld>
            <a:endParaRPr lang="en-US"/>
          </a:p>
        </p:txBody>
      </p:sp>
      <p:sp>
        <p:nvSpPr>
          <p:cNvPr id="8" name="Slide Number Placeholder 7"/>
          <p:cNvSpPr>
            <a:spLocks noGrp="1"/>
          </p:cNvSpPr>
          <p:nvPr>
            <p:ph type="sldNum" sz="quarter" idx="11"/>
          </p:nvPr>
        </p:nvSpPr>
        <p:spPr/>
        <p:txBody>
          <a:bodyPr/>
          <a:lstStyle/>
          <a:p>
            <a:fld id="{91AE443E-B40F-4FE3-9F82-3A3631B77498}"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8265E0-2D7E-4103-A7A5-912D206EB7F1}"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E443E-B40F-4FE3-9F82-3A3631B7749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8265E0-2D7E-4103-A7A5-912D206EB7F1}"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E443E-B40F-4FE3-9F82-3A3631B7749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C78265E0-2D7E-4103-A7A5-912D206EB7F1}"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E443E-B40F-4FE3-9F82-3A3631B7749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8265E0-2D7E-4103-A7A5-912D206EB7F1}"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E443E-B40F-4FE3-9F82-3A3631B77498}"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C78265E0-2D7E-4103-A7A5-912D206EB7F1}"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AE443E-B40F-4FE3-9F82-3A3631B77498}"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C78265E0-2D7E-4103-A7A5-912D206EB7F1}" type="datetimeFigureOut">
              <a:rPr lang="en-US" smtClean="0"/>
              <a:t>5/18/2020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AE443E-B40F-4FE3-9F82-3A3631B77498}"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8265E0-2D7E-4103-A7A5-912D206EB7F1}" type="datetimeFigureOut">
              <a:rPr lang="en-US" smtClean="0"/>
              <a:t>5/18/2020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AE443E-B40F-4FE3-9F82-3A3631B7749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8265E0-2D7E-4103-A7A5-912D206EB7F1}" type="datetimeFigureOut">
              <a:rPr lang="en-US" smtClean="0"/>
              <a:t>5/18/2020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AE443E-B40F-4FE3-9F82-3A3631B7749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8265E0-2D7E-4103-A7A5-912D206EB7F1}"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AE443E-B40F-4FE3-9F82-3A3631B7749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8265E0-2D7E-4103-A7A5-912D206EB7F1}"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AE443E-B40F-4FE3-9F82-3A3631B7749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C78265E0-2D7E-4103-A7A5-912D206EB7F1}" type="datetimeFigureOut">
              <a:rPr lang="en-US" smtClean="0"/>
              <a:t>5/18/2020</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91AE443E-B40F-4FE3-9F82-3A3631B77498}"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ur.wikipedia.org/wiki/%D8%AE%D8%B1%D8%A7%D8%B3%D8%A7%D9%86" TargetMode="External"/><Relationship Id="rId13" Type="http://schemas.openxmlformats.org/officeDocument/2006/relationships/hyperlink" Target="https://ur.wikipedia.org/wiki/%D9%86%DB%8C%D8%B4%D8%A7%D9%BE%D9%88%D8%B1" TargetMode="External"/><Relationship Id="rId3" Type="http://schemas.openxmlformats.org/officeDocument/2006/relationships/hyperlink" Target="https://ur.wikipedia.org/wiki/%D8%AA%D8%B1%DA%A9%DB%8C_%D8%B2%D8%A8%D8%A7%D9%86" TargetMode="External"/><Relationship Id="rId7" Type="http://schemas.openxmlformats.org/officeDocument/2006/relationships/hyperlink" Target="https://ur.wikipedia.org/wiki/%D8%A7%D8%B9%D9%84%DB%8C%D9%B0_%D8%AA%D8%B9%D9%84%DB%8C%D9%85" TargetMode="External"/><Relationship Id="rId12" Type="http://schemas.openxmlformats.org/officeDocument/2006/relationships/hyperlink" Target="https://ur.wikipedia.org/wiki/%D8%B3%DB%8C%D8%A7%D8%B3%DB%8C_%D8%AC%D9%85%D8%A7%D8%B9%D8%AA" TargetMode="External"/><Relationship Id="rId2" Type="http://schemas.openxmlformats.org/officeDocument/2006/relationships/hyperlink" Target="https://ur.wikipedia.org/wiki/%D8%B3%DB%8C%D8%AF_%D9%85%D8%AD%D9%85%D8%AF" TargetMode="External"/><Relationship Id="rId1" Type="http://schemas.openxmlformats.org/officeDocument/2006/relationships/slideLayout" Target="../slideLayouts/slideLayout2.xml"/><Relationship Id="rId6" Type="http://schemas.openxmlformats.org/officeDocument/2006/relationships/hyperlink" Target="https://ur.wikipedia.org/w/index.php?title=%D8%AF%DB%8C%D9%88%D9%86_%D8%AD%D8%A7%D9%81%D8%B8&amp;action=edit&amp;redlink=1" TargetMode="External"/><Relationship Id="rId11" Type="http://schemas.openxmlformats.org/officeDocument/2006/relationships/hyperlink" Target="https://ur.wikipedia.org/wiki/%D9%85%D8%AD%D9%85%D8%AF_%D8%B1%D8%B6%D8%A7_%D8%B4%D8%A7%DB%81_%D9%BE%DB%81%D9%84%D9%88%DB%8C" TargetMode="External"/><Relationship Id="rId5" Type="http://schemas.openxmlformats.org/officeDocument/2006/relationships/hyperlink" Target="https://ur.wikipedia.org/wiki/%D8%AA%D8%A8%D8%B1%DB%8C%D8%B2" TargetMode="External"/><Relationship Id="rId15" Type="http://schemas.openxmlformats.org/officeDocument/2006/relationships/hyperlink" Target="https://ur.wikipedia.org/w/index.php?title=%D8%B2%D8%B1%D8%B9%DB%8C_%D8%A8%DB%8C%D9%86%DA%A9&amp;action=edit&amp;redlink=1" TargetMode="External"/><Relationship Id="rId10" Type="http://schemas.openxmlformats.org/officeDocument/2006/relationships/hyperlink" Target="https://ur.wikipedia.org/w/index.php?title=%D8%AF%D8%A7%D8%B1%D8%A7%D9%84%D9%81%D9%86%D9%88%D9%86&amp;action=edit&amp;redlink=1" TargetMode="External"/><Relationship Id="rId4" Type="http://schemas.openxmlformats.org/officeDocument/2006/relationships/hyperlink" Target="https://ur.wikipedia.org/wiki/%D8%A7%DB%8C%D8%B1%D8%A7%D9%86_%DA%A9%DB%92_%D8%B4%DB%81%D8%B1" TargetMode="External"/><Relationship Id="rId9" Type="http://schemas.openxmlformats.org/officeDocument/2006/relationships/hyperlink" Target="https://ur.wikipedia.org/wiki/%D8%AA%DB%81%D8%B1%D8%A7%D9%86" TargetMode="External"/><Relationship Id="rId14" Type="http://schemas.openxmlformats.org/officeDocument/2006/relationships/hyperlink" Target="https://ur.wikipedia.org/wiki/1935%D8%A1"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ur.wikipedia.org/wiki/%D8%AA%D8%B1%DA%A9%DB%8C" TargetMode="External"/><Relationship Id="rId3" Type="http://schemas.openxmlformats.org/officeDocument/2006/relationships/hyperlink" Target="https://ur.wikipedia.org/wiki/%D9%81%D8%A7%D8%B1%D8%B3%DB%8C" TargetMode="External"/><Relationship Id="rId7" Type="http://schemas.openxmlformats.org/officeDocument/2006/relationships/hyperlink" Target="https://ur.wikipedia.org/wiki/%D8%AA%D8%B1%DA%A9%D9%85%D8%A7%D9%86%D8%B3%D8%AA%D8%A7%D9%86" TargetMode="External"/><Relationship Id="rId12" Type="http://schemas.openxmlformats.org/officeDocument/2006/relationships/hyperlink" Target="https://ur.wikipedia.org/wiki/%D8%A2%D8%A6%D9%86_%D8%B3%D9%B9%D8%A7%D8%A6%D9%86" TargetMode="External"/><Relationship Id="rId2" Type="http://schemas.openxmlformats.org/officeDocument/2006/relationships/hyperlink" Target="https://ur.wikipedia.org/wiki/1929%D8%A1" TargetMode="External"/><Relationship Id="rId1" Type="http://schemas.openxmlformats.org/officeDocument/2006/relationships/slideLayout" Target="../slideLayouts/slideLayout2.xml"/><Relationship Id="rId6" Type="http://schemas.openxmlformats.org/officeDocument/2006/relationships/hyperlink" Target="https://ur.wikipedia.org/wiki/%D8%A7%D8%AF%D8%A8" TargetMode="External"/><Relationship Id="rId11" Type="http://schemas.openxmlformats.org/officeDocument/2006/relationships/hyperlink" Target="https://ur.wikipedia.org/wiki/%D8%AF%D9%88%D8%B3%D8%B1%DB%8C_%D8%AC%D9%86%DA%AF_%D8%B9%D8%B8%DB%8C%D9%85" TargetMode="External"/><Relationship Id="rId5" Type="http://schemas.openxmlformats.org/officeDocument/2006/relationships/hyperlink" Target="https://ur.wikipedia.org/wiki/1954%D8%A1" TargetMode="External"/><Relationship Id="rId10" Type="http://schemas.openxmlformats.org/officeDocument/2006/relationships/hyperlink" Target="https://ur.wikipedia.org/wiki/%D8%AA%D8%A8%D8%B1%DB%8C%D8%B2" TargetMode="External"/><Relationship Id="rId4" Type="http://schemas.openxmlformats.org/officeDocument/2006/relationships/hyperlink" Target="https://ur.wikipedia.org/wiki/1936%D8%A1" TargetMode="External"/><Relationship Id="rId9" Type="http://schemas.openxmlformats.org/officeDocument/2006/relationships/hyperlink" Target="https://ur.wikipedia.org/wiki/%D8%A2%D8%B0%D8%B1%D8%A8%D8%A7%D8%A6%DB%8C%D8%AC%D8%A7%D9%86"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translate.googleusercontent.com/translate_c?depth=1&amp;hl=en&amp;prev=search&amp;rurl=translate.google.com&amp;sl=fa&amp;sp=nmt4&amp;tl=ur&amp;u=https://fa.m.wikipedia.org/wiki/%25D9%2586%25D9%2588%25D8%25B4%25D8%25A7%25D8%25AA%25D9%2584&amp;usg=ALkJrhjMsz6vg03G3vupvJOq3mfrRhLylA" TargetMode="External"/><Relationship Id="rId13" Type="http://schemas.openxmlformats.org/officeDocument/2006/relationships/hyperlink" Target="https://translate.googleusercontent.com/translate_c?depth=1&amp;hl=en&amp;prev=search&amp;rurl=translate.google.com&amp;sl=fa&amp;sp=nmt4&amp;tl=ur&amp;u=https://fa.m.wikipedia.org/wiki/%25D9%2585%25D8%25AC%25D9%2584%25D9%2587_%25D8%25AF%25D8%25A7%25D9%2586%25D8%25B4%25DA%25A9%25D8%25AF%25D9%2587&amp;usg=ALkJrhjN7CT4a3onJwmZWGg6eExpYthPFg" TargetMode="External"/><Relationship Id="rId18" Type="http://schemas.openxmlformats.org/officeDocument/2006/relationships/hyperlink" Target="https://translate.googleusercontent.com/translate_c?depth=1&amp;hl=en&amp;prev=search&amp;rurl=translate.google.com&amp;sl=fa&amp;sp=nmt4&amp;tl=ur&amp;u=https://fa.m.wikipedia.org/w/index.php%3Ftitle%3D%25D9%2585%25D8%25AF%25D8%25B1%25D8%25B3%25D9%2587_%25D8%25B9%25D8%25A7%25D9%2584%25DB%258C_%25D8%25AA%25D8%25AC%25D8%25A7%25D8%25B1%25D8%25AA%26action%3Dedit%26redlink%3D1&amp;usg=ALkJrhhGQBimKTGSSTnd78MNDEP7TmaGzg" TargetMode="External"/><Relationship Id="rId26" Type="http://schemas.openxmlformats.org/officeDocument/2006/relationships/hyperlink" Target="https://translate.googleusercontent.com/translate_c?depth=1&amp;hl=en&amp;prev=search&amp;rurl=translate.google.com&amp;sl=fa&amp;sp=nmt4&amp;tl=ur&amp;u=https://fa.m.wikipedia.org/wiki/%25D8%25AF%25D8%25A7%25D9%2586%25D8%25B4%25DA%25AF%25D8%25A7%25D9%2587_%25DA%25A9%25D8%25A7%25D8%25A8%25D9%2584&amp;usg=ALkJrhie0QjRyBnpzTUnwx5fsq4knSFo4A" TargetMode="External"/><Relationship Id="rId3" Type="http://schemas.openxmlformats.org/officeDocument/2006/relationships/hyperlink" Target="https://translate.googleusercontent.com/translate_c?depth=1&amp;hl=en&amp;prev=search&amp;rurl=translate.google.com&amp;sl=fa&amp;sp=nmt4&amp;tl=ur&amp;u=https://fa.m.wikipedia.org/wiki/%25D8%25B9%25D9%2584%25DB%258C%25E2%2580%258C%25D8%25A7%25DA%25A9%25D8%25A8%25D8%25B1_%25D9%2586%25D8%25A7%25D8%25B8%25D9%2585%25E2%2580%258C%25D8%25A7%25D9%2584%25D8%25A7%25D8%25B7%25D8%25A8%25D8%25A7&amp;usg=ALkJrhjvIn57lYUkIC9gLFxl6V97X-xxvA" TargetMode="External"/><Relationship Id="rId21" Type="http://schemas.openxmlformats.org/officeDocument/2006/relationships/hyperlink" Target="https://translate.googleusercontent.com/translate_c?depth=1&amp;hl=en&amp;prev=search&amp;rurl=translate.google.com&amp;sl=fa&amp;sp=nmt4&amp;tl=ur&amp;u=https://fa.m.wikipedia.org/wiki/%25D8%25AF%25D8%25A7%25D9%2586%25D8%25B4%25DA%25A9%25D8%25AF%25D9%2587_%25D8%25A7%25D8%25AF%25D8%25A8%25DB%258C%25D8%25A7%25D8%25AA_%25D8%25AF%25D8%25A7%25D9%2586%25D8%25B4%25DA%25AF%25D8%25A7%25D9%2587_%25D8%25AA%25D9%2587%25D8%25B1%25D8%25A7%25D9%2586&amp;usg=ALkJrhhsiiOd2SbzhZq2YiR3EP4cRBqwRA" TargetMode="External"/><Relationship Id="rId7" Type="http://schemas.openxmlformats.org/officeDocument/2006/relationships/hyperlink" Target="https://translate.googleusercontent.com/translate_c?depth=1&amp;hl=en&amp;prev=search&amp;rurl=translate.google.com&amp;sl=fa&amp;sp=nmt4&amp;tl=ur&amp;u=https://fa.m.wikipedia.org/wiki/%25D8%25A7%25D8%25B1%25D9%2588%25D9%25BE%25D8%25A7&amp;usg=ALkJrhir9pAOmthaJidy81WgrK5T-izinw" TargetMode="External"/><Relationship Id="rId12" Type="http://schemas.openxmlformats.org/officeDocument/2006/relationships/hyperlink" Target="https://translate.googleusercontent.com/translate_c?depth=1&amp;hl=en&amp;prev=search&amp;rurl=translate.google.com&amp;sl=fa&amp;sp=nmt4&amp;tl=ur&amp;u=https://fa.m.wikipedia.org/wiki/%25D9%2588%25D8%25B2%25D8%25A7%25D8%25B1%25D8%25AA_%25D9%2581%25D9%2588%25D8%25A7%25DB%258C%25D8%25AF_%25D8%25B9%25D8%25A7%25D9%2585%25D9%2587&amp;usg=ALkJrhgKer1vmGOTUL1feHgDP-9hgWGGRQ" TargetMode="External"/><Relationship Id="rId17" Type="http://schemas.openxmlformats.org/officeDocument/2006/relationships/hyperlink" Target="https://translate.googleusercontent.com/translate_c?depth=1&amp;hl=en&amp;prev=search&amp;rurl=translate.google.com&amp;sl=fa&amp;sp=nmt4&amp;tl=ur&amp;u=https://fa.m.wikipedia.org/wiki/%25D8%25AF%25D8%25A7%25D8%25B1%25D8%25A7%25D9%2584%25D9%2581%25D9%2586%25D9%2588%25D9%2586&amp;usg=ALkJrhisOhCHQPlr21fnndTChKMTDBwyYg" TargetMode="External"/><Relationship Id="rId25" Type="http://schemas.openxmlformats.org/officeDocument/2006/relationships/hyperlink" Target="https://translate.googleusercontent.com/translate_c?depth=1&amp;hl=en&amp;prev=search&amp;rurl=translate.google.com&amp;sl=fa&amp;sp=nmt4&amp;tl=ur&amp;u=https://fa.m.wikipedia.org/wiki/%25D8%25AF%25D8%25A7%25D9%2586%25D8%25B4%25DA%25A9%25D8%25AF%25D9%2587_%25D8%25A7%25D8%25AF%25D8%25A8%25DB%258C%25D8%25A7%25D8%25AA_%25D9%2588_%25D8%25B9%25D9%2584%25D9%2588%25D9%2585_%25D8%25A7%25D9%2586%25D8%25B3%25D8%25A7%25D9%2586%25DB%258C_%25D8%25AF%25D8%25A7%25D9%2586%25D8%25B4%25DA%25AF%25D8%25A7%25D9%2587_%25D8%25AA%25D9%2587%25D8%25B1%25D8%25A7%25D9%2586&amp;usg=ALkJrhi_VuShYxxpsU7NnwdV895F9ANlHw" TargetMode="External"/><Relationship Id="rId2" Type="http://schemas.openxmlformats.org/officeDocument/2006/relationships/hyperlink" Target="https://translate.googleusercontent.com/translate_c?depth=1&amp;hl=en&amp;prev=search&amp;rurl=translate.google.com&amp;sl=fa&amp;sp=nmt4&amp;tl=ur&amp;u=https://fa.m.wikipedia.org/wiki/%25D8%25AA%25D9%2587%25D8%25B1%25D8%25A7%25D9%2586&amp;usg=ALkJrhheFw3NEuz_2ypsVBTyHI_QR3kCaA" TargetMode="External"/><Relationship Id="rId16" Type="http://schemas.openxmlformats.org/officeDocument/2006/relationships/hyperlink" Target="https://translate.googleusercontent.com/translate_c?depth=1&amp;hl=en&amp;prev=search&amp;rurl=translate.google.com&amp;sl=fa&amp;sp=nmt4&amp;tl=ur&amp;u=https://fa.m.wikipedia.org/wiki/%25D8%25B9%25D9%2584%25D9%2588%25D9%2585_%25D8%25B3%25DB%258C%25D8%25A7%25D8%25B3%25DB%258C&amp;usg=ALkJrhitOBPNKBfv6Ifp9RYoNGGZSwSkgA" TargetMode="External"/><Relationship Id="rId20" Type="http://schemas.openxmlformats.org/officeDocument/2006/relationships/hyperlink" Target="https://translate.googleusercontent.com/translate_c?depth=1&amp;hl=en&amp;prev=search&amp;rurl=translate.google.com&amp;sl=fa&amp;sp=nmt4&amp;tl=ur&amp;u=https://fa.m.wikipedia.org/wiki/%25D8%25AF%25D8%25A7%25D9%2586%25D8%25B4%25DA%25A9%25D8%25AF%25D9%2587_%25D8%25AD%25D9%2582%25D9%2588%25D9%2582_%25D9%2588_%25D8%25B9%25D9%2584%25D9%2588%25D9%2585_%25D8%25B3%25DB%258C%25D8%25A7%25D8%25B3%25DB%258C_%25D8%25AF%25D8%25A7%25D9%2586%25D8%25B4%25DA%25AF%25D8%25A7%25D9%2587_%25D8%25AA%25D9%2587%25D8%25B1%25D8%25A7%25D9%2586&amp;usg=ALkJrhhz14Uu5mmhqJpbuXOdF5jok7-_KQ" TargetMode="External"/><Relationship Id="rId29" Type="http://schemas.openxmlformats.org/officeDocument/2006/relationships/hyperlink" Target="https://translate.googleusercontent.com/translate_c?depth=1&amp;hl=en&amp;prev=search&amp;rurl=translate.google.com&amp;sl=fa&amp;sp=nmt4&amp;tl=ur&amp;u=https://fa.m.wikipedia.org/wiki/%25D8%25AF%25D8%25A7%25D9%2586%25D8%25B4%25DA%25AF%25D8%25A7%25D9%2587_%25D9%2582%25D8%25A7%25D9%2587%25D8%25B1%25D9%2587&amp;usg=ALkJrhixaukwnwRLLGVvWa2FENojrHKWHg" TargetMode="External"/><Relationship Id="rId1" Type="http://schemas.openxmlformats.org/officeDocument/2006/relationships/slideLayout" Target="../slideLayouts/slideLayout2.xml"/><Relationship Id="rId6" Type="http://schemas.openxmlformats.org/officeDocument/2006/relationships/hyperlink" Target="https://translate.googleusercontent.com/translate_c?depth=1&amp;hl=en&amp;prev=search&amp;rurl=translate.google.com&amp;sl=fa&amp;sp=nmt4&amp;tl=ur&amp;u=https://fa.m.wikipedia.org/wiki/%25D8%25AD%25D8%25A8%25DB%258C%25D8%25A8_%25D9%2586%25D9%2581%25DB%258C%25D8%25B3%25DB%258C&amp;usg=ALkJrhhWu8GNYTI1M5ZfNmYkk1BboYwxiw" TargetMode="External"/><Relationship Id="rId11" Type="http://schemas.openxmlformats.org/officeDocument/2006/relationships/hyperlink" Target="https://translate.googleusercontent.com/translate_c?depth=1&amp;hl=en&amp;prev=search&amp;rurl=translate.google.com&amp;sl=fa&amp;sp=nmt4&amp;tl=ur&amp;u=https://fa.m.wikipedia.org/wiki/%25D8%25B2%25D8%25A8%25D8%25A7%25D9%2586_%25D9%2581%25D8%25B1%25D8%25A7%25D9%2586%25D8%25B3%25D9%2587&amp;usg=ALkJrhj1KVOOjt_xi8F7YczL4sduTRA46Q" TargetMode="External"/><Relationship Id="rId24" Type="http://schemas.openxmlformats.org/officeDocument/2006/relationships/hyperlink" Target="https://translate.googleusercontent.com/translate_c?depth=1&amp;hl=en&amp;prev=search&amp;rurl=translate.google.com&amp;sl=fa&amp;sp=nmt4&amp;tl=ur&amp;u=https://fa.m.wikipedia.org/wiki/%25D8%25A7%25D8%25B3%25D8%25AA%25D8%25A7%25D8%25AF_%25D8%25AA%25D9%2585%25D8%25A7%25D9%2585&amp;usg=ALkJrhjOb-dY8Dlv-qO24HHS6D_g33ERQA" TargetMode="External"/><Relationship Id="rId5" Type="http://schemas.openxmlformats.org/officeDocument/2006/relationships/hyperlink" Target="https://translate.googleusercontent.com/translate_c?depth=1&amp;hl=en&amp;prev=search&amp;rurl=translate.google.com&amp;sl=fa&amp;sp=nmt4&amp;tl=ur&amp;u=https://fa.m.wikipedia.org/wiki/%25D8%25B9%25D9%2584%25DB%258C%25E2%2580%258C%25D8%25A7%25D8%25B5%25D8%25BA%25D8%25B1_%25D9%2586%25D9%2581%25DB%258C%25D8%25B3%25DB%258C&amp;usg=ALkJrhhilnGXIlGAOrNca_Uc-VN95lZ3Og" TargetMode="External"/><Relationship Id="rId15" Type="http://schemas.openxmlformats.org/officeDocument/2006/relationships/hyperlink" Target="https://translate.googleusercontent.com/translate_c?depth=1&amp;hl=en&amp;prev=search&amp;rurl=translate.google.com&amp;sl=fa&amp;sp=nmt4&amp;tl=ur&amp;u=https://fa.m.wikipedia.org/wiki/%25D9%2588%25D8%25B2%25D8%25A7%25D8%25B1%25D8%25AA_%25D9%2581%25D8%25B1%25D9%2587%25D9%2586%25DA%25AF&amp;usg=ALkJrhig2eUItPTCxBWSEsc_e5zUctuciw" TargetMode="External"/><Relationship Id="rId23" Type="http://schemas.openxmlformats.org/officeDocument/2006/relationships/hyperlink" Target="https://translate.googleusercontent.com/translate_c?depth=1&amp;hl=en&amp;prev=search&amp;rurl=translate.google.com&amp;sl=fa&amp;sp=nmt4&amp;tl=ur&amp;u=https://fa.m.wikipedia.org/wiki/%25D8%25AF%25D8%25A7%25D9%2586%25D8%25B4%25DA%25AF%25D8%25A7%25D9%2587_%25D8%25AA%25D9%2587%25D8%25B1%25D8%25A7%25D9%2586&amp;usg=ALkJrhgFWiEsT7VMT-VhV2duJlBhdA43_A" TargetMode="External"/><Relationship Id="rId28" Type="http://schemas.openxmlformats.org/officeDocument/2006/relationships/hyperlink" Target="https://translate.googleusercontent.com/translate_c?depth=1&amp;hl=en&amp;prev=search&amp;rurl=translate.google.com&amp;sl=fa&amp;sp=nmt4&amp;tl=ur&amp;u=https://fa.m.wikipedia.org/wiki/%25DA%25A9%25D9%2584%25DA%25A9%25D8%25AA%25D9%2587&amp;usg=ALkJrhhYB8V5VIE9xnu0BwK9Tw4kf3Wxbg" TargetMode="External"/><Relationship Id="rId10" Type="http://schemas.openxmlformats.org/officeDocument/2006/relationships/hyperlink" Target="https://translate.googleusercontent.com/translate_c?depth=1&amp;hl=en&amp;prev=search&amp;rurl=translate.google.com&amp;sl=fa&amp;sp=nmt4&amp;tl=ur&amp;u=https://fa.m.wikipedia.org/wiki/%25D8%25AF%25D8%25A7%25D9%2586%25D8%25B4%25DA%25AF%25D8%25A7%25D9%2587_%25D9%25BE%25D8%25A7%25D8%25B1%25DB%258C%25D8%25B3&amp;usg=ALkJrhgqBjdBDvWm8FptGtE7iJvguYEhnw" TargetMode="External"/><Relationship Id="rId19" Type="http://schemas.openxmlformats.org/officeDocument/2006/relationships/hyperlink" Target="https://translate.googleusercontent.com/translate_c?depth=1&amp;hl=en&amp;prev=search&amp;rurl=translate.google.com&amp;sl=fa&amp;sp=nmt4&amp;tl=ur&amp;u=https://fa.m.wikipedia.org/w/index.php%3Ftitle%3D%25D9%2585%25D8%25AF%25D8%25B1%25D8%25B3%25D9%2587_%25D8%25B5%25D9%2586%25D8%25B9%25D8%25AA%25DB%258C%26action%3Dedit%26redlink%3D1&amp;usg=ALkJrhgGc_bdT9mP6hUGqfEhdCbKZJYPcA" TargetMode="External"/><Relationship Id="rId4" Type="http://schemas.openxmlformats.org/officeDocument/2006/relationships/hyperlink" Target="https://translate.googleusercontent.com/translate_c?depth=1&amp;hl=en&amp;prev=search&amp;rurl=translate.google.com&amp;sl=fa&amp;sp=nmt4&amp;tl=ur&amp;u=https://fa.m.wikipedia.org/wiki/%25D9%2586%25D9%2581%25DB%258C%25D8%25B3_%25D8%25A8%25D9%2586_%25D8%25B9%25D9%2588%25D8%25B6_%25DA%25A9%25D8%25B1%25D9%2585%25D8%25A7%25D9%2586%25DB%258C&amp;usg=ALkJrhgUqKgTjMAXlBg3z3Qp9V2Uwd45Ew" TargetMode="External"/><Relationship Id="rId9" Type="http://schemas.openxmlformats.org/officeDocument/2006/relationships/hyperlink" Target="https://translate.googleusercontent.com/translate_c?depth=1&amp;hl=en&amp;prev=search&amp;rurl=translate.google.com&amp;sl=fa&amp;sp=nmt4&amp;tl=ur&amp;u=https://fa.m.wikipedia.org/wiki/%25D8%25B3%25D9%2588%25D8%25A6%25DB%258C%25D8%25B3&amp;usg=ALkJrhhwJK7FEhMZ5uyrBs0sule2usAlPQ" TargetMode="External"/><Relationship Id="rId14" Type="http://schemas.openxmlformats.org/officeDocument/2006/relationships/hyperlink" Target="https://translate.googleusercontent.com/translate_c?depth=1&amp;hl=en&amp;prev=search&amp;rurl=translate.google.com&amp;sl=fa&amp;sp=nmt4&amp;tl=ur&amp;u=https://fa.m.wikipedia.org/wiki/%25D9%2585%25D9%2584%25DA%25A9%25E2%2580%258C%25D8%25A7%25D9%2584%25D8%25B4%25D8%25B9%25D8%25B1%25D8%25A7_%25D8%25A8%25D9%2587%25D8%25A7%25D8%25B1&amp;usg=ALkJrhio429huAVAAIopkwo0Tm7JDH9smg" TargetMode="External"/><Relationship Id="rId22" Type="http://schemas.openxmlformats.org/officeDocument/2006/relationships/hyperlink" Target="https://translate.googleusercontent.com/translate_c?depth=1&amp;hl=en&amp;prev=search&amp;rurl=translate.google.com&amp;sl=fa&amp;sp=nmt4&amp;tl=ur&amp;u=https://fa.m.wikipedia.org/wiki/%25D9%2581%25D8%25B1%25D9%2587%25D9%2586%25DA%25AF%25D8%25B3%25D8%25AA%25D8%25A7%25D9%2586_%25D8%25A7%25DB%258C%25D8%25B1%25D8%25A7%25D9%2586&amp;usg=ALkJrhiltJRzZFgGkaofEyN4BsKBBrjatw" TargetMode="External"/><Relationship Id="rId27" Type="http://schemas.openxmlformats.org/officeDocument/2006/relationships/hyperlink" Target="https://translate.googleusercontent.com/translate_c?depth=1&amp;hl=en&amp;prev=search&amp;rurl=translate.google.com&amp;sl=fa&amp;sp=nmt4&amp;tl=ur&amp;u=https://fa.m.wikipedia.org/wiki/%25D8%25AF%25D9%2587%25D9%2584%25DB%258C&amp;usg=ALkJrhjFPdSjzG5N3qjBsUz2-Fw7p_smLQ" TargetMode="External"/><Relationship Id="rId30" Type="http://schemas.openxmlformats.org/officeDocument/2006/relationships/hyperlink" Target="https://translate.googleusercontent.com/translate_c?depth=1&amp;hl=en&amp;prev=search&amp;rurl=translate.google.com&amp;sl=fa&amp;sp=nmt4&amp;tl=ur&amp;u=https://fa.m.wikipedia.org/wiki/%25D8%25AF%25D8%25A7%25D9%2586%25D8%25B4%25DA%25AF%25D8%25A7%25D9%2587_%25D8%25A2%25D9%2585%25D8%25B1%25DB%258C%25DA%25A9%25D8%25A7%25DB%258C%25DB%258C_%25D8%25A8%25DB%258C%25D8%25B1%25D9%2588%25D8%25AA&amp;usg=ALkJrhi8EeXLvtSD2oV-1TKgq3iGRKbVs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translate.googleusercontent.com/translate_c?depth=1&amp;hl=en&amp;prev=search&amp;rurl=translate.google.com&amp;sl=fa&amp;sp=nmt4&amp;tl=ur&amp;u=https://fa.m.wikipedia.org/wiki/%25D9%2585%25D8%25AA%25D8%25B1%25D8%25AC%25D9%2585&amp;usg=ALkJrhg44rKjHRy0UMx1p20Fg1yuIkLYvQ" TargetMode="External"/><Relationship Id="rId3" Type="http://schemas.openxmlformats.org/officeDocument/2006/relationships/hyperlink" Target="https://translate.googleusercontent.com/translate_c?depth=1&amp;hl=en&amp;prev=search&amp;rurl=translate.google.com&amp;sl=fa&amp;sp=nmt4&amp;tl=ur&amp;u=https://fa.m.wikipedia.org/wiki/%25D8%25B9%25D8%25A8%25D8%25AF%25D8%25A7%25D9%2584%25D8%25AD%25D8%25B3%25DB%258C%25D9%2586_%25D8%25B2%25D8%25B1%25DB%258C%25D9%2586_%25DA%25A9%25D9%2588%25D8%25A8&amp;usg=ALkJrhhQPmmpPr8xY6u-EN73Uj_USipgsQ" TargetMode="External"/><Relationship Id="rId7" Type="http://schemas.openxmlformats.org/officeDocument/2006/relationships/hyperlink" Target="https://translate.googleusercontent.com/translate_c?depth=1&amp;hl=en&amp;prev=search&amp;rurl=translate.google.com&amp;sl=fa&amp;sp=nmt4&amp;tl=ur&amp;u=https://fa.m.wikipedia.org/wiki/%25D9%2585%25D9%2586%25D8%25AA%25D9%2582%25D8%25AF&amp;usg=ALkJrhhnpGeu24bpY5qQgBaBzOW15hYpzw" TargetMode="External"/><Relationship Id="rId2" Type="http://schemas.openxmlformats.org/officeDocument/2006/relationships/hyperlink" Target="https://translate.googleusercontent.com/translate_c?depth=1&amp;hl=en&amp;prev=search&amp;rurl=translate.google.com&amp;sl=fa&amp;sp=nmt4&amp;tl=ur&amp;u=https://fa.m.wikipedia.org/wiki/%25D8%25B5%25D8%25A7%25D8%25AF%25D9%2582_%25D8%25B1%25D8%25B6%25D8%25A7%25D8%25B2%25D8%25A7%25D8%25AF%25D9%2587_%25D8%25B4%25D9%2581%25D9%2582&amp;usg=ALkJrhigio25C0WPOP_SLhpUn2wzyoUBvA" TargetMode="External"/><Relationship Id="rId1" Type="http://schemas.openxmlformats.org/officeDocument/2006/relationships/slideLayout" Target="../slideLayouts/slideLayout2.xml"/><Relationship Id="rId6" Type="http://schemas.openxmlformats.org/officeDocument/2006/relationships/hyperlink" Target="https://translate.googleusercontent.com/translate_c?depth=1&amp;hl=en&amp;prev=search&amp;rurl=translate.google.com&amp;sl=fa&amp;sp=nmt4&amp;tl=ur&amp;u=https://fa.m.wikipedia.org/wiki/%25D9%2586%25D9%2588%25DB%258C%25D8%25B3%25D9%2586%25D8%25AF%25D9%2587&amp;usg=ALkJrhhlNzvYC7SfMcVl2F6s-Su550sQDw" TargetMode="External"/><Relationship Id="rId11" Type="http://schemas.openxmlformats.org/officeDocument/2006/relationships/hyperlink" Target="https://translate.googleusercontent.com/translate_c?depth=1&amp;hl=en&amp;prev=search&amp;rurl=translate.google.com&amp;sl=fa&amp;sp=nmt4&amp;tl=ur&amp;u=https://fa.m.wikipedia.org/wiki/%25D8%25B4%25D9%2588%25D8%25B1%25D9%2588%25DB%258C&amp;usg=ALkJrhg318juzfXgq3294DZ6VcjICVF8ng" TargetMode="External"/><Relationship Id="rId5" Type="http://schemas.openxmlformats.org/officeDocument/2006/relationships/hyperlink" Target="https://translate.googleusercontent.com/translate_c?depth=1&amp;hl=en&amp;prev=search&amp;rurl=translate.google.com&amp;sl=fa&amp;sp=nmt4&amp;tl=ur&amp;u=https://fa.m.wikipedia.org/wiki/%25D9%2585%25D8%25AD%25D9%2582%25D9%2582&amp;usg=ALkJrhhPxkMN-bkhw_OEl6i89vKVaeK30g" TargetMode="External"/><Relationship Id="rId10" Type="http://schemas.openxmlformats.org/officeDocument/2006/relationships/hyperlink" Target="https://translate.googleusercontent.com/translate_c?depth=1&amp;hl=en&amp;prev=search&amp;rurl=translate.google.com&amp;sl=fa&amp;sp=nmt4&amp;tl=ur&amp;u=https://fa.m.wikipedia.org/wiki/%25D8%25B1%25D9%2588%25D8%25B2%25D9%2586%25D8%25A7%25D9%2585%25D9%2587%25E2%2580%258C%25D9%2586%25DA%25AF%25D8%25A7%25D8%25B1&amp;usg=ALkJrhiTvNF5M9JmBlPZ4ZNhQNa4cmDmzA" TargetMode="External"/><Relationship Id="rId4" Type="http://schemas.openxmlformats.org/officeDocument/2006/relationships/hyperlink" Target="https://translate.googleusercontent.com/translate_c?depth=1&amp;hl=en&amp;prev=search&amp;rurl=translate.google.com&amp;sl=fa&amp;sp=nmt4&amp;tl=ur&amp;u=https://fa.m.wikipedia.org/wiki/%25D9%2585%25D9%2588%25D8%25B1%25D8%25AE&amp;usg=ALkJrhg5vp76adYaZ6u-X_v_IzWgvgZm8A" TargetMode="External"/><Relationship Id="rId9" Type="http://schemas.openxmlformats.org/officeDocument/2006/relationships/hyperlink" Target="https://translate.googleusercontent.com/translate_c?depth=1&amp;hl=en&amp;prev=search&amp;rurl=translate.google.com&amp;sl=fa&amp;sp=nmt4&amp;tl=ur&amp;u=https://fa.m.wikipedia.org/wiki/%25D8%25B2%25D8%25A8%25D8%25A7%25D9%2586%25D8%25B4%25D9%2586%25D8%25A7%25D8%25B3&amp;usg=ALkJrhiWvwYWuoQWMBF7XBxZO44dIeiajw"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295400"/>
            <a:ext cx="7772400" cy="4724400"/>
          </a:xfrm>
        </p:spPr>
        <p:txBody>
          <a:bodyPr>
            <a:noAutofit/>
          </a:bodyPr>
          <a:lstStyle/>
          <a:p>
            <a:r>
              <a:rPr lang="ur-PK" sz="3200" b="1" i="1" u="sng" dirty="0" smtClean="0">
                <a:latin typeface="Times New Roman" panose="02020603050405020304" pitchFamily="18" charset="0"/>
                <a:cs typeface="Times New Roman" panose="02020603050405020304" pitchFamily="18" charset="0"/>
              </a:rPr>
              <a:t/>
            </a:r>
            <a:br>
              <a:rPr lang="ur-PK" sz="3200" b="1" i="1" u="sng" dirty="0" smtClean="0">
                <a:latin typeface="Times New Roman" panose="02020603050405020304" pitchFamily="18" charset="0"/>
                <a:cs typeface="Times New Roman" panose="02020603050405020304" pitchFamily="18" charset="0"/>
              </a:rPr>
            </a:br>
            <a:r>
              <a:rPr lang="ur-PK" sz="3200" b="1" i="1" u="sng" dirty="0">
                <a:latin typeface="Times New Roman" panose="02020603050405020304" pitchFamily="18" charset="0"/>
                <a:cs typeface="Times New Roman" panose="02020603050405020304" pitchFamily="18" charset="0"/>
              </a:rPr>
              <a:t/>
            </a:r>
            <a:br>
              <a:rPr lang="ur-PK" sz="3200" b="1" i="1" u="sng" dirty="0">
                <a:latin typeface="Times New Roman" panose="02020603050405020304" pitchFamily="18" charset="0"/>
                <a:cs typeface="Times New Roman" panose="02020603050405020304" pitchFamily="18" charset="0"/>
              </a:rPr>
            </a:br>
            <a:r>
              <a:rPr lang="ur-PK" sz="3200" b="1" i="1" u="sng" dirty="0" smtClean="0">
                <a:latin typeface="Times New Roman" panose="02020603050405020304" pitchFamily="18" charset="0"/>
                <a:cs typeface="Times New Roman" panose="02020603050405020304" pitchFamily="18" charset="0"/>
              </a:rPr>
              <a:t/>
            </a:r>
            <a:br>
              <a:rPr lang="ur-PK" sz="3200" b="1" i="1" u="sng" dirty="0" smtClean="0">
                <a:latin typeface="Times New Roman" panose="02020603050405020304" pitchFamily="18" charset="0"/>
                <a:cs typeface="Times New Roman" panose="02020603050405020304" pitchFamily="18" charset="0"/>
              </a:rPr>
            </a:br>
            <a:r>
              <a:rPr lang="ur-PK" sz="3200" b="1" i="1" u="sng" dirty="0">
                <a:latin typeface="Times New Roman" panose="02020603050405020304" pitchFamily="18" charset="0"/>
                <a:cs typeface="Times New Roman" panose="02020603050405020304" pitchFamily="18" charset="0"/>
              </a:rPr>
              <a:t/>
            </a:r>
            <a:br>
              <a:rPr lang="ur-PK" sz="3200" b="1" i="1" u="sng" dirty="0">
                <a:latin typeface="Times New Roman" panose="02020603050405020304" pitchFamily="18" charset="0"/>
                <a:cs typeface="Times New Roman" panose="02020603050405020304" pitchFamily="18" charset="0"/>
              </a:rPr>
            </a:br>
            <a:r>
              <a:rPr lang="en-US" sz="3200" b="1" i="1" u="sng" dirty="0" smtClean="0">
                <a:latin typeface="Times New Roman" panose="02020603050405020304" pitchFamily="18" charset="0"/>
                <a:cs typeface="Times New Roman" panose="02020603050405020304" pitchFamily="18" charset="0"/>
              </a:rPr>
              <a:t>LAHORE </a:t>
            </a:r>
            <a:r>
              <a:rPr lang="en-US" sz="3200" b="1" i="1" u="sng" dirty="0">
                <a:latin typeface="Times New Roman" panose="02020603050405020304" pitchFamily="18" charset="0"/>
                <a:cs typeface="Times New Roman" panose="02020603050405020304" pitchFamily="18" charset="0"/>
              </a:rPr>
              <a:t>COLLEGE FOR WOMEN UNIVERSITY, LAHORE</a:t>
            </a:r>
            <a:r>
              <a:rPr lang="en-US" sz="3200" i="1" dirty="0">
                <a:latin typeface="Times New Roman" panose="02020603050405020304" pitchFamily="18" charset="0"/>
                <a:cs typeface="Times New Roman" panose="02020603050405020304" pitchFamily="18" charset="0"/>
              </a:rPr>
              <a:t/>
            </a:r>
            <a:br>
              <a:rPr lang="en-US" sz="3200" i="1" dirty="0">
                <a:latin typeface="Times New Roman" panose="02020603050405020304" pitchFamily="18" charset="0"/>
                <a:cs typeface="Times New Roman" panose="02020603050405020304" pitchFamily="18" charset="0"/>
              </a:rPr>
            </a:br>
            <a:r>
              <a:rPr lang="en-US" sz="3200" i="1" dirty="0">
                <a:latin typeface="Times New Roman" panose="02020603050405020304" pitchFamily="18" charset="0"/>
                <a:cs typeface="Times New Roman" panose="02020603050405020304" pitchFamily="18" charset="0"/>
              </a:rPr>
              <a:t>Department:          Persian </a:t>
            </a:r>
            <a:br>
              <a:rPr lang="en-US" sz="3200" i="1" dirty="0">
                <a:latin typeface="Times New Roman" panose="02020603050405020304" pitchFamily="18" charset="0"/>
                <a:cs typeface="Times New Roman" panose="02020603050405020304" pitchFamily="18" charset="0"/>
              </a:rPr>
            </a:br>
            <a:r>
              <a:rPr lang="en-US" sz="3200" i="1" dirty="0">
                <a:latin typeface="Times New Roman" panose="02020603050405020304" pitchFamily="18" charset="0"/>
                <a:cs typeface="Times New Roman" panose="02020603050405020304" pitchFamily="18" charset="0"/>
              </a:rPr>
              <a:t>Class:                          BS	</a:t>
            </a:r>
            <a:r>
              <a:rPr lang="en-US" sz="3200" i="1" dirty="0" smtClean="0">
                <a:latin typeface="Times New Roman" panose="02020603050405020304" pitchFamily="18" charset="0"/>
                <a:cs typeface="Times New Roman" panose="02020603050405020304" pitchFamily="18" charset="0"/>
              </a:rPr>
              <a:t/>
            </a:r>
            <a:br>
              <a:rPr lang="en-US" sz="3200" i="1" dirty="0" smtClean="0">
                <a:latin typeface="Times New Roman" panose="02020603050405020304" pitchFamily="18" charset="0"/>
                <a:cs typeface="Times New Roman" panose="02020603050405020304" pitchFamily="18" charset="0"/>
              </a:rPr>
            </a:br>
            <a:r>
              <a:rPr lang="en-US" sz="3200" i="1" dirty="0" smtClean="0">
                <a:latin typeface="Times New Roman" panose="02020603050405020304" pitchFamily="18" charset="0"/>
                <a:cs typeface="Times New Roman" panose="02020603050405020304" pitchFamily="18" charset="0"/>
              </a:rPr>
              <a:t>Semester</a:t>
            </a:r>
            <a:r>
              <a:rPr lang="en-US" sz="3200" i="1" dirty="0">
                <a:latin typeface="Times New Roman" panose="02020603050405020304" pitchFamily="18" charset="0"/>
                <a:cs typeface="Times New Roman" panose="02020603050405020304" pitchFamily="18" charset="0"/>
              </a:rPr>
              <a:t>:                  4th    </a:t>
            </a:r>
            <a:br>
              <a:rPr lang="en-US" sz="3200" i="1" dirty="0">
                <a:latin typeface="Times New Roman" panose="02020603050405020304" pitchFamily="18" charset="0"/>
                <a:cs typeface="Times New Roman" panose="02020603050405020304" pitchFamily="18" charset="0"/>
              </a:rPr>
            </a:br>
            <a:r>
              <a:rPr lang="en-US" sz="3200" i="1" dirty="0">
                <a:latin typeface="Times New Roman" panose="02020603050405020304" pitchFamily="18" charset="0"/>
                <a:cs typeface="Times New Roman" panose="02020603050405020304" pitchFamily="18" charset="0"/>
              </a:rPr>
              <a:t>Session:                      2018 -2022 	</a:t>
            </a:r>
            <a:br>
              <a:rPr lang="en-US" sz="3200" i="1" dirty="0">
                <a:latin typeface="Times New Roman" panose="02020603050405020304" pitchFamily="18" charset="0"/>
                <a:cs typeface="Times New Roman" panose="02020603050405020304" pitchFamily="18" charset="0"/>
              </a:rPr>
            </a:br>
            <a:r>
              <a:rPr lang="en-US" sz="3200" i="1" dirty="0">
                <a:latin typeface="Times New Roman" panose="02020603050405020304" pitchFamily="18" charset="0"/>
                <a:cs typeface="Times New Roman" panose="02020603050405020304" pitchFamily="18" charset="0"/>
              </a:rPr>
              <a:t>Course Code:             Maj/per-204        </a:t>
            </a:r>
            <a:br>
              <a:rPr lang="en-US" sz="3200" i="1" dirty="0">
                <a:latin typeface="Times New Roman" panose="02020603050405020304" pitchFamily="18" charset="0"/>
                <a:cs typeface="Times New Roman" panose="02020603050405020304" pitchFamily="18" charset="0"/>
              </a:rPr>
            </a:br>
            <a:r>
              <a:rPr lang="en-US" sz="3200" i="1" dirty="0">
                <a:latin typeface="Times New Roman" panose="02020603050405020304" pitchFamily="18" charset="0"/>
                <a:cs typeface="Times New Roman" panose="02020603050405020304" pitchFamily="18" charset="0"/>
              </a:rPr>
              <a:t>Paper Title:                Modern Persian Literature in </a:t>
            </a:r>
            <a:r>
              <a:rPr lang="en-US" sz="3200" i="1" dirty="0" smtClean="0">
                <a:latin typeface="Times New Roman" panose="02020603050405020304" pitchFamily="18" charset="0"/>
                <a:cs typeface="Times New Roman" panose="02020603050405020304" pitchFamily="18" charset="0"/>
              </a:rPr>
              <a:t>Iran-II </a:t>
            </a:r>
            <a:r>
              <a:rPr lang="en-US" sz="3200" i="1" dirty="0">
                <a:latin typeface="Times New Roman" panose="02020603050405020304" pitchFamily="18" charset="0"/>
                <a:cs typeface="Times New Roman" panose="02020603050405020304" pitchFamily="18" charset="0"/>
              </a:rPr>
              <a:t/>
            </a:r>
            <a:br>
              <a:rPr lang="en-US" sz="3200" i="1" dirty="0">
                <a:latin typeface="Times New Roman" panose="02020603050405020304" pitchFamily="18" charset="0"/>
                <a:cs typeface="Times New Roman" panose="02020603050405020304" pitchFamily="18" charset="0"/>
              </a:rPr>
            </a:br>
            <a:endParaRPr lang="en-US"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1230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noGrp="1"/>
          </p:cNvSpPr>
          <p:nvPr>
            <p:ph type="title"/>
          </p:nvPr>
        </p:nvSpPr>
        <p:spPr>
          <a:xfrm>
            <a:off x="457200" y="392167"/>
            <a:ext cx="8229600" cy="746358"/>
          </a:xfrm>
          <a:prstGeom prst="rect">
            <a:avLst/>
          </a:prstGeom>
          <a:noFill/>
        </p:spPr>
        <p:txBody>
          <a:bodyPr wrap="square" rtlCol="0">
            <a:spAutoFit/>
          </a:bodyPr>
          <a:lstStyle/>
          <a:p>
            <a:pPr algn="ctr"/>
            <a:r>
              <a:rPr lang="en-US" sz="3200" i="1" dirty="0" smtClean="0">
                <a:latin typeface="Times New Roman" panose="02020603050405020304" pitchFamily="18" charset="0"/>
                <a:cs typeface="Times New Roman" panose="02020603050405020304" pitchFamily="18" charset="0"/>
              </a:rPr>
              <a:t>Lecture </a:t>
            </a:r>
            <a:r>
              <a:rPr lang="ur-PK" sz="3200" i="1" dirty="0" smtClean="0">
                <a:latin typeface="Times New Roman" panose="02020603050405020304" pitchFamily="18" charset="0"/>
                <a:cs typeface="Times New Roman" panose="02020603050405020304" pitchFamily="18" charset="0"/>
              </a:rPr>
              <a:t>1</a:t>
            </a:r>
            <a:endParaRPr lang="en-US" sz="3200"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90600"/>
            <a:ext cx="8915400" cy="5135563"/>
          </a:xfrm>
        </p:spPr>
        <p:txBody>
          <a:bodyPr>
            <a:noAutofit/>
          </a:bodyPr>
          <a:lstStyle/>
          <a:p>
            <a:pPr marL="0" indent="0" algn="ctr" rtl="1">
              <a:buNone/>
            </a:pPr>
            <a:r>
              <a:rPr lang="ur-PK" sz="2000" b="1" dirty="0" smtClean="0">
                <a:solidFill>
                  <a:schemeClr val="tx1"/>
                </a:solidFill>
              </a:rPr>
              <a:t>شہریار</a:t>
            </a:r>
            <a:endParaRPr lang="ur-PK" sz="2000" b="1" dirty="0">
              <a:solidFill>
                <a:schemeClr val="tx1"/>
              </a:solidFill>
            </a:endParaRPr>
          </a:p>
          <a:p>
            <a:pPr marL="0" indent="0" algn="r" rtl="1">
              <a:buNone/>
            </a:pPr>
            <a:r>
              <a:rPr lang="ar-SA" sz="1800" dirty="0" smtClean="0">
                <a:solidFill>
                  <a:schemeClr val="tx1"/>
                </a:solidFill>
              </a:rPr>
              <a:t>نام:</a:t>
            </a:r>
            <a:endParaRPr lang="ur-PK" sz="1800" dirty="0" smtClean="0">
              <a:solidFill>
                <a:schemeClr val="tx1"/>
              </a:solidFill>
            </a:endParaRPr>
          </a:p>
          <a:p>
            <a:pPr marL="0" indent="0" algn="r" rtl="1">
              <a:buNone/>
            </a:pPr>
            <a:r>
              <a:rPr lang="en-US" sz="1800" dirty="0" smtClean="0">
                <a:solidFill>
                  <a:schemeClr val="tx1"/>
                </a:solidFill>
              </a:rPr>
              <a:t> </a:t>
            </a:r>
            <a:r>
              <a:rPr lang="ar-SA" sz="1800" dirty="0">
                <a:solidFill>
                  <a:schemeClr val="tx1"/>
                </a:solidFill>
              </a:rPr>
              <a:t>محمد حسین شہریار کا اصل نام</a:t>
            </a:r>
            <a:r>
              <a:rPr lang="en-US" sz="1800" dirty="0">
                <a:solidFill>
                  <a:schemeClr val="tx1"/>
                </a:solidFill>
              </a:rPr>
              <a:t> " </a:t>
            </a:r>
            <a:r>
              <a:rPr lang="ar-SA" sz="1800" dirty="0">
                <a:solidFill>
                  <a:schemeClr val="tx1"/>
                </a:solidFill>
                <a:hlinkClick r:id="rId2" tooltip="سید محمد"/>
              </a:rPr>
              <a:t>سید محمد</a:t>
            </a:r>
            <a:r>
              <a:rPr lang="en-US" sz="1800" dirty="0">
                <a:solidFill>
                  <a:schemeClr val="tx1"/>
                </a:solidFill>
              </a:rPr>
              <a:t> </a:t>
            </a:r>
            <a:r>
              <a:rPr lang="ar-SA" sz="1800" dirty="0">
                <a:solidFill>
                  <a:schemeClr val="tx1"/>
                </a:solidFill>
              </a:rPr>
              <a:t>حسین بہجت التبریزی" ہے لیکن وہ اپنے تخلص " شہریار " کی نسبت مشہور ہوئے۔</a:t>
            </a:r>
            <a:endParaRPr lang="en-US" sz="1800" dirty="0">
              <a:solidFill>
                <a:schemeClr val="tx1"/>
              </a:solidFill>
            </a:endParaRPr>
          </a:p>
          <a:p>
            <a:pPr marL="0" indent="0" algn="r" rtl="1">
              <a:buNone/>
            </a:pPr>
            <a:r>
              <a:rPr lang="ar-SA" sz="1800" dirty="0">
                <a:solidFill>
                  <a:schemeClr val="tx1"/>
                </a:solidFill>
              </a:rPr>
              <a:t>مقام و </a:t>
            </a:r>
            <a:r>
              <a:rPr lang="ar-SA" sz="1800" dirty="0" smtClean="0">
                <a:solidFill>
                  <a:schemeClr val="tx1"/>
                </a:solidFill>
              </a:rPr>
              <a:t>حیثیت:</a:t>
            </a:r>
            <a:endParaRPr lang="ur-PK" sz="1800" dirty="0" smtClean="0">
              <a:solidFill>
                <a:schemeClr val="tx1"/>
              </a:solidFill>
            </a:endParaRPr>
          </a:p>
          <a:p>
            <a:pPr marL="0" indent="0" algn="r" rtl="1">
              <a:buNone/>
            </a:pPr>
            <a:r>
              <a:rPr lang="en-US" sz="1800" dirty="0" smtClean="0">
                <a:solidFill>
                  <a:schemeClr val="tx1"/>
                </a:solidFill>
              </a:rPr>
              <a:t> </a:t>
            </a:r>
            <a:r>
              <a:rPr lang="ar-SA" sz="1800" dirty="0">
                <a:solidFill>
                  <a:schemeClr val="tx1"/>
                </a:solidFill>
              </a:rPr>
              <a:t>محمد حسین شہریار ایرانی شاعر تھے جو تمام عمر ایرانی آذربائیجانی خطہ کی نمائندگی کرتے رہے۔ اِس واسطے اُنہوں نے آذری</a:t>
            </a:r>
            <a:r>
              <a:rPr lang="en-US" sz="1800" dirty="0">
                <a:solidFill>
                  <a:schemeClr val="tx1"/>
                </a:solidFill>
              </a:rPr>
              <a:t> </a:t>
            </a:r>
            <a:r>
              <a:rPr lang="ar-SA" sz="1800" dirty="0">
                <a:solidFill>
                  <a:schemeClr val="tx1"/>
                </a:solidFill>
                <a:hlinkClick r:id="rId3" tooltip="ترکی زبان"/>
              </a:rPr>
              <a:t>ترکی زبان</a:t>
            </a:r>
            <a:r>
              <a:rPr lang="en-US" sz="1800" dirty="0">
                <a:solidFill>
                  <a:schemeClr val="tx1"/>
                </a:solidFill>
              </a:rPr>
              <a:t> </a:t>
            </a:r>
            <a:r>
              <a:rPr lang="ar-SA" sz="1800" dirty="0">
                <a:solidFill>
                  <a:schemeClr val="tx1"/>
                </a:solidFill>
              </a:rPr>
              <a:t>کو بھی شاعری کے لیے اِستعمال کیا۔ محمد حسین شہریار ماہر موسیقی اور خطاط بھی تھے۔</a:t>
            </a:r>
            <a:endParaRPr lang="en-US" sz="1800" dirty="0">
              <a:solidFill>
                <a:schemeClr val="tx1"/>
              </a:solidFill>
            </a:endParaRPr>
          </a:p>
          <a:p>
            <a:pPr marL="0" indent="0" algn="r" rtl="1">
              <a:buNone/>
            </a:pPr>
            <a:r>
              <a:rPr lang="ar-SA" sz="1800" dirty="0">
                <a:solidFill>
                  <a:schemeClr val="tx1"/>
                </a:solidFill>
              </a:rPr>
              <a:t>ولادت:</a:t>
            </a:r>
            <a:r>
              <a:rPr lang="en-US" sz="1800" dirty="0">
                <a:solidFill>
                  <a:schemeClr val="tx1"/>
                </a:solidFill>
              </a:rPr>
              <a:t> </a:t>
            </a:r>
            <a:endParaRPr lang="ur-PK" sz="1800" dirty="0" smtClean="0">
              <a:solidFill>
                <a:schemeClr val="tx1"/>
              </a:solidFill>
            </a:endParaRPr>
          </a:p>
          <a:p>
            <a:pPr marL="0" indent="0" algn="r" rtl="1">
              <a:buNone/>
            </a:pPr>
            <a:r>
              <a:rPr lang="ar-SA" sz="1800" dirty="0" smtClean="0">
                <a:solidFill>
                  <a:schemeClr val="tx1"/>
                </a:solidFill>
              </a:rPr>
              <a:t>محمد </a:t>
            </a:r>
            <a:r>
              <a:rPr lang="ar-SA" sz="1800" dirty="0">
                <a:solidFill>
                  <a:schemeClr val="tx1"/>
                </a:solidFill>
              </a:rPr>
              <a:t>حسین شہریار 1324ھ مطابق 1906ء میں</a:t>
            </a:r>
            <a:r>
              <a:rPr lang="en-US" sz="1800" dirty="0">
                <a:solidFill>
                  <a:schemeClr val="tx1"/>
                </a:solidFill>
              </a:rPr>
              <a:t> </a:t>
            </a:r>
            <a:r>
              <a:rPr lang="ar-SA" sz="1800" dirty="0">
                <a:solidFill>
                  <a:schemeClr val="tx1"/>
                </a:solidFill>
                <a:hlinkClick r:id="rId4" tooltip="ایران کے شہر"/>
              </a:rPr>
              <a:t>ایران کے شہر</a:t>
            </a:r>
            <a:r>
              <a:rPr lang="en-US" sz="1800" dirty="0">
                <a:solidFill>
                  <a:schemeClr val="tx1"/>
                </a:solidFill>
              </a:rPr>
              <a:t> </a:t>
            </a:r>
            <a:r>
              <a:rPr lang="ar-SA" sz="1800" dirty="0">
                <a:solidFill>
                  <a:schemeClr val="tx1"/>
                </a:solidFill>
                <a:hlinkClick r:id="rId5" tooltip="تبریز"/>
              </a:rPr>
              <a:t>تبریز</a:t>
            </a:r>
            <a:r>
              <a:rPr lang="en-US" sz="1800" dirty="0">
                <a:solidFill>
                  <a:schemeClr val="tx1"/>
                </a:solidFill>
              </a:rPr>
              <a:t> </a:t>
            </a:r>
            <a:r>
              <a:rPr lang="ar-SA" sz="1800" dirty="0">
                <a:solidFill>
                  <a:schemeClr val="tx1"/>
                </a:solidFill>
              </a:rPr>
              <a:t>میں پیدا ہوئے۔</a:t>
            </a:r>
            <a:endParaRPr lang="en-US" sz="1800" dirty="0">
              <a:solidFill>
                <a:schemeClr val="tx1"/>
              </a:solidFill>
            </a:endParaRPr>
          </a:p>
          <a:p>
            <a:pPr marL="0" indent="0" algn="r" rtl="1">
              <a:buNone/>
            </a:pPr>
            <a:r>
              <a:rPr lang="ar-SA" sz="1800" dirty="0">
                <a:solidFill>
                  <a:schemeClr val="tx1"/>
                </a:solidFill>
              </a:rPr>
              <a:t>تحصیل علم و ملازمت</a:t>
            </a:r>
            <a:r>
              <a:rPr lang="ar-SA" sz="1800" dirty="0" smtClean="0">
                <a:solidFill>
                  <a:schemeClr val="tx1"/>
                </a:solidFill>
              </a:rPr>
              <a:t>:</a:t>
            </a:r>
            <a:endParaRPr lang="ur-PK" sz="1800" dirty="0" smtClean="0">
              <a:solidFill>
                <a:schemeClr val="tx1"/>
              </a:solidFill>
            </a:endParaRPr>
          </a:p>
          <a:p>
            <a:pPr marL="0" indent="0" algn="r" rtl="1">
              <a:buNone/>
            </a:pPr>
            <a:r>
              <a:rPr lang="en-US" sz="1800" dirty="0" smtClean="0">
                <a:solidFill>
                  <a:schemeClr val="tx1"/>
                </a:solidFill>
              </a:rPr>
              <a:t> </a:t>
            </a:r>
            <a:r>
              <a:rPr lang="ar-SA" sz="1800" dirty="0">
                <a:solidFill>
                  <a:schemeClr val="tx1"/>
                </a:solidFill>
              </a:rPr>
              <a:t>اُنہوں نے ابتدائی تعلیم اپنے والد سے حاصل کی اور اپنے والد سے ہی</a:t>
            </a:r>
            <a:r>
              <a:rPr lang="en-US" sz="1800" dirty="0">
                <a:solidFill>
                  <a:schemeClr val="tx1"/>
                </a:solidFill>
              </a:rPr>
              <a:t> </a:t>
            </a:r>
            <a:r>
              <a:rPr lang="ar-SA" sz="1800" dirty="0">
                <a:solidFill>
                  <a:schemeClr val="tx1"/>
                </a:solidFill>
                <a:hlinkClick r:id="rId6" tooltip="دیون حافظ (صفحہ موجود نہیں)"/>
              </a:rPr>
              <a:t>دِیوان حافظ</a:t>
            </a:r>
            <a:r>
              <a:rPr lang="en-US" sz="1800" dirty="0">
                <a:solidFill>
                  <a:schemeClr val="tx1"/>
                </a:solidFill>
              </a:rPr>
              <a:t> </a:t>
            </a:r>
            <a:r>
              <a:rPr lang="ar-SA" sz="1800" dirty="0">
                <a:solidFill>
                  <a:schemeClr val="tx1"/>
                </a:solidFill>
              </a:rPr>
              <a:t>پڑھا۔ ثانوی تعلیم تبریز کے منصور ہائی اسکول سے حاصل کی۔ بعد ازاں وہ</a:t>
            </a:r>
            <a:r>
              <a:rPr lang="en-US" sz="1800" dirty="0">
                <a:solidFill>
                  <a:schemeClr val="tx1"/>
                </a:solidFill>
              </a:rPr>
              <a:t> </a:t>
            </a:r>
            <a:r>
              <a:rPr lang="ar-SA" sz="1800" dirty="0">
                <a:solidFill>
                  <a:schemeClr val="tx1"/>
                </a:solidFill>
                <a:hlinkClick r:id="rId7" tooltip="اعلیٰ تعلیم"/>
              </a:rPr>
              <a:t>اعلیٰ تعلیم</a:t>
            </a:r>
            <a:r>
              <a:rPr lang="en-US" sz="1800" dirty="0">
                <a:solidFill>
                  <a:schemeClr val="tx1"/>
                </a:solidFill>
              </a:rPr>
              <a:t> </a:t>
            </a:r>
            <a:r>
              <a:rPr lang="ar-SA" sz="1800" dirty="0">
                <a:solidFill>
                  <a:schemeClr val="tx1"/>
                </a:solidFill>
              </a:rPr>
              <a:t>کی خاطر تہران چلے گئے جہاں دارالفنون میں داخلہ لیا۔ جہاں اُنہوں نے کالج میں طب کی تعلیم حاصل کی مگر ڈگری کے حصول سے قبل ہی وہ وہاں سے</a:t>
            </a:r>
            <a:r>
              <a:rPr lang="en-US" sz="1800" dirty="0">
                <a:solidFill>
                  <a:schemeClr val="tx1"/>
                </a:solidFill>
              </a:rPr>
              <a:t> </a:t>
            </a:r>
            <a:r>
              <a:rPr lang="ar-SA" sz="1800" dirty="0">
                <a:solidFill>
                  <a:schemeClr val="tx1"/>
                </a:solidFill>
                <a:hlinkClick r:id="rId8" tooltip="خراسان"/>
              </a:rPr>
              <a:t>خراسان</a:t>
            </a:r>
            <a:r>
              <a:rPr lang="en-US" sz="1800" dirty="0">
                <a:solidFill>
                  <a:schemeClr val="tx1"/>
                </a:solidFill>
              </a:rPr>
              <a:t> </a:t>
            </a:r>
            <a:r>
              <a:rPr lang="ar-SA" sz="1800" dirty="0">
                <a:solidFill>
                  <a:schemeClr val="tx1"/>
                </a:solidFill>
              </a:rPr>
              <a:t>چلے گئے اور وہاں کلرک کی ملازمت اِختیار کرلی۔</a:t>
            </a:r>
            <a:endParaRPr lang="en-US" sz="1800" dirty="0">
              <a:solidFill>
                <a:schemeClr val="tx1"/>
              </a:solidFill>
            </a:endParaRPr>
          </a:p>
          <a:p>
            <a:pPr marL="0" indent="0" algn="r" rtl="1">
              <a:buNone/>
            </a:pPr>
            <a:r>
              <a:rPr lang="en-US" sz="1800" dirty="0">
                <a:solidFill>
                  <a:schemeClr val="tx1"/>
                </a:solidFill>
              </a:rPr>
              <a:t>1921</a:t>
            </a:r>
            <a:r>
              <a:rPr lang="ar-SA" sz="1800" dirty="0">
                <a:solidFill>
                  <a:schemeClr val="tx1"/>
                </a:solidFill>
              </a:rPr>
              <a:t>ء میں دوبارہ</a:t>
            </a:r>
            <a:r>
              <a:rPr lang="en-US" sz="1800" dirty="0">
                <a:solidFill>
                  <a:schemeClr val="tx1"/>
                </a:solidFill>
              </a:rPr>
              <a:t> </a:t>
            </a:r>
            <a:r>
              <a:rPr lang="ar-SA" sz="1800" dirty="0">
                <a:solidFill>
                  <a:schemeClr val="tx1"/>
                </a:solidFill>
                <a:hlinkClick r:id="rId9" tooltip="تہران"/>
              </a:rPr>
              <a:t>تہران</a:t>
            </a:r>
            <a:r>
              <a:rPr lang="en-US" sz="1800" dirty="0">
                <a:solidFill>
                  <a:schemeClr val="tx1"/>
                </a:solidFill>
              </a:rPr>
              <a:t> </a:t>
            </a:r>
            <a:r>
              <a:rPr lang="ar-SA" sz="1800" dirty="0">
                <a:solidFill>
                  <a:schemeClr val="tx1"/>
                </a:solidFill>
              </a:rPr>
              <a:t>آئے اور</a:t>
            </a:r>
            <a:r>
              <a:rPr lang="en-US" sz="1800" dirty="0">
                <a:solidFill>
                  <a:schemeClr val="tx1"/>
                </a:solidFill>
              </a:rPr>
              <a:t> </a:t>
            </a:r>
            <a:r>
              <a:rPr lang="ar-SA" sz="1800" dirty="0">
                <a:solidFill>
                  <a:schemeClr val="tx1"/>
                </a:solidFill>
                <a:hlinkClick r:id="rId10" tooltip="دارالفنون (صفحہ موجود نہیں)"/>
              </a:rPr>
              <a:t>دارالفنون</a:t>
            </a:r>
            <a:r>
              <a:rPr lang="en-US" sz="1800" dirty="0">
                <a:solidFill>
                  <a:schemeClr val="tx1"/>
                </a:solidFill>
              </a:rPr>
              <a:t> </a:t>
            </a:r>
            <a:r>
              <a:rPr lang="ar-SA" sz="1800" dirty="0">
                <a:solidFill>
                  <a:schemeClr val="tx1"/>
                </a:solidFill>
              </a:rPr>
              <a:t>میں داخلہ لیا۔ 1924ء میں دارالفنون سے ڈگری حاصل کی۔ اِسی زمانہ میں</a:t>
            </a:r>
            <a:r>
              <a:rPr lang="en-US" sz="1800" dirty="0">
                <a:solidFill>
                  <a:schemeClr val="tx1"/>
                </a:solidFill>
              </a:rPr>
              <a:t> </a:t>
            </a:r>
            <a:r>
              <a:rPr lang="ar-SA" sz="1800" dirty="0">
                <a:solidFill>
                  <a:schemeClr val="tx1"/>
                </a:solidFill>
                <a:hlinkClick r:id="rId11" tooltip="محمد رضا شاہ پہلوی"/>
              </a:rPr>
              <a:t>شاہِ ایران</a:t>
            </a:r>
            <a:r>
              <a:rPr lang="en-US" sz="1800" dirty="0">
                <a:solidFill>
                  <a:schemeClr val="tx1"/>
                </a:solidFill>
              </a:rPr>
              <a:t> </a:t>
            </a:r>
            <a:r>
              <a:rPr lang="ar-SA" sz="1800" dirty="0">
                <a:solidFill>
                  <a:schemeClr val="tx1"/>
                </a:solidFill>
              </a:rPr>
              <a:t>کی مخالفت کی۔ ایک</a:t>
            </a:r>
            <a:r>
              <a:rPr lang="en-US" sz="1800" dirty="0">
                <a:solidFill>
                  <a:schemeClr val="tx1"/>
                </a:solidFill>
              </a:rPr>
              <a:t> </a:t>
            </a:r>
            <a:r>
              <a:rPr lang="ar-SA" sz="1800" dirty="0">
                <a:solidFill>
                  <a:schemeClr val="tx1"/>
                </a:solidFill>
                <a:hlinkClick r:id="rId12" tooltip="سیاسی جماعت"/>
              </a:rPr>
              <a:t>سیاسی جماعت</a:t>
            </a:r>
            <a:r>
              <a:rPr lang="en-US" sz="1800" dirty="0">
                <a:solidFill>
                  <a:schemeClr val="tx1"/>
                </a:solidFill>
              </a:rPr>
              <a:t> </a:t>
            </a:r>
            <a:r>
              <a:rPr lang="ar-SA" sz="1800" dirty="0">
                <a:solidFill>
                  <a:schemeClr val="tx1"/>
                </a:solidFill>
              </a:rPr>
              <a:t>میں داخلے پر پابندی سے اُن کا تعلیمی سفر متآثر ہوا اور وہ</a:t>
            </a:r>
            <a:r>
              <a:rPr lang="en-US" sz="1800" dirty="0">
                <a:solidFill>
                  <a:schemeClr val="tx1"/>
                </a:solidFill>
              </a:rPr>
              <a:t> </a:t>
            </a:r>
            <a:r>
              <a:rPr lang="ar-SA" sz="1800" dirty="0">
                <a:solidFill>
                  <a:schemeClr val="tx1"/>
                </a:solidFill>
                <a:hlinkClick r:id="rId13" tooltip="نیشاپور"/>
              </a:rPr>
              <a:t>نیشاپور</a:t>
            </a:r>
            <a:r>
              <a:rPr lang="en-US" sz="1800" dirty="0">
                <a:solidFill>
                  <a:schemeClr val="tx1"/>
                </a:solidFill>
              </a:rPr>
              <a:t> </a:t>
            </a:r>
            <a:r>
              <a:rPr lang="ar-SA" sz="1800" dirty="0">
                <a:solidFill>
                  <a:schemeClr val="tx1"/>
                </a:solidFill>
              </a:rPr>
              <a:t>سے ہوتے ہوئے دوبارہ</a:t>
            </a:r>
            <a:r>
              <a:rPr lang="en-US" sz="1800" dirty="0">
                <a:solidFill>
                  <a:schemeClr val="tx1"/>
                </a:solidFill>
              </a:rPr>
              <a:t> </a:t>
            </a:r>
            <a:r>
              <a:rPr lang="ar-SA" sz="1800" dirty="0">
                <a:solidFill>
                  <a:schemeClr val="tx1"/>
                </a:solidFill>
                <a:hlinkClick r:id="rId8" tooltip="خراسان"/>
              </a:rPr>
              <a:t>خراسان</a:t>
            </a:r>
            <a:r>
              <a:rPr lang="en-US" sz="1800" dirty="0">
                <a:solidFill>
                  <a:schemeClr val="tx1"/>
                </a:solidFill>
              </a:rPr>
              <a:t> </a:t>
            </a:r>
            <a:r>
              <a:rPr lang="ar-SA" sz="1800" dirty="0">
                <a:solidFill>
                  <a:schemeClr val="tx1"/>
                </a:solidFill>
              </a:rPr>
              <a:t>چلے گئے۔</a:t>
            </a:r>
            <a:r>
              <a:rPr lang="en-US" sz="1800" dirty="0">
                <a:solidFill>
                  <a:schemeClr val="tx1"/>
                </a:solidFill>
              </a:rPr>
              <a:t> </a:t>
            </a:r>
            <a:r>
              <a:rPr lang="en-US" sz="1800" dirty="0">
                <a:solidFill>
                  <a:schemeClr val="tx1"/>
                </a:solidFill>
                <a:hlinkClick r:id="rId14" tooltip="1935ء"/>
              </a:rPr>
              <a:t>1935</a:t>
            </a:r>
            <a:r>
              <a:rPr lang="ar-SA" sz="1800" dirty="0">
                <a:solidFill>
                  <a:schemeClr val="tx1"/>
                </a:solidFill>
                <a:hlinkClick r:id="rId14" tooltip="1935ء"/>
              </a:rPr>
              <a:t>ء</a:t>
            </a:r>
            <a:r>
              <a:rPr lang="en-US" sz="1800" dirty="0">
                <a:solidFill>
                  <a:schemeClr val="tx1"/>
                </a:solidFill>
              </a:rPr>
              <a:t> </a:t>
            </a:r>
            <a:r>
              <a:rPr lang="ar-SA" sz="1800" dirty="0">
                <a:solidFill>
                  <a:schemeClr val="tx1"/>
                </a:solidFill>
              </a:rPr>
              <a:t>میں وہ دوبارہ تہران واپس آئے اور تہران کے ایک</a:t>
            </a:r>
            <a:r>
              <a:rPr lang="en-US" sz="1800" dirty="0">
                <a:solidFill>
                  <a:schemeClr val="tx1"/>
                </a:solidFill>
              </a:rPr>
              <a:t> </a:t>
            </a:r>
            <a:r>
              <a:rPr lang="ar-SA" sz="1800" dirty="0">
                <a:solidFill>
                  <a:schemeClr val="tx1"/>
                </a:solidFill>
                <a:hlinkClick r:id="rId15" tooltip="زرعی بینک (صفحہ موجود نہیں)"/>
              </a:rPr>
              <a:t>زرعی بینک</a:t>
            </a:r>
            <a:r>
              <a:rPr lang="en-US" sz="1800" dirty="0">
                <a:solidFill>
                  <a:schemeClr val="tx1"/>
                </a:solidFill>
              </a:rPr>
              <a:t> </a:t>
            </a:r>
            <a:r>
              <a:rPr lang="ar-SA" sz="1800" dirty="0">
                <a:solidFill>
                  <a:schemeClr val="tx1"/>
                </a:solidFill>
              </a:rPr>
              <a:t>میں ملازمت اِختیار کی۔</a:t>
            </a:r>
            <a:endParaRPr lang="en-US" sz="1800" dirty="0">
              <a:solidFill>
                <a:schemeClr val="tx1"/>
              </a:solidFill>
            </a:endParaRPr>
          </a:p>
          <a:p>
            <a:pPr marL="0" indent="0" algn="r">
              <a:buNone/>
            </a:pPr>
            <a:endParaRPr lang="en-US" sz="1800" dirty="0">
              <a:solidFill>
                <a:schemeClr val="tx1"/>
              </a:solidFill>
            </a:endParaRPr>
          </a:p>
        </p:txBody>
      </p:sp>
    </p:spTree>
    <p:extLst>
      <p:ext uri="{BB962C8B-B14F-4D97-AF65-F5344CB8AC3E}">
        <p14:creationId xmlns:p14="http://schemas.microsoft.com/office/powerpoint/2010/main" val="832596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marL="0" indent="0" algn="r" rtl="1">
              <a:buNone/>
            </a:pPr>
            <a:r>
              <a:rPr lang="ar-SA" sz="1800" dirty="0">
                <a:solidFill>
                  <a:schemeClr val="tx1"/>
                </a:solidFill>
              </a:rPr>
              <a:t>ادب فارسی میں خدمات</a:t>
            </a:r>
            <a:r>
              <a:rPr lang="ar-SA" sz="1800" dirty="0" smtClean="0">
                <a:solidFill>
                  <a:schemeClr val="tx1"/>
                </a:solidFill>
              </a:rPr>
              <a:t>:</a:t>
            </a:r>
            <a:endParaRPr lang="ur-PK" sz="1800" dirty="0" smtClean="0">
              <a:solidFill>
                <a:schemeClr val="tx1"/>
              </a:solidFill>
            </a:endParaRPr>
          </a:p>
          <a:p>
            <a:pPr marL="0" indent="0" algn="r" rtl="1">
              <a:buNone/>
            </a:pPr>
            <a:r>
              <a:rPr lang="en-US" sz="1800" dirty="0" smtClean="0">
                <a:solidFill>
                  <a:schemeClr val="tx1"/>
                </a:solidFill>
              </a:rPr>
              <a:t> </a:t>
            </a:r>
            <a:r>
              <a:rPr lang="ar-SA" sz="1800" dirty="0">
                <a:solidFill>
                  <a:schemeClr val="tx1"/>
                </a:solidFill>
              </a:rPr>
              <a:t>خراسان میں ہی اُن کا پہلا شعری مجموعہ شائع ہوا جس میں اُن کا تخلص " بہجت " تھا مگر بعد میں تبدیل کرکے "شہریار" رکھا۔</a:t>
            </a:r>
            <a:r>
              <a:rPr lang="en-US" sz="1800" dirty="0">
                <a:solidFill>
                  <a:schemeClr val="tx1"/>
                </a:solidFill>
              </a:rPr>
              <a:t> </a:t>
            </a:r>
            <a:r>
              <a:rPr lang="en-US" sz="1800" dirty="0">
                <a:solidFill>
                  <a:schemeClr val="tx1"/>
                </a:solidFill>
                <a:hlinkClick r:id="rId2" tooltip="1929ء"/>
              </a:rPr>
              <a:t>1929</a:t>
            </a:r>
            <a:r>
              <a:rPr lang="ar-SA" sz="1800" dirty="0">
                <a:solidFill>
                  <a:schemeClr val="tx1"/>
                </a:solidFill>
                <a:hlinkClick r:id="rId2" tooltip="1929ء"/>
              </a:rPr>
              <a:t>ء</a:t>
            </a:r>
            <a:r>
              <a:rPr lang="en-US" sz="1800" dirty="0">
                <a:solidFill>
                  <a:schemeClr val="tx1"/>
                </a:solidFill>
              </a:rPr>
              <a:t> </a:t>
            </a:r>
            <a:r>
              <a:rPr lang="ar-SA" sz="1800" dirty="0">
                <a:solidFill>
                  <a:schemeClr val="tx1"/>
                </a:solidFill>
              </a:rPr>
              <a:t>میں اُن کا پہلا</a:t>
            </a:r>
            <a:r>
              <a:rPr lang="en-US" sz="1800" dirty="0">
                <a:solidFill>
                  <a:schemeClr val="tx1"/>
                </a:solidFill>
              </a:rPr>
              <a:t> </a:t>
            </a:r>
            <a:r>
              <a:rPr lang="ar-SA" sz="1800" dirty="0">
                <a:solidFill>
                  <a:schemeClr val="tx1"/>
                </a:solidFill>
                <a:hlinkClick r:id="rId3" tooltip="فارسی"/>
              </a:rPr>
              <a:t>فارسی</a:t>
            </a:r>
            <a:r>
              <a:rPr lang="en-US" sz="1800" dirty="0">
                <a:solidFill>
                  <a:schemeClr val="tx1"/>
                </a:solidFill>
              </a:rPr>
              <a:t> </a:t>
            </a:r>
            <a:r>
              <a:rPr lang="ar-SA" sz="1800" dirty="0">
                <a:solidFill>
                  <a:schemeClr val="tx1"/>
                </a:solidFill>
              </a:rPr>
              <a:t>مجموعہ کلام شائع ہوا جس میں صرف نظمیں تھیں۔ یہ شعر مجموعہ حافظ کی غزلوں اور دیوان سے متاثری کا نتیجہ تھا۔</a:t>
            </a:r>
            <a:endParaRPr lang="en-US" sz="1800" dirty="0">
              <a:solidFill>
                <a:schemeClr val="tx1"/>
              </a:solidFill>
            </a:endParaRPr>
          </a:p>
          <a:p>
            <a:pPr marL="0" indent="0" algn="r" rtl="1">
              <a:buNone/>
            </a:pPr>
            <a:r>
              <a:rPr lang="en-US" sz="1800" dirty="0">
                <a:solidFill>
                  <a:schemeClr val="tx1"/>
                </a:solidFill>
                <a:hlinkClick r:id="rId4" tooltip="1936ء"/>
              </a:rPr>
              <a:t>1936</a:t>
            </a:r>
            <a:r>
              <a:rPr lang="ar-SA" sz="1800" dirty="0">
                <a:solidFill>
                  <a:schemeClr val="tx1"/>
                </a:solidFill>
                <a:hlinkClick r:id="rId4" tooltip="1936ء"/>
              </a:rPr>
              <a:t>ء</a:t>
            </a:r>
            <a:r>
              <a:rPr lang="en-US" sz="1800" dirty="0">
                <a:solidFill>
                  <a:schemeClr val="tx1"/>
                </a:solidFill>
              </a:rPr>
              <a:t> </a:t>
            </a:r>
            <a:r>
              <a:rPr lang="ar-SA" sz="1800" dirty="0">
                <a:solidFill>
                  <a:schemeClr val="tx1"/>
                </a:solidFill>
              </a:rPr>
              <a:t>میں اُن کا پہلا آذری ترکی زبان کا شعری مجموعہ طبع ہوا۔</a:t>
            </a:r>
            <a:endParaRPr lang="en-US" sz="1800" dirty="0">
              <a:solidFill>
                <a:schemeClr val="tx1"/>
              </a:solidFill>
            </a:endParaRPr>
          </a:p>
          <a:p>
            <a:pPr marL="0" indent="0" algn="r" rtl="1">
              <a:buNone/>
            </a:pPr>
            <a:r>
              <a:rPr lang="en-US" sz="1800" dirty="0">
                <a:solidFill>
                  <a:schemeClr val="tx1"/>
                </a:solidFill>
                <a:hlinkClick r:id="rId5" tooltip="1954ء"/>
              </a:rPr>
              <a:t>1954</a:t>
            </a:r>
            <a:r>
              <a:rPr lang="ar-SA" sz="1800" dirty="0">
                <a:solidFill>
                  <a:schemeClr val="tx1"/>
                </a:solidFill>
                <a:hlinkClick r:id="rId5" tooltip="1954ء"/>
              </a:rPr>
              <a:t>ء</a:t>
            </a:r>
            <a:r>
              <a:rPr lang="en-US" sz="1800" dirty="0">
                <a:solidFill>
                  <a:schemeClr val="tx1"/>
                </a:solidFill>
              </a:rPr>
              <a:t> </a:t>
            </a:r>
            <a:r>
              <a:rPr lang="ar-SA" sz="1800" dirty="0">
                <a:solidFill>
                  <a:schemeClr val="tx1"/>
                </a:solidFill>
              </a:rPr>
              <a:t>میں اُن کا فارسی شاہکار " حیدر بابائی سلام " تبریز سے شائع ہوا اور شہریار</a:t>
            </a:r>
            <a:r>
              <a:rPr lang="en-US" sz="1800" dirty="0">
                <a:solidFill>
                  <a:schemeClr val="tx1"/>
                </a:solidFill>
              </a:rPr>
              <a:t> </a:t>
            </a:r>
            <a:r>
              <a:rPr lang="ar-SA" sz="1800" dirty="0">
                <a:solidFill>
                  <a:schemeClr val="tx1"/>
                </a:solidFill>
                <a:hlinkClick r:id="rId6" tooltip="ادب"/>
              </a:rPr>
              <a:t>ادب</a:t>
            </a:r>
            <a:r>
              <a:rPr lang="en-US" sz="1800" dirty="0">
                <a:solidFill>
                  <a:schemeClr val="tx1"/>
                </a:solidFill>
              </a:rPr>
              <a:t> </a:t>
            </a:r>
            <a:r>
              <a:rPr lang="ar-SA" sz="1800" dirty="0">
                <a:solidFill>
                  <a:schemeClr val="tx1"/>
                </a:solidFill>
              </a:rPr>
              <a:t>فارسی میں نمایاں صف میں شمار کیے جانے لگے۔ اِس شعری مجموعہ سے اُن کی شہرت کا ڈنکا</a:t>
            </a:r>
            <a:r>
              <a:rPr lang="en-US" sz="1800" dirty="0">
                <a:solidFill>
                  <a:schemeClr val="tx1"/>
                </a:solidFill>
              </a:rPr>
              <a:t> </a:t>
            </a:r>
            <a:r>
              <a:rPr lang="ar-SA" sz="1800" dirty="0">
                <a:solidFill>
                  <a:schemeClr val="tx1"/>
                </a:solidFill>
                <a:hlinkClick r:id="rId7" tooltip="ترکمانستان"/>
              </a:rPr>
              <a:t>ترکمانستان</a:t>
            </a:r>
            <a:r>
              <a:rPr lang="ar-SA" sz="1800" dirty="0">
                <a:solidFill>
                  <a:schemeClr val="tx1"/>
                </a:solidFill>
              </a:rPr>
              <a:t>،</a:t>
            </a:r>
            <a:r>
              <a:rPr lang="en-US" sz="1800" dirty="0">
                <a:solidFill>
                  <a:schemeClr val="tx1"/>
                </a:solidFill>
              </a:rPr>
              <a:t> </a:t>
            </a:r>
            <a:r>
              <a:rPr lang="ar-SA" sz="1800" dirty="0">
                <a:solidFill>
                  <a:schemeClr val="tx1"/>
                </a:solidFill>
                <a:hlinkClick r:id="rId8" tooltip="ترکی"/>
              </a:rPr>
              <a:t>ترکی</a:t>
            </a:r>
            <a:r>
              <a:rPr lang="en-US" sz="1800" dirty="0">
                <a:solidFill>
                  <a:schemeClr val="tx1"/>
                </a:solidFill>
              </a:rPr>
              <a:t> </a:t>
            </a:r>
            <a:r>
              <a:rPr lang="ar-SA" sz="1800" dirty="0">
                <a:solidFill>
                  <a:schemeClr val="tx1"/>
                </a:solidFill>
              </a:rPr>
              <a:t>اور</a:t>
            </a:r>
            <a:r>
              <a:rPr lang="en-US" sz="1800" dirty="0">
                <a:solidFill>
                  <a:schemeClr val="tx1"/>
                </a:solidFill>
              </a:rPr>
              <a:t> </a:t>
            </a:r>
            <a:r>
              <a:rPr lang="ar-SA" sz="1800" dirty="0">
                <a:solidFill>
                  <a:schemeClr val="tx1"/>
                </a:solidFill>
                <a:hlinkClick r:id="rId9" tooltip="آذربائیجان"/>
              </a:rPr>
              <a:t>آذربائیجان</a:t>
            </a:r>
            <a:r>
              <a:rPr lang="en-US" sz="1800" dirty="0">
                <a:solidFill>
                  <a:schemeClr val="tx1"/>
                </a:solidFill>
              </a:rPr>
              <a:t> </a:t>
            </a:r>
            <a:r>
              <a:rPr lang="ar-SA" sz="1800" dirty="0">
                <a:solidFill>
                  <a:schemeClr val="tx1"/>
                </a:solidFill>
              </a:rPr>
              <a:t>میں بجنے لگا اور قریباً 30 زبانوں میں اِس کا ترجمہ ہوا۔</a:t>
            </a:r>
            <a:r>
              <a:rPr lang="en-US" sz="1800" dirty="0">
                <a:solidFill>
                  <a:schemeClr val="tx1"/>
                </a:solidFill>
              </a:rPr>
              <a:t> </a:t>
            </a:r>
            <a:r>
              <a:rPr lang="ar-SA" sz="1800" dirty="0">
                <a:solidFill>
                  <a:schemeClr val="tx1"/>
                </a:solidFill>
                <a:hlinkClick r:id="rId10" tooltip="تبریز"/>
              </a:rPr>
              <a:t>تبریز</a:t>
            </a:r>
            <a:r>
              <a:rPr lang="en-US" sz="1800" dirty="0">
                <a:solidFill>
                  <a:schemeClr val="tx1"/>
                </a:solidFill>
              </a:rPr>
              <a:t> </a:t>
            </a:r>
            <a:r>
              <a:rPr lang="ar-SA" sz="1800" dirty="0">
                <a:solidFill>
                  <a:schemeClr val="tx1"/>
                </a:solidFill>
              </a:rPr>
              <a:t>یونیورسٹی سے اُنہیں اعزازی ڈگری دی گئی۔ بعد ازاں</a:t>
            </a:r>
            <a:r>
              <a:rPr lang="en-US" sz="1800" dirty="0">
                <a:solidFill>
                  <a:schemeClr val="tx1"/>
                </a:solidFill>
              </a:rPr>
              <a:t> </a:t>
            </a:r>
            <a:r>
              <a:rPr lang="ar-SA" sz="1800" dirty="0">
                <a:solidFill>
                  <a:schemeClr val="tx1"/>
                </a:solidFill>
                <a:hlinkClick r:id="rId11" tooltip="دوسری جنگ عظیم"/>
              </a:rPr>
              <a:t>دوسری جنگ عظیم</a:t>
            </a:r>
            <a:r>
              <a:rPr lang="en-US" sz="1800" dirty="0">
                <a:solidFill>
                  <a:schemeClr val="tx1"/>
                </a:solidFill>
              </a:rPr>
              <a:t> </a:t>
            </a:r>
            <a:r>
              <a:rPr lang="ar-SA" sz="1800" dirty="0">
                <a:solidFill>
                  <a:schemeClr val="tx1"/>
                </a:solidFill>
              </a:rPr>
              <a:t>میں ہولناک تباہیوں کے نتیجے میں</a:t>
            </a:r>
            <a:r>
              <a:rPr lang="en-US" sz="1800" dirty="0">
                <a:solidFill>
                  <a:schemeClr val="tx1"/>
                </a:solidFill>
              </a:rPr>
              <a:t> </a:t>
            </a:r>
            <a:r>
              <a:rPr lang="ar-SA" sz="1800" dirty="0">
                <a:solidFill>
                  <a:schemeClr val="tx1"/>
                </a:solidFill>
                <a:hlinkClick r:id="rId12" tooltip="آئن سٹائن"/>
              </a:rPr>
              <a:t>آئن سٹائن</a:t>
            </a:r>
            <a:r>
              <a:rPr lang="en-US" sz="1800" dirty="0">
                <a:solidFill>
                  <a:schemeClr val="tx1"/>
                </a:solidFill>
              </a:rPr>
              <a:t> </a:t>
            </a:r>
            <a:r>
              <a:rPr lang="ar-SA" sz="1800" dirty="0">
                <a:solidFill>
                  <a:schemeClr val="tx1"/>
                </a:solidFill>
              </a:rPr>
              <a:t>کے نام ایک نظم بھی اُن کی وجہ شہرت بنی۔</a:t>
            </a:r>
            <a:endParaRPr lang="en-US" sz="1800" dirty="0">
              <a:solidFill>
                <a:schemeClr val="tx1"/>
              </a:solidFill>
            </a:endParaRPr>
          </a:p>
          <a:p>
            <a:pPr marL="0" indent="0" algn="r" rtl="1">
              <a:buNone/>
            </a:pPr>
            <a:r>
              <a:rPr lang="ar-SA" sz="1800" dirty="0">
                <a:solidFill>
                  <a:schemeClr val="tx1"/>
                </a:solidFill>
              </a:rPr>
              <a:t>وفات:</a:t>
            </a:r>
            <a:r>
              <a:rPr lang="en-US" sz="1800" dirty="0">
                <a:solidFill>
                  <a:schemeClr val="tx1"/>
                </a:solidFill>
              </a:rPr>
              <a:t> </a:t>
            </a:r>
            <a:r>
              <a:rPr lang="en-US" sz="1800" dirty="0" smtClean="0">
                <a:solidFill>
                  <a:schemeClr val="tx1"/>
                </a:solidFill>
              </a:rPr>
              <a:t>18 </a:t>
            </a:r>
            <a:r>
              <a:rPr lang="ar-SA" sz="1800" dirty="0" smtClean="0">
                <a:solidFill>
                  <a:schemeClr val="tx1"/>
                </a:solidFill>
              </a:rPr>
              <a:t>ستمبر </a:t>
            </a:r>
            <a:r>
              <a:rPr lang="ar-SA" sz="1800" dirty="0">
                <a:solidFill>
                  <a:schemeClr val="tx1"/>
                </a:solidFill>
              </a:rPr>
              <a:t>1988ء کو 82 سال کی عمر میں اُنہوں نے تہران میں وفات پائی اور اُن کی میت کو تبریز لے جایا گیا جہاں " مقبرۃ الشعراء " میں اُن کی تدفین کی گئی۔</a:t>
            </a:r>
            <a:endParaRPr lang="en-US" sz="1800" dirty="0">
              <a:solidFill>
                <a:schemeClr val="tx1"/>
              </a:solidFill>
            </a:endParaRPr>
          </a:p>
          <a:p>
            <a:pPr marL="0" indent="0" algn="r" rtl="1">
              <a:buNone/>
            </a:pPr>
            <a:r>
              <a:rPr lang="ur-PK" sz="1800" dirty="0">
                <a:solidFill>
                  <a:schemeClr val="tx1"/>
                </a:solidFill>
              </a:rPr>
              <a:t> </a:t>
            </a:r>
            <a:endParaRPr lang="en-US" sz="1800" dirty="0">
              <a:solidFill>
                <a:schemeClr val="tx1"/>
              </a:solidFill>
            </a:endParaRPr>
          </a:p>
          <a:p>
            <a:pPr marL="0" indent="0" algn="r">
              <a:buNone/>
            </a:pPr>
            <a:endParaRPr lang="en-US" sz="1800" dirty="0">
              <a:solidFill>
                <a:schemeClr val="tx1"/>
              </a:solidFill>
            </a:endParaRPr>
          </a:p>
        </p:txBody>
      </p:sp>
    </p:spTree>
    <p:extLst>
      <p:ext uri="{BB962C8B-B14F-4D97-AF65-F5344CB8AC3E}">
        <p14:creationId xmlns:p14="http://schemas.microsoft.com/office/powerpoint/2010/main" val="1964098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sz="3200" b="1" i="1" dirty="0" smtClean="0">
                <a:latin typeface="Times New Roman" panose="02020603050405020304" pitchFamily="18" charset="0"/>
                <a:cs typeface="Times New Roman" panose="02020603050405020304" pitchFamily="18" charset="0"/>
              </a:rPr>
              <a:t>Lecture 2</a:t>
            </a:r>
            <a:endParaRPr lang="en-US" sz="3200"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95400"/>
            <a:ext cx="8229600" cy="4830763"/>
          </a:xfrm>
        </p:spPr>
        <p:txBody>
          <a:bodyPr>
            <a:normAutofit fontScale="92500"/>
          </a:bodyPr>
          <a:lstStyle/>
          <a:p>
            <a:pPr marL="0" indent="0" algn="r" rtl="1" fontAlgn="base">
              <a:buNone/>
            </a:pPr>
            <a:r>
              <a:rPr lang="ar-SA" sz="1800" b="1" dirty="0">
                <a:solidFill>
                  <a:schemeClr val="tx1"/>
                </a:solidFill>
              </a:rPr>
              <a:t>سعید نفسی </a:t>
            </a:r>
            <a:r>
              <a:rPr lang="ur-PK" sz="1800" b="1" dirty="0" smtClean="0">
                <a:solidFill>
                  <a:schemeClr val="tx1"/>
                </a:solidFill>
              </a:rPr>
              <a:t>:</a:t>
            </a:r>
            <a:endParaRPr lang="en-US" sz="1800" dirty="0">
              <a:solidFill>
                <a:schemeClr val="tx1"/>
              </a:solidFill>
            </a:endParaRPr>
          </a:p>
          <a:p>
            <a:pPr marL="0" indent="0" algn="r" rtl="1" fontAlgn="base">
              <a:buNone/>
            </a:pPr>
            <a:r>
              <a:rPr lang="ar-SA" sz="1800" dirty="0">
                <a:solidFill>
                  <a:schemeClr val="tx1"/>
                </a:solidFill>
              </a:rPr>
              <a:t>سعید نفسی 9 جون 1274 کو</a:t>
            </a:r>
            <a:r>
              <a:rPr lang="en-US" sz="1800" dirty="0">
                <a:solidFill>
                  <a:schemeClr val="tx1"/>
                </a:solidFill>
              </a:rPr>
              <a:t> </a:t>
            </a:r>
            <a:r>
              <a:rPr lang="ar-SA" sz="1800" dirty="0">
                <a:solidFill>
                  <a:schemeClr val="tx1"/>
                </a:solidFill>
                <a:hlinkClick r:id="rId2" tooltip="تہران"/>
              </a:rPr>
              <a:t>تہران</a:t>
            </a:r>
            <a:r>
              <a:rPr lang="en-US" sz="1800" dirty="0">
                <a:solidFill>
                  <a:schemeClr val="tx1"/>
                </a:solidFill>
              </a:rPr>
              <a:t> </a:t>
            </a:r>
            <a:r>
              <a:rPr lang="ar-SA" sz="1800" dirty="0">
                <a:solidFill>
                  <a:schemeClr val="tx1"/>
                </a:solidFill>
              </a:rPr>
              <a:t>میں پیدا ہوئے</a:t>
            </a:r>
            <a:r>
              <a:rPr lang="en-US" sz="1800" dirty="0">
                <a:solidFill>
                  <a:schemeClr val="tx1"/>
                </a:solidFill>
              </a:rPr>
              <a:t> </a:t>
            </a:r>
            <a:r>
              <a:rPr lang="ar-SA" sz="1800" dirty="0">
                <a:solidFill>
                  <a:schemeClr val="tx1"/>
                </a:solidFill>
                <a:hlinkClick r:id="rId2" tooltip="تہران"/>
              </a:rPr>
              <a:t>تھے</a:t>
            </a:r>
            <a:r>
              <a:rPr lang="en-US" sz="1800" dirty="0">
                <a:solidFill>
                  <a:schemeClr val="tx1"/>
                </a:solidFill>
              </a:rPr>
              <a:t> </a:t>
            </a:r>
            <a:r>
              <a:rPr lang="ar-SA" sz="1800" dirty="0">
                <a:solidFill>
                  <a:schemeClr val="tx1"/>
                </a:solidFill>
              </a:rPr>
              <a:t>۔</a:t>
            </a:r>
            <a:r>
              <a:rPr lang="en-US" sz="1800" dirty="0">
                <a:solidFill>
                  <a:schemeClr val="tx1"/>
                </a:solidFill>
              </a:rPr>
              <a:t> </a:t>
            </a:r>
            <a:r>
              <a:rPr lang="ar-SA" sz="1800" dirty="0">
                <a:solidFill>
                  <a:schemeClr val="tx1"/>
                </a:solidFill>
              </a:rPr>
              <a:t>وہ مرزا</a:t>
            </a:r>
            <a:r>
              <a:rPr lang="en-US" sz="1800" dirty="0">
                <a:solidFill>
                  <a:schemeClr val="tx1"/>
                </a:solidFill>
              </a:rPr>
              <a:t> </a:t>
            </a:r>
            <a:r>
              <a:rPr lang="ar-SA" sz="1800" dirty="0">
                <a:solidFill>
                  <a:schemeClr val="tx1"/>
                </a:solidFill>
                <a:hlinkClick r:id="rId3" tooltip="علی اکبر ناظم العطاب"/>
              </a:rPr>
              <a:t>علی اکبر</a:t>
            </a:r>
            <a:r>
              <a:rPr lang="en-US" sz="1800" dirty="0">
                <a:solidFill>
                  <a:schemeClr val="tx1"/>
                </a:solidFill>
              </a:rPr>
              <a:t> </a:t>
            </a:r>
            <a:r>
              <a:rPr lang="ar-SA" sz="1800" b="1" dirty="0">
                <a:solidFill>
                  <a:schemeClr val="tx1"/>
                </a:solidFill>
              </a:rPr>
              <a:t>ناظم العتیبہ (ناظم الاطبہ</a:t>
            </a:r>
            <a:r>
              <a:rPr lang="en-US" sz="1800" dirty="0">
                <a:solidFill>
                  <a:schemeClr val="tx1"/>
                </a:solidFill>
              </a:rPr>
              <a:t> </a:t>
            </a:r>
            <a:r>
              <a:rPr lang="ar-SA" sz="1800" b="1" dirty="0">
                <a:solidFill>
                  <a:schemeClr val="tx1"/>
                </a:solidFill>
              </a:rPr>
              <a:t>کرمینی کے</a:t>
            </a:r>
            <a:r>
              <a:rPr lang="en-US" sz="1800" dirty="0">
                <a:solidFill>
                  <a:schemeClr val="tx1"/>
                </a:solidFill>
              </a:rPr>
              <a:t> </a:t>
            </a:r>
            <a:r>
              <a:rPr lang="ar-SA" sz="1800" dirty="0">
                <a:solidFill>
                  <a:schemeClr val="tx1"/>
                </a:solidFill>
              </a:rPr>
              <a:t>نام سے جانا جاتا ہے) اور بابا</a:t>
            </a:r>
            <a:r>
              <a:rPr lang="en-US" sz="1800" dirty="0">
                <a:solidFill>
                  <a:schemeClr val="tx1"/>
                </a:solidFill>
              </a:rPr>
              <a:t> </a:t>
            </a:r>
            <a:r>
              <a:rPr lang="ar-SA" sz="1800" dirty="0">
                <a:solidFill>
                  <a:schemeClr val="tx1"/>
                </a:solidFill>
                <a:hlinkClick r:id="rId4" tooltip="نفیس بن عواد کرمینی"/>
              </a:rPr>
              <a:t>نفیس بن عواد کرمانی</a:t>
            </a:r>
            <a:r>
              <a:rPr lang="en-US" sz="1800" dirty="0">
                <a:solidFill>
                  <a:schemeClr val="tx1"/>
                </a:solidFill>
              </a:rPr>
              <a:t> (</a:t>
            </a:r>
            <a:r>
              <a:rPr lang="ar-SA" sz="1800" dirty="0">
                <a:solidFill>
                  <a:schemeClr val="tx1"/>
                </a:solidFill>
              </a:rPr>
              <a:t>نویں صدی ہجری میں ایک مشہور ایرانی معالج) کا اولاد تھا اور</a:t>
            </a:r>
            <a:r>
              <a:rPr lang="en-US" sz="1800" dirty="0">
                <a:solidFill>
                  <a:schemeClr val="tx1"/>
                </a:solidFill>
              </a:rPr>
              <a:t> </a:t>
            </a:r>
            <a:r>
              <a:rPr lang="ar-SA" sz="1800" dirty="0">
                <a:solidFill>
                  <a:schemeClr val="tx1"/>
                </a:solidFill>
                <a:hlinkClick r:id="rId5" tooltip="علی اصغر نفسی"/>
              </a:rPr>
              <a:t>علی اصغر</a:t>
            </a:r>
            <a:r>
              <a:rPr lang="en-US" sz="1800" dirty="0">
                <a:solidFill>
                  <a:schemeClr val="tx1"/>
                </a:solidFill>
              </a:rPr>
              <a:t> </a:t>
            </a:r>
            <a:r>
              <a:rPr lang="ar-SA" sz="1800" b="1" dirty="0">
                <a:solidFill>
                  <a:schemeClr val="tx1"/>
                </a:solidFill>
              </a:rPr>
              <a:t>نفسی کا</a:t>
            </a:r>
            <a:r>
              <a:rPr lang="en-US" sz="1800" dirty="0">
                <a:solidFill>
                  <a:schemeClr val="tx1"/>
                </a:solidFill>
              </a:rPr>
              <a:t> </a:t>
            </a:r>
            <a:r>
              <a:rPr lang="ar-SA" sz="1800" dirty="0">
                <a:solidFill>
                  <a:schemeClr val="tx1"/>
                </a:solidFill>
              </a:rPr>
              <a:t>بھائی تھا</a:t>
            </a:r>
            <a:r>
              <a:rPr lang="en-US" sz="1800" dirty="0">
                <a:solidFill>
                  <a:schemeClr val="tx1"/>
                </a:solidFill>
              </a:rPr>
              <a:t> </a:t>
            </a:r>
            <a:r>
              <a:rPr lang="ar-SA" sz="1800" dirty="0">
                <a:solidFill>
                  <a:schemeClr val="tx1"/>
                </a:solidFill>
                <a:hlinkClick r:id="rId5" tooltip="علی اصغر نفسی"/>
              </a:rPr>
              <a:t>، جس کا</a:t>
            </a:r>
            <a:r>
              <a:rPr lang="en-US" sz="1800" dirty="0">
                <a:solidFill>
                  <a:schemeClr val="tx1"/>
                </a:solidFill>
              </a:rPr>
              <a:t> </a:t>
            </a:r>
            <a:r>
              <a:rPr lang="ar-SA" sz="1800" dirty="0">
                <a:solidFill>
                  <a:schemeClr val="tx1"/>
                </a:solidFill>
              </a:rPr>
              <a:t>عرفی نام</a:t>
            </a:r>
            <a:r>
              <a:rPr lang="en-US" sz="1800" dirty="0">
                <a:solidFill>
                  <a:schemeClr val="tx1"/>
                </a:solidFill>
              </a:rPr>
              <a:t> </a:t>
            </a:r>
            <a:r>
              <a:rPr lang="ar-SA" sz="1800" b="1" dirty="0">
                <a:solidFill>
                  <a:schemeClr val="tx1"/>
                </a:solidFill>
              </a:rPr>
              <a:t>مودب الدولہ تھا</a:t>
            </a:r>
            <a:r>
              <a:rPr lang="en-US" sz="1800" dirty="0">
                <a:solidFill>
                  <a:schemeClr val="tx1"/>
                </a:solidFill>
              </a:rPr>
              <a:t> </a:t>
            </a:r>
            <a:r>
              <a:rPr lang="ar-SA" sz="1800" dirty="0">
                <a:solidFill>
                  <a:schemeClr val="tx1"/>
                </a:solidFill>
              </a:rPr>
              <a:t>۔</a:t>
            </a:r>
            <a:r>
              <a:rPr lang="en-US" sz="1800" dirty="0">
                <a:solidFill>
                  <a:schemeClr val="tx1"/>
                </a:solidFill>
              </a:rPr>
              <a:t> </a:t>
            </a:r>
            <a:r>
              <a:rPr lang="ar-SA" sz="1800" dirty="0">
                <a:solidFill>
                  <a:schemeClr val="tx1"/>
                </a:solidFill>
                <a:hlinkClick r:id="rId6" tooltip="حبیب نفسی"/>
              </a:rPr>
              <a:t>حبیب نفسی اس</a:t>
            </a:r>
            <a:r>
              <a:rPr lang="en-US" sz="1800" dirty="0">
                <a:solidFill>
                  <a:schemeClr val="tx1"/>
                </a:solidFill>
              </a:rPr>
              <a:t> </a:t>
            </a:r>
            <a:r>
              <a:rPr lang="ar-SA" sz="1800" dirty="0">
                <a:solidFill>
                  <a:schemeClr val="tx1"/>
                </a:solidFill>
              </a:rPr>
              <a:t>کا بھتیجا ہے۔</a:t>
            </a:r>
            <a:endParaRPr lang="en-US" sz="1800" dirty="0">
              <a:solidFill>
                <a:schemeClr val="tx1"/>
              </a:solidFill>
            </a:endParaRPr>
          </a:p>
          <a:p>
            <a:pPr marL="0" indent="0" algn="r" rtl="1" fontAlgn="base">
              <a:buNone/>
            </a:pPr>
            <a:r>
              <a:rPr lang="ar-SA" sz="1800" dirty="0">
                <a:solidFill>
                  <a:schemeClr val="tx1"/>
                </a:solidFill>
              </a:rPr>
              <a:t>انہوں نے اپنی تین سالہ ابتدائی تعلیم اپنے والد کے ذریعہ قائم کیے جانے والے پہلے نئے اسکولوں میں سے ایک ، شراف اسکول میں مکمل کی ، اور اپنی ثانوی تعلیم تہران کے 1288 کے موسم بہار میں واحد ہائی اسکول تھیولوجیکل اسکول میں مکمل کی۔</a:t>
            </a:r>
            <a:r>
              <a:rPr lang="en-US" sz="1800" dirty="0">
                <a:solidFill>
                  <a:schemeClr val="tx1"/>
                </a:solidFill>
              </a:rPr>
              <a:t> </a:t>
            </a:r>
            <a:r>
              <a:rPr lang="ar-SA" sz="1800" dirty="0">
                <a:solidFill>
                  <a:schemeClr val="tx1"/>
                </a:solidFill>
              </a:rPr>
              <a:t>جب وہ 15 سال کے تھے تو ان کے بڑے بھائی ، ڈاکٹر اکبر معاداب نفسی ، تعلیم جاری رکھنے کے لئے انھیں</a:t>
            </a:r>
            <a:r>
              <a:rPr lang="en-US" sz="1800" dirty="0">
                <a:solidFill>
                  <a:schemeClr val="tx1"/>
                </a:solidFill>
              </a:rPr>
              <a:t> </a:t>
            </a:r>
            <a:r>
              <a:rPr lang="ar-SA" sz="1800" dirty="0">
                <a:solidFill>
                  <a:schemeClr val="tx1"/>
                </a:solidFill>
                <a:hlinkClick r:id="rId7" tooltip="یورپ"/>
              </a:rPr>
              <a:t>یورپ</a:t>
            </a:r>
            <a:r>
              <a:rPr lang="en-US" sz="1800" dirty="0">
                <a:solidFill>
                  <a:schemeClr val="tx1"/>
                </a:solidFill>
              </a:rPr>
              <a:t> </a:t>
            </a:r>
            <a:r>
              <a:rPr lang="ar-SA" sz="1800" dirty="0">
                <a:solidFill>
                  <a:schemeClr val="tx1"/>
                </a:solidFill>
              </a:rPr>
              <a:t>لے گئے۔</a:t>
            </a:r>
            <a:r>
              <a:rPr lang="en-US" sz="1800" dirty="0">
                <a:solidFill>
                  <a:schemeClr val="tx1"/>
                </a:solidFill>
              </a:rPr>
              <a:t> </a:t>
            </a:r>
            <a:r>
              <a:rPr lang="ar-SA" sz="1800" dirty="0">
                <a:solidFill>
                  <a:schemeClr val="tx1"/>
                </a:solidFill>
                <a:hlinkClick r:id="rId8" tooltip="نوشتہ"/>
              </a:rPr>
              <a:t>نفیس</a:t>
            </a:r>
            <a:r>
              <a:rPr lang="en-US" sz="1800" dirty="0">
                <a:solidFill>
                  <a:schemeClr val="tx1"/>
                </a:solidFill>
              </a:rPr>
              <a:t> </a:t>
            </a:r>
            <a:r>
              <a:rPr lang="ar-SA" sz="1800" dirty="0">
                <a:solidFill>
                  <a:schemeClr val="tx1"/>
                </a:solidFill>
              </a:rPr>
              <a:t>نے</a:t>
            </a:r>
            <a:r>
              <a:rPr lang="en-US" sz="1800" dirty="0">
                <a:solidFill>
                  <a:schemeClr val="tx1"/>
                </a:solidFill>
              </a:rPr>
              <a:t> </a:t>
            </a:r>
            <a:r>
              <a:rPr lang="ar-SA" sz="1800" dirty="0">
                <a:solidFill>
                  <a:schemeClr val="tx1"/>
                </a:solidFill>
                <a:hlinkClick r:id="rId9" tooltip="سوئس"/>
              </a:rPr>
              <a:t>سویٹزرلینڈ</a:t>
            </a:r>
            <a:r>
              <a:rPr lang="en-US" sz="1800" dirty="0">
                <a:solidFill>
                  <a:schemeClr val="tx1"/>
                </a:solidFill>
              </a:rPr>
              <a:t> </a:t>
            </a:r>
            <a:r>
              <a:rPr lang="ar-SA" sz="1800" dirty="0">
                <a:solidFill>
                  <a:schemeClr val="tx1"/>
                </a:solidFill>
              </a:rPr>
              <a:t>اور</a:t>
            </a:r>
            <a:r>
              <a:rPr lang="en-US" sz="1800" dirty="0">
                <a:solidFill>
                  <a:schemeClr val="tx1"/>
                </a:solidFill>
              </a:rPr>
              <a:t> </a:t>
            </a:r>
            <a:r>
              <a:rPr lang="ar-SA" sz="1800" dirty="0">
                <a:solidFill>
                  <a:schemeClr val="tx1"/>
                </a:solidFill>
                <a:hlinkClick r:id="rId10" tooltip="پیرس یونیورسٹی"/>
              </a:rPr>
              <a:t>پیرس یونیورسٹی</a:t>
            </a:r>
            <a:r>
              <a:rPr lang="en-US" sz="1800" dirty="0">
                <a:solidFill>
                  <a:schemeClr val="tx1"/>
                </a:solidFill>
              </a:rPr>
              <a:t> </a:t>
            </a:r>
            <a:r>
              <a:rPr lang="ar-SA" sz="1800" dirty="0">
                <a:solidFill>
                  <a:schemeClr val="tx1"/>
                </a:solidFill>
              </a:rPr>
              <a:t>میں</a:t>
            </a:r>
            <a:r>
              <a:rPr lang="en-US" sz="1800" dirty="0">
                <a:solidFill>
                  <a:schemeClr val="tx1"/>
                </a:solidFill>
              </a:rPr>
              <a:t> </a:t>
            </a:r>
            <a:r>
              <a:rPr lang="ar-SA" sz="1800" dirty="0">
                <a:solidFill>
                  <a:schemeClr val="tx1"/>
                </a:solidFill>
                <a:hlinkClick r:id="rId8" tooltip="نوشتہ"/>
              </a:rPr>
              <a:t>نیوچر</a:t>
            </a:r>
            <a:r>
              <a:rPr lang="en-US" sz="1800" dirty="0">
                <a:solidFill>
                  <a:schemeClr val="tx1"/>
                </a:solidFill>
              </a:rPr>
              <a:t> </a:t>
            </a:r>
            <a:r>
              <a:rPr lang="ar-SA" sz="1800" dirty="0">
                <a:solidFill>
                  <a:schemeClr val="tx1"/>
                </a:solidFill>
              </a:rPr>
              <a:t>میں تعلیم حاصل کی اور 1297 میں ایران لوٹ آیا۔</a:t>
            </a:r>
            <a:r>
              <a:rPr lang="en-US" sz="1800" dirty="0">
                <a:solidFill>
                  <a:schemeClr val="tx1"/>
                </a:solidFill>
              </a:rPr>
              <a:t> </a:t>
            </a:r>
            <a:r>
              <a:rPr lang="ar-SA" sz="1800" dirty="0">
                <a:solidFill>
                  <a:schemeClr val="tx1"/>
                </a:solidFill>
              </a:rPr>
              <a:t>اس نے پہلے تہران کے ہائی اسکولوں میں</a:t>
            </a:r>
            <a:r>
              <a:rPr lang="en-US" sz="1800" dirty="0">
                <a:solidFill>
                  <a:schemeClr val="tx1"/>
                </a:solidFill>
              </a:rPr>
              <a:t> </a:t>
            </a:r>
            <a:r>
              <a:rPr lang="ar-SA" sz="1800" dirty="0">
                <a:solidFill>
                  <a:schemeClr val="tx1"/>
                </a:solidFill>
                <a:hlinkClick r:id="rId11" tooltip="فرانسیسی زبان"/>
              </a:rPr>
              <a:t>فرانسیسی</a:t>
            </a:r>
            <a:r>
              <a:rPr lang="en-US" sz="1800" dirty="0">
                <a:solidFill>
                  <a:schemeClr val="tx1"/>
                </a:solidFill>
              </a:rPr>
              <a:t> </a:t>
            </a:r>
            <a:r>
              <a:rPr lang="ar-SA" sz="1800" dirty="0">
                <a:solidFill>
                  <a:schemeClr val="tx1"/>
                </a:solidFill>
              </a:rPr>
              <a:t>تعلیم دی اور پھر</a:t>
            </a:r>
            <a:r>
              <a:rPr lang="en-US" sz="1800" dirty="0">
                <a:solidFill>
                  <a:schemeClr val="tx1"/>
                </a:solidFill>
              </a:rPr>
              <a:t> </a:t>
            </a:r>
            <a:r>
              <a:rPr lang="ar-SA" sz="1800" dirty="0">
                <a:solidFill>
                  <a:schemeClr val="tx1"/>
                </a:solidFill>
                <a:hlinkClick r:id="rId12" tooltip="وزارتِ عامہ"/>
              </a:rPr>
              <a:t>وزارت عامہ میں</a:t>
            </a:r>
            <a:r>
              <a:rPr lang="en-US" sz="1800" dirty="0">
                <a:solidFill>
                  <a:schemeClr val="tx1"/>
                </a:solidFill>
              </a:rPr>
              <a:t> </a:t>
            </a:r>
            <a:r>
              <a:rPr lang="ar-SA" sz="1800" dirty="0">
                <a:solidFill>
                  <a:schemeClr val="tx1"/>
                </a:solidFill>
              </a:rPr>
              <a:t>کام کیا۔</a:t>
            </a:r>
            <a:r>
              <a:rPr lang="en-US" sz="1800" dirty="0">
                <a:solidFill>
                  <a:schemeClr val="tx1"/>
                </a:solidFill>
              </a:rPr>
              <a:t> 1297 </a:t>
            </a:r>
            <a:r>
              <a:rPr lang="ar-SA" sz="1800" dirty="0">
                <a:solidFill>
                  <a:schemeClr val="tx1"/>
                </a:solidFill>
              </a:rPr>
              <a:t>میں ، اس نے</a:t>
            </a:r>
            <a:r>
              <a:rPr lang="en-US" sz="1800" dirty="0">
                <a:solidFill>
                  <a:schemeClr val="tx1"/>
                </a:solidFill>
              </a:rPr>
              <a:t> </a:t>
            </a:r>
            <a:r>
              <a:rPr lang="ar-SA" sz="1800" dirty="0">
                <a:solidFill>
                  <a:schemeClr val="tx1"/>
                </a:solidFill>
                <a:hlinkClick r:id="rId13" tooltip="فیکلٹی جرنل"/>
              </a:rPr>
              <a:t>فیکلٹی کے جریدے</a:t>
            </a:r>
            <a:r>
              <a:rPr lang="en-US" sz="1800" dirty="0">
                <a:solidFill>
                  <a:schemeClr val="tx1"/>
                </a:solidFill>
              </a:rPr>
              <a:t> </a:t>
            </a:r>
            <a:r>
              <a:rPr lang="ar-SA" sz="1800" dirty="0">
                <a:solidFill>
                  <a:schemeClr val="tx1"/>
                </a:solidFill>
              </a:rPr>
              <a:t>کے مصنفین کے گروپ میں شمولیت اختیار کی اور اس رسالے کی سرگرمی کے ایک سال میں ، اس نے</a:t>
            </a:r>
            <a:r>
              <a:rPr lang="en-US" sz="1800" dirty="0">
                <a:solidFill>
                  <a:schemeClr val="tx1"/>
                </a:solidFill>
              </a:rPr>
              <a:t> </a:t>
            </a:r>
            <a:r>
              <a:rPr lang="ar-SA" sz="1800" dirty="0">
                <a:solidFill>
                  <a:schemeClr val="tx1"/>
                </a:solidFill>
                <a:hlinkClick r:id="rId14" tooltip="شاعروں کی بہار کی ملکہ"/>
              </a:rPr>
              <a:t>ملکہ شعراء بہار کے</a:t>
            </a:r>
            <a:r>
              <a:rPr lang="en-US" sz="1800" dirty="0">
                <a:solidFill>
                  <a:schemeClr val="tx1"/>
                </a:solidFill>
              </a:rPr>
              <a:t> </a:t>
            </a:r>
            <a:r>
              <a:rPr lang="ar-SA" sz="1800" dirty="0">
                <a:solidFill>
                  <a:schemeClr val="tx1"/>
                </a:solidFill>
              </a:rPr>
              <a:t>ساتھ اشتراک </a:t>
            </a:r>
            <a:r>
              <a:rPr lang="ar-SA" sz="1800" dirty="0" smtClean="0">
                <a:solidFill>
                  <a:schemeClr val="tx1"/>
                </a:solidFill>
              </a:rPr>
              <a:t>کیا</a:t>
            </a:r>
            <a:r>
              <a:rPr lang="en-US" sz="1800" dirty="0">
                <a:solidFill>
                  <a:schemeClr val="tx1"/>
                </a:solidFill>
              </a:rPr>
              <a:t>1308 </a:t>
            </a:r>
            <a:r>
              <a:rPr lang="ar-SA" sz="1800" dirty="0">
                <a:solidFill>
                  <a:schemeClr val="tx1"/>
                </a:solidFill>
              </a:rPr>
              <a:t>میں ، انہوں نے</a:t>
            </a:r>
            <a:r>
              <a:rPr lang="en-US" sz="1800" dirty="0">
                <a:solidFill>
                  <a:schemeClr val="tx1"/>
                </a:solidFill>
              </a:rPr>
              <a:t> </a:t>
            </a:r>
            <a:r>
              <a:rPr lang="ar-SA" sz="1800" dirty="0">
                <a:solidFill>
                  <a:schemeClr val="tx1"/>
                </a:solidFill>
                <a:hlinkClick r:id="rId15" tooltip="وزارت ثقافت"/>
              </a:rPr>
              <a:t>وزارت ثقافت میں</a:t>
            </a:r>
            <a:r>
              <a:rPr lang="en-US" sz="1800" dirty="0">
                <a:solidFill>
                  <a:schemeClr val="tx1"/>
                </a:solidFill>
              </a:rPr>
              <a:t> </a:t>
            </a:r>
            <a:r>
              <a:rPr lang="ar-SA" sz="1800" dirty="0">
                <a:solidFill>
                  <a:schemeClr val="tx1"/>
                </a:solidFill>
              </a:rPr>
              <a:t>شمولیت اختیار کی اور ، ہائی اسکولوں میں فرانسیسی پڑھانے کے علاوہ ،</a:t>
            </a:r>
            <a:r>
              <a:rPr lang="en-US" sz="1800" dirty="0">
                <a:solidFill>
                  <a:schemeClr val="tx1"/>
                </a:solidFill>
              </a:rPr>
              <a:t> </a:t>
            </a:r>
            <a:r>
              <a:rPr lang="ar-SA" sz="1800" dirty="0">
                <a:solidFill>
                  <a:schemeClr val="tx1"/>
                </a:solidFill>
                <a:hlinkClick r:id="rId16" tooltip="سیاسیات"/>
              </a:rPr>
              <a:t>پولیٹیکل سائنس</a:t>
            </a:r>
            <a:r>
              <a:rPr lang="en-US" sz="1800" dirty="0">
                <a:solidFill>
                  <a:schemeClr val="tx1"/>
                </a:solidFill>
              </a:rPr>
              <a:t> </a:t>
            </a:r>
            <a:r>
              <a:rPr lang="ar-SA" sz="1800" dirty="0">
                <a:solidFill>
                  <a:schemeClr val="tx1"/>
                </a:solidFill>
              </a:rPr>
              <a:t>،</a:t>
            </a:r>
            <a:r>
              <a:rPr lang="en-US" sz="1800" dirty="0">
                <a:solidFill>
                  <a:schemeClr val="tx1"/>
                </a:solidFill>
              </a:rPr>
              <a:t> </a:t>
            </a:r>
            <a:r>
              <a:rPr lang="ar-SA" sz="1800" dirty="0">
                <a:solidFill>
                  <a:schemeClr val="tx1"/>
                </a:solidFill>
                <a:hlinkClick r:id="rId17" tooltip="آرٹس اکیڈمی"/>
              </a:rPr>
              <a:t>آرڈ اکیڈمی</a:t>
            </a:r>
            <a:r>
              <a:rPr lang="en-US" sz="1800" dirty="0">
                <a:solidFill>
                  <a:schemeClr val="tx1"/>
                </a:solidFill>
              </a:rPr>
              <a:t> </a:t>
            </a:r>
            <a:r>
              <a:rPr lang="ar-SA" sz="1800" dirty="0">
                <a:solidFill>
                  <a:schemeClr val="tx1"/>
                </a:solidFill>
              </a:rPr>
              <a:t>،</a:t>
            </a:r>
            <a:r>
              <a:rPr lang="en-US" sz="1800" dirty="0">
                <a:solidFill>
                  <a:schemeClr val="tx1"/>
                </a:solidFill>
              </a:rPr>
              <a:t> </a:t>
            </a:r>
            <a:r>
              <a:rPr lang="ar-SA" sz="1800" dirty="0">
                <a:solidFill>
                  <a:schemeClr val="tx1"/>
                </a:solidFill>
                <a:hlinkClick r:id="rId18" tooltip="ہائی اسکول آف کامرس (کوئی صفحہ نہیں)"/>
              </a:rPr>
              <a:t>اسکول آف کامرس ،</a:t>
            </a:r>
            <a:r>
              <a:rPr lang="en-US" sz="1800" dirty="0">
                <a:solidFill>
                  <a:schemeClr val="tx1"/>
                </a:solidFill>
              </a:rPr>
              <a:t> </a:t>
            </a:r>
            <a:r>
              <a:rPr lang="ar-SA" sz="1800" dirty="0">
                <a:solidFill>
                  <a:schemeClr val="tx1"/>
                </a:solidFill>
              </a:rPr>
              <a:t>اور</a:t>
            </a:r>
            <a:r>
              <a:rPr lang="en-US" sz="1800" dirty="0">
                <a:solidFill>
                  <a:schemeClr val="tx1"/>
                </a:solidFill>
              </a:rPr>
              <a:t> </a:t>
            </a:r>
            <a:r>
              <a:rPr lang="ar-SA" sz="1800" dirty="0">
                <a:solidFill>
                  <a:schemeClr val="tx1"/>
                </a:solidFill>
                <a:hlinkClick r:id="rId19" tooltip="صنعتی اسکول (کوئی صفحہ نہیں)"/>
              </a:rPr>
              <a:t>اسکول آف انڈسٹری کے</a:t>
            </a:r>
            <a:r>
              <a:rPr lang="en-US" sz="1800" dirty="0">
                <a:solidFill>
                  <a:schemeClr val="tx1"/>
                </a:solidFill>
              </a:rPr>
              <a:t> </a:t>
            </a:r>
            <a:r>
              <a:rPr lang="ar-SA" sz="1800" dirty="0">
                <a:solidFill>
                  <a:schemeClr val="tx1"/>
                </a:solidFill>
              </a:rPr>
              <a:t>اسکولوں میں پڑھایا۔</a:t>
            </a:r>
            <a:r>
              <a:rPr lang="en-US" sz="1800" dirty="0">
                <a:solidFill>
                  <a:schemeClr val="tx1"/>
                </a:solidFill>
              </a:rPr>
              <a:t> </a:t>
            </a:r>
            <a:r>
              <a:rPr lang="ar-SA" sz="1800" dirty="0">
                <a:solidFill>
                  <a:schemeClr val="tx1"/>
                </a:solidFill>
              </a:rPr>
              <a:t>اگلے برسوں میں ، اس نے</a:t>
            </a:r>
            <a:r>
              <a:rPr lang="en-US" sz="1800" dirty="0">
                <a:solidFill>
                  <a:schemeClr val="tx1"/>
                </a:solidFill>
              </a:rPr>
              <a:t> </a:t>
            </a:r>
            <a:r>
              <a:rPr lang="ar-SA" sz="1800" dirty="0">
                <a:solidFill>
                  <a:schemeClr val="tx1"/>
                </a:solidFill>
                <a:hlinkClick r:id="rId20" tooltip="قانون اور سیاسیات کی فیکلٹی ، تہران یونیورسٹی"/>
              </a:rPr>
              <a:t>قانون</a:t>
            </a:r>
            <a:r>
              <a:rPr lang="en-US" sz="1800" dirty="0">
                <a:solidFill>
                  <a:schemeClr val="tx1"/>
                </a:solidFill>
              </a:rPr>
              <a:t> </a:t>
            </a:r>
            <a:r>
              <a:rPr lang="ar-SA" sz="1800" dirty="0">
                <a:solidFill>
                  <a:schemeClr val="tx1"/>
                </a:solidFill>
              </a:rPr>
              <a:t>اور</a:t>
            </a:r>
            <a:r>
              <a:rPr lang="en-US" sz="1800" dirty="0">
                <a:solidFill>
                  <a:schemeClr val="tx1"/>
                </a:solidFill>
              </a:rPr>
              <a:t> </a:t>
            </a:r>
            <a:r>
              <a:rPr lang="ar-SA" sz="1800" dirty="0">
                <a:solidFill>
                  <a:schemeClr val="tx1"/>
                </a:solidFill>
                <a:hlinkClick r:id="rId21" tooltip="فیکلٹی آف لٹریچر ، تہران یونیورسٹی"/>
              </a:rPr>
              <a:t>ادب کی</a:t>
            </a:r>
            <a:r>
              <a:rPr lang="en-US" sz="1800" dirty="0">
                <a:solidFill>
                  <a:schemeClr val="tx1"/>
                </a:solidFill>
              </a:rPr>
              <a:t> </a:t>
            </a:r>
            <a:r>
              <a:rPr lang="ar-SA" sz="1800" dirty="0">
                <a:solidFill>
                  <a:schemeClr val="tx1"/>
                </a:solidFill>
                <a:hlinkClick r:id="rId20" tooltip="قانون اور سیاسیات کی فیکلٹی ، تہران یونیورسٹی"/>
              </a:rPr>
              <a:t>فیکلٹی</a:t>
            </a:r>
            <a:r>
              <a:rPr lang="en-US" sz="1800" dirty="0">
                <a:solidFill>
                  <a:schemeClr val="tx1"/>
                </a:solidFill>
              </a:rPr>
              <a:t> </a:t>
            </a:r>
            <a:r>
              <a:rPr lang="ar-SA" sz="1800" dirty="0">
                <a:solidFill>
                  <a:schemeClr val="tx1"/>
                </a:solidFill>
              </a:rPr>
              <a:t>میں تدریس کی اور</a:t>
            </a:r>
            <a:r>
              <a:rPr lang="en-US" sz="1800" dirty="0">
                <a:solidFill>
                  <a:schemeClr val="tx1"/>
                </a:solidFill>
              </a:rPr>
              <a:t> </a:t>
            </a:r>
            <a:r>
              <a:rPr lang="ar-SA" sz="1800" dirty="0">
                <a:solidFill>
                  <a:schemeClr val="tx1"/>
                </a:solidFill>
                <a:hlinkClick r:id="rId22" tooltip="ایرانی اکیڈمی"/>
              </a:rPr>
              <a:t>ایرانی اکیڈمی کے</a:t>
            </a:r>
            <a:r>
              <a:rPr lang="en-US" sz="1800" dirty="0">
                <a:solidFill>
                  <a:schemeClr val="tx1"/>
                </a:solidFill>
              </a:rPr>
              <a:t> </a:t>
            </a:r>
            <a:r>
              <a:rPr lang="ar-SA" sz="1800" dirty="0">
                <a:solidFill>
                  <a:schemeClr val="tx1"/>
                </a:solidFill>
              </a:rPr>
              <a:t>ممبر بن گئے۔</a:t>
            </a:r>
            <a:endParaRPr lang="en-US" sz="1800" dirty="0">
              <a:solidFill>
                <a:schemeClr val="tx1"/>
              </a:solidFill>
            </a:endParaRPr>
          </a:p>
          <a:p>
            <a:pPr marL="0" indent="0" algn="r" rtl="1" fontAlgn="base">
              <a:buNone/>
            </a:pPr>
            <a:r>
              <a:rPr lang="ar-SA" sz="1800" dirty="0">
                <a:solidFill>
                  <a:schemeClr val="tx1"/>
                </a:solidFill>
                <a:hlinkClick r:id="rId20" tooltip="قانون اور سیاسیات کی فیکلٹی ، تہران یونیورسٹی"/>
              </a:rPr>
              <a:t>قانون کی فیکلٹی</a:t>
            </a:r>
            <a:r>
              <a:rPr lang="en-US" sz="1800" dirty="0">
                <a:solidFill>
                  <a:schemeClr val="tx1"/>
                </a:solidFill>
              </a:rPr>
              <a:t> </a:t>
            </a:r>
            <a:r>
              <a:rPr lang="ar-SA" sz="1800" dirty="0">
                <a:solidFill>
                  <a:schemeClr val="tx1"/>
                </a:solidFill>
              </a:rPr>
              <a:t>اور بعد ازاں</a:t>
            </a:r>
            <a:r>
              <a:rPr lang="en-US" sz="1800" dirty="0">
                <a:solidFill>
                  <a:schemeClr val="tx1"/>
                </a:solidFill>
              </a:rPr>
              <a:t> </a:t>
            </a:r>
            <a:r>
              <a:rPr lang="ar-SA" sz="1800" dirty="0">
                <a:solidFill>
                  <a:schemeClr val="tx1"/>
                </a:solidFill>
                <a:hlinkClick r:id="rId23" tooltip="تہران یونیورسٹی"/>
              </a:rPr>
              <a:t>تہران یونیورسٹی میں</a:t>
            </a:r>
            <a:r>
              <a:rPr lang="en-US" sz="1800" dirty="0">
                <a:solidFill>
                  <a:schemeClr val="tx1"/>
                </a:solidFill>
              </a:rPr>
              <a:t> </a:t>
            </a:r>
            <a:r>
              <a:rPr lang="ar-SA" sz="1800" dirty="0">
                <a:solidFill>
                  <a:schemeClr val="tx1"/>
                </a:solidFill>
                <a:hlinkClick r:id="rId24" tooltip="مکمل پروفیسر"/>
              </a:rPr>
              <a:t>پروفیسر کی</a:t>
            </a:r>
            <a:r>
              <a:rPr lang="en-US" sz="1800" dirty="0">
                <a:solidFill>
                  <a:schemeClr val="tx1"/>
                </a:solidFill>
              </a:rPr>
              <a:t> </a:t>
            </a:r>
            <a:r>
              <a:rPr lang="ar-SA" sz="1800" dirty="0">
                <a:solidFill>
                  <a:schemeClr val="tx1"/>
                </a:solidFill>
              </a:rPr>
              <a:t>حیثیت سے اپنے قیام کے آغاز سے ہی ، وہ</a:t>
            </a:r>
            <a:r>
              <a:rPr lang="en-US" sz="1800" dirty="0">
                <a:solidFill>
                  <a:schemeClr val="tx1"/>
                </a:solidFill>
              </a:rPr>
              <a:t> </a:t>
            </a:r>
            <a:r>
              <a:rPr lang="ar-SA" sz="1800" dirty="0">
                <a:solidFill>
                  <a:schemeClr val="tx1"/>
                </a:solidFill>
                <a:hlinkClick r:id="rId25" tooltip="ادبیات اور انسانیت کی فیکلٹی ، تہران یونیورسٹی"/>
              </a:rPr>
              <a:t>فیکلٹی آف لٹریچر میں</a:t>
            </a:r>
            <a:r>
              <a:rPr lang="en-US" sz="1800" dirty="0">
                <a:solidFill>
                  <a:schemeClr val="tx1"/>
                </a:solidFill>
              </a:rPr>
              <a:t> </a:t>
            </a:r>
            <a:r>
              <a:rPr lang="ar-SA" sz="1800" dirty="0">
                <a:solidFill>
                  <a:schemeClr val="tx1"/>
                </a:solidFill>
              </a:rPr>
              <a:t>پروفیسر منتخب ہوئے۔</a:t>
            </a:r>
            <a:r>
              <a:rPr lang="en-US" sz="1800" dirty="0">
                <a:solidFill>
                  <a:schemeClr val="tx1"/>
                </a:solidFill>
              </a:rPr>
              <a:t> </a:t>
            </a:r>
            <a:r>
              <a:rPr lang="ar-SA" sz="1800" dirty="0">
                <a:solidFill>
                  <a:schemeClr val="tx1"/>
                </a:solidFill>
              </a:rPr>
              <a:t>نفسی اکیڈمی کا باقاعدہ ممبر</a:t>
            </a:r>
            <a:r>
              <a:rPr lang="en-US" sz="1800" dirty="0">
                <a:solidFill>
                  <a:schemeClr val="tx1"/>
                </a:solidFill>
              </a:rPr>
              <a:t> </a:t>
            </a:r>
            <a:r>
              <a:rPr lang="ar-SA" sz="1800" dirty="0">
                <a:solidFill>
                  <a:schemeClr val="tx1"/>
                </a:solidFill>
                <a:hlinkClick r:id="rId26" tooltip="کابل یونیورسٹی"/>
              </a:rPr>
              <a:t>تھا</a:t>
            </a:r>
            <a:r>
              <a:rPr lang="en-US" sz="1800" dirty="0">
                <a:solidFill>
                  <a:schemeClr val="tx1"/>
                </a:solidFill>
              </a:rPr>
              <a:t> </a:t>
            </a:r>
            <a:r>
              <a:rPr lang="ar-SA" sz="1800" dirty="0">
                <a:solidFill>
                  <a:schemeClr val="tx1"/>
                </a:solidFill>
              </a:rPr>
              <a:t>اور</a:t>
            </a:r>
            <a:r>
              <a:rPr lang="en-US" sz="1800" dirty="0">
                <a:solidFill>
                  <a:schemeClr val="tx1"/>
                </a:solidFill>
              </a:rPr>
              <a:t> </a:t>
            </a:r>
            <a:r>
              <a:rPr lang="ar-SA" sz="1800" dirty="0">
                <a:solidFill>
                  <a:schemeClr val="tx1"/>
                </a:solidFill>
                <a:hlinkClick r:id="rId26" tooltip="کابل یونیورسٹی"/>
              </a:rPr>
              <a:t>کابل</a:t>
            </a:r>
            <a:r>
              <a:rPr lang="en-US" sz="1800" dirty="0">
                <a:solidFill>
                  <a:schemeClr val="tx1"/>
                </a:solidFill>
              </a:rPr>
              <a:t> </a:t>
            </a:r>
            <a:r>
              <a:rPr lang="ar-SA" sz="1800" dirty="0">
                <a:solidFill>
                  <a:schemeClr val="tx1"/>
                </a:solidFill>
              </a:rPr>
              <a:t>اور</a:t>
            </a:r>
            <a:r>
              <a:rPr lang="en-US" sz="1800" dirty="0">
                <a:solidFill>
                  <a:schemeClr val="tx1"/>
                </a:solidFill>
              </a:rPr>
              <a:t> </a:t>
            </a:r>
            <a:r>
              <a:rPr lang="ar-SA" sz="1800" dirty="0">
                <a:solidFill>
                  <a:schemeClr val="tx1"/>
                </a:solidFill>
                <a:hlinkClick r:id="rId27" tooltip="دہلی"/>
              </a:rPr>
              <a:t>دہلی</a:t>
            </a:r>
            <a:r>
              <a:rPr lang="en-US" sz="1800" dirty="0">
                <a:solidFill>
                  <a:schemeClr val="tx1"/>
                </a:solidFill>
              </a:rPr>
              <a:t> </a:t>
            </a:r>
            <a:r>
              <a:rPr lang="ar-SA" sz="1800" dirty="0">
                <a:solidFill>
                  <a:schemeClr val="tx1"/>
                </a:solidFill>
              </a:rPr>
              <a:t>،</a:t>
            </a:r>
            <a:r>
              <a:rPr lang="en-US" sz="1800" dirty="0">
                <a:solidFill>
                  <a:schemeClr val="tx1"/>
                </a:solidFill>
              </a:rPr>
              <a:t> </a:t>
            </a:r>
            <a:r>
              <a:rPr lang="ar-SA" sz="1800" dirty="0">
                <a:solidFill>
                  <a:schemeClr val="tx1"/>
                </a:solidFill>
                <a:hlinkClick r:id="rId28" tooltip="کلکتہ"/>
              </a:rPr>
              <a:t>کلکتہ</a:t>
            </a:r>
            <a:r>
              <a:rPr lang="en-US" sz="1800" dirty="0">
                <a:solidFill>
                  <a:schemeClr val="tx1"/>
                </a:solidFill>
              </a:rPr>
              <a:t> </a:t>
            </a:r>
            <a:r>
              <a:rPr lang="ar-SA" sz="1800" dirty="0">
                <a:solidFill>
                  <a:schemeClr val="tx1"/>
                </a:solidFill>
              </a:rPr>
              <a:t>،</a:t>
            </a:r>
            <a:r>
              <a:rPr lang="en-US" sz="1800" dirty="0">
                <a:solidFill>
                  <a:schemeClr val="tx1"/>
                </a:solidFill>
              </a:rPr>
              <a:t> </a:t>
            </a:r>
            <a:r>
              <a:rPr lang="ar-SA" sz="1800" dirty="0">
                <a:solidFill>
                  <a:schemeClr val="tx1"/>
                </a:solidFill>
                <a:hlinkClick r:id="rId29" tooltip="قاہرہ یونیورسٹی"/>
              </a:rPr>
              <a:t>قاہرہ</a:t>
            </a:r>
            <a:r>
              <a:rPr lang="en-US" sz="1800" dirty="0">
                <a:solidFill>
                  <a:schemeClr val="tx1"/>
                </a:solidFill>
              </a:rPr>
              <a:t> </a:t>
            </a:r>
            <a:r>
              <a:rPr lang="ar-SA" sz="1800" dirty="0">
                <a:solidFill>
                  <a:schemeClr val="tx1"/>
                </a:solidFill>
              </a:rPr>
              <a:t>اور</a:t>
            </a:r>
            <a:r>
              <a:rPr lang="en-US" sz="1800" dirty="0">
                <a:solidFill>
                  <a:schemeClr val="tx1"/>
                </a:solidFill>
              </a:rPr>
              <a:t> </a:t>
            </a:r>
            <a:r>
              <a:rPr lang="ar-SA" sz="1800" dirty="0">
                <a:solidFill>
                  <a:schemeClr val="tx1"/>
                </a:solidFill>
                <a:hlinkClick r:id="rId30" tooltip="امریکی یونیورسٹی بیروت"/>
              </a:rPr>
              <a:t>بیروت</a:t>
            </a:r>
            <a:r>
              <a:rPr lang="en-US" sz="1800" dirty="0">
                <a:solidFill>
                  <a:schemeClr val="tx1"/>
                </a:solidFill>
              </a:rPr>
              <a:t> </a:t>
            </a:r>
            <a:r>
              <a:rPr lang="ar-SA" sz="1800" dirty="0">
                <a:solidFill>
                  <a:schemeClr val="tx1"/>
                </a:solidFill>
              </a:rPr>
              <a:t>جیسے دوسرے شہروں میں پڑھاتا تھا</a:t>
            </a:r>
            <a:endParaRPr lang="en-US" sz="1800" dirty="0">
              <a:solidFill>
                <a:schemeClr val="tx1"/>
              </a:solidFill>
            </a:endParaRPr>
          </a:p>
          <a:p>
            <a:pPr marL="0" indent="0" algn="r" rtl="1">
              <a:buNone/>
            </a:pPr>
            <a:endParaRPr lang="en-US" sz="1800" dirty="0">
              <a:solidFill>
                <a:schemeClr val="tx1"/>
              </a:solidFill>
            </a:endParaRPr>
          </a:p>
        </p:txBody>
      </p:sp>
    </p:spTree>
    <p:extLst>
      <p:ext uri="{BB962C8B-B14F-4D97-AF65-F5344CB8AC3E}">
        <p14:creationId xmlns:p14="http://schemas.microsoft.com/office/powerpoint/2010/main" val="2988320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629400"/>
          </a:xfrm>
        </p:spPr>
        <p:txBody>
          <a:bodyPr>
            <a:normAutofit fontScale="92500" lnSpcReduction="20000"/>
          </a:bodyPr>
          <a:lstStyle/>
          <a:p>
            <a:pPr marL="0" indent="0" algn="r" rtl="1" fontAlgn="base">
              <a:buNone/>
            </a:pPr>
            <a:r>
              <a:rPr lang="ar-SA" sz="1800" dirty="0">
                <a:solidFill>
                  <a:schemeClr val="tx1"/>
                </a:solidFill>
              </a:rPr>
              <a:t>ایرانی تاریخ اور ادب کی زبردست مہارت کی وجہ سے انھوں نے نئی اور تحقیقی آثار تخلیق کرنے اور سائنسی انداز میں بہت بڑی تعداد میں نثر اور فارسی عبارت شائع کرنے اور ان کو مبہم حالت سے نکالنے کی راہ پر گامزن کردیا۔</a:t>
            </a:r>
            <a:r>
              <a:rPr lang="en-US" sz="1800" dirty="0">
                <a:solidFill>
                  <a:schemeClr val="tx1"/>
                </a:solidFill>
              </a:rPr>
              <a:t> </a:t>
            </a:r>
            <a:r>
              <a:rPr lang="ar-SA" sz="1800" dirty="0">
                <a:solidFill>
                  <a:schemeClr val="tx1"/>
                </a:solidFill>
              </a:rPr>
              <a:t>ذاتی اور نایاب لائبریری جو انہوں نے وقت کے ساتھ مہیا کی اس نے اسے اہم ترین تاریخی اور ادبی وسائل تک رسائی فراہم کی۔</a:t>
            </a:r>
            <a:r>
              <a:rPr lang="en-US" sz="1800" dirty="0">
                <a:solidFill>
                  <a:schemeClr val="tx1"/>
                </a:solidFill>
              </a:rPr>
              <a:t> </a:t>
            </a:r>
            <a:r>
              <a:rPr lang="ar-SA" sz="1800" dirty="0">
                <a:solidFill>
                  <a:schemeClr val="tx1"/>
                </a:solidFill>
              </a:rPr>
              <a:t>ڈاکٹر</a:t>
            </a:r>
            <a:r>
              <a:rPr lang="en-US" sz="1800" dirty="0">
                <a:solidFill>
                  <a:schemeClr val="tx1"/>
                </a:solidFill>
              </a:rPr>
              <a:t> </a:t>
            </a:r>
            <a:r>
              <a:rPr lang="ar-SA" sz="1800" dirty="0">
                <a:solidFill>
                  <a:schemeClr val="tx1"/>
                </a:solidFill>
                <a:hlinkClick r:id="rId2" tooltip="سدیغ رضازادہ شفق"/>
              </a:rPr>
              <a:t>صادق رضازادہ شفق</a:t>
            </a:r>
            <a:r>
              <a:rPr lang="en-US" sz="1800" dirty="0">
                <a:solidFill>
                  <a:schemeClr val="tx1"/>
                </a:solidFill>
              </a:rPr>
              <a:t> </a:t>
            </a:r>
            <a:r>
              <a:rPr lang="ar-SA" sz="1800" dirty="0" smtClean="0">
                <a:solidFill>
                  <a:schemeClr val="tx1"/>
                </a:solidFill>
              </a:rPr>
              <a:t>سعید نفسی </a:t>
            </a:r>
            <a:r>
              <a:rPr lang="ar-SA" sz="1800" dirty="0">
                <a:solidFill>
                  <a:schemeClr val="tx1"/>
                </a:solidFill>
              </a:rPr>
              <a:t>کے </a:t>
            </a:r>
            <a:r>
              <a:rPr lang="ar-SA" sz="1800" dirty="0" smtClean="0">
                <a:solidFill>
                  <a:schemeClr val="tx1"/>
                </a:solidFill>
              </a:rPr>
              <a:t>بارے </a:t>
            </a:r>
            <a:r>
              <a:rPr lang="ar-SA" sz="1800" dirty="0">
                <a:solidFill>
                  <a:schemeClr val="tx1"/>
                </a:solidFill>
              </a:rPr>
              <a:t>میں لکھتے </a:t>
            </a:r>
            <a:r>
              <a:rPr lang="ar-SA" sz="1800" dirty="0" smtClean="0">
                <a:solidFill>
                  <a:schemeClr val="tx1"/>
                </a:solidFill>
              </a:rPr>
              <a:t>ہیں</a:t>
            </a:r>
            <a:r>
              <a:rPr lang="en-US" sz="1800" dirty="0" smtClean="0">
                <a:solidFill>
                  <a:schemeClr val="tx1"/>
                </a:solidFill>
              </a:rPr>
              <a:t>:</a:t>
            </a:r>
            <a:r>
              <a:rPr lang="ur-PK" sz="1800" dirty="0" smtClean="0">
                <a:solidFill>
                  <a:schemeClr val="tx1"/>
                </a:solidFill>
              </a:rPr>
              <a:t>      </a:t>
            </a:r>
          </a:p>
          <a:p>
            <a:pPr marL="0" indent="0" algn="r" rtl="1" fontAlgn="base">
              <a:buNone/>
            </a:pPr>
            <a:r>
              <a:rPr lang="ar-SA" sz="1800" dirty="0">
                <a:solidFill>
                  <a:schemeClr val="tx1"/>
                </a:solidFill>
              </a:rPr>
              <a:t>میں ہر وقت اس کے کام پر حیرت زدہ رہتا تھا۔</a:t>
            </a:r>
            <a:r>
              <a:rPr lang="en-US" sz="1800" dirty="0">
                <a:solidFill>
                  <a:schemeClr val="tx1"/>
                </a:solidFill>
              </a:rPr>
              <a:t> </a:t>
            </a:r>
            <a:r>
              <a:rPr lang="ar-SA" sz="1800" dirty="0">
                <a:solidFill>
                  <a:schemeClr val="tx1"/>
                </a:solidFill>
              </a:rPr>
              <a:t>میں یہ کہہ سکتا ہوں کہ میں نے ساری زندگی دوستی ، پڑھنے ، لکھنے ، اور اس جیسے ادبی تجسس جیسی کتاب میں کبھی نہیں دیکھی ۔وہ ایک مصنف بھی تھے۔ یہ تعجب کی بات نہیں ہے کہ ہمارے زمانے کے مصنفین اور مصنفین میں سے کوئی بھی اس کام میں اس کی بنیاد کو نہیں پہونچتا ہے اور اسے کام کی تعداد کے لحاظ سے یاگوت حموی یا ابو علی سینا یا غزالی کی طرح اور اس کے بعد کے مصنف کے ساتھ موازنہ کیا جانا چاہئے۔ کہ میں نے اسے اپنی پوری زندگی میں دوسرا نہیں دیکھا۔</a:t>
            </a:r>
            <a:r>
              <a:rPr lang="en-US" sz="1800" dirty="0">
                <a:solidFill>
                  <a:schemeClr val="tx1"/>
                </a:solidFill>
              </a:rPr>
              <a:t> </a:t>
            </a:r>
            <a:r>
              <a:rPr lang="ar-SA" sz="1800" dirty="0">
                <a:solidFill>
                  <a:schemeClr val="tx1"/>
                </a:solidFill>
              </a:rPr>
              <a:t>اس کی تنگ انگلیوں پر قلم ایک سیال ، موبائل آلہ اور فنتاسی کا ایک ذریعہ تھا جو رک نہیں رہا تھا ، اور اگر اس نے لکھنا شروع کیا تو ، اس سے زیادہ لمبا عرصہ نہیں ہوگا کہ کالم اور صفحات پر مشتمل اس لائق اور روانی سے بھرے ہوئے جملے میز پر چلائے جائیں گے۔ </a:t>
            </a:r>
            <a:r>
              <a:rPr lang="ar-SA" sz="1800" dirty="0" smtClean="0">
                <a:solidFill>
                  <a:schemeClr val="tx1"/>
                </a:solidFill>
              </a:rPr>
              <a:t>«</a:t>
            </a:r>
            <a:endParaRPr lang="ur-PK" sz="1800" dirty="0" smtClean="0">
              <a:solidFill>
                <a:schemeClr val="tx1"/>
              </a:solidFill>
            </a:endParaRPr>
          </a:p>
          <a:p>
            <a:pPr marL="0" indent="0" algn="r" rtl="1" fontAlgn="base">
              <a:buNone/>
            </a:pPr>
            <a:r>
              <a:rPr lang="ar-SA" sz="1800" dirty="0">
                <a:solidFill>
                  <a:schemeClr val="tx1"/>
                </a:solidFill>
              </a:rPr>
              <a:t>پروفیسر</a:t>
            </a:r>
            <a:r>
              <a:rPr lang="en-US" sz="1800" dirty="0">
                <a:solidFill>
                  <a:schemeClr val="tx1"/>
                </a:solidFill>
              </a:rPr>
              <a:t> </a:t>
            </a:r>
            <a:r>
              <a:rPr lang="ar-SA" sz="1800" dirty="0">
                <a:solidFill>
                  <a:schemeClr val="tx1"/>
                </a:solidFill>
                <a:hlinkClick r:id="rId3" tooltip="عبد الحسین زریںکوب"/>
              </a:rPr>
              <a:t>عبدالحسین زریںکوب کے مطابق</a:t>
            </a:r>
            <a:r>
              <a:rPr lang="en-US" sz="1800" dirty="0">
                <a:solidFill>
                  <a:schemeClr val="tx1"/>
                </a:solidFill>
              </a:rPr>
              <a:t> </a:t>
            </a:r>
            <a:r>
              <a:rPr lang="ar-SA" sz="1800" dirty="0">
                <a:solidFill>
                  <a:schemeClr val="tx1"/>
                </a:solidFill>
              </a:rPr>
              <a:t>، </a:t>
            </a:r>
            <a:endParaRPr lang="en-US" sz="1800" dirty="0">
              <a:solidFill>
                <a:schemeClr val="tx1"/>
              </a:solidFill>
            </a:endParaRPr>
          </a:p>
          <a:p>
            <a:pPr marL="0" indent="0" algn="r" rtl="1" fontAlgn="base">
              <a:buNone/>
            </a:pPr>
            <a:r>
              <a:rPr lang="ar-SA" sz="1800" dirty="0">
                <a:solidFill>
                  <a:schemeClr val="tx1"/>
                </a:solidFill>
              </a:rPr>
              <a:t>نفیس کی ایک کثیر جہتی شخصیت تھی</a:t>
            </a:r>
            <a:r>
              <a:rPr lang="en-US" sz="1800" dirty="0">
                <a:solidFill>
                  <a:schemeClr val="tx1"/>
                </a:solidFill>
              </a:rPr>
              <a:t>: </a:t>
            </a:r>
            <a:r>
              <a:rPr lang="ar-SA" sz="1800" dirty="0">
                <a:solidFill>
                  <a:schemeClr val="tx1"/>
                </a:solidFill>
                <a:hlinkClick r:id="rId4" tooltip="تاریخ"/>
              </a:rPr>
              <a:t>مؤرخ</a:t>
            </a:r>
            <a:r>
              <a:rPr lang="en-US" sz="1800" dirty="0">
                <a:solidFill>
                  <a:schemeClr val="tx1"/>
                </a:solidFill>
              </a:rPr>
              <a:t> </a:t>
            </a:r>
            <a:r>
              <a:rPr lang="ar-SA" sz="1800" dirty="0">
                <a:solidFill>
                  <a:schemeClr val="tx1"/>
                </a:solidFill>
              </a:rPr>
              <a:t>،</a:t>
            </a:r>
            <a:r>
              <a:rPr lang="en-US" sz="1800" dirty="0">
                <a:solidFill>
                  <a:schemeClr val="tx1"/>
                </a:solidFill>
              </a:rPr>
              <a:t> </a:t>
            </a:r>
            <a:r>
              <a:rPr lang="ar-SA" sz="1800" dirty="0">
                <a:solidFill>
                  <a:schemeClr val="tx1"/>
                </a:solidFill>
                <a:hlinkClick r:id="rId5" tooltip="تحقیق ساتھی"/>
              </a:rPr>
              <a:t>محقق</a:t>
            </a:r>
            <a:r>
              <a:rPr lang="en-US" sz="1800" dirty="0">
                <a:solidFill>
                  <a:schemeClr val="tx1"/>
                </a:solidFill>
              </a:rPr>
              <a:t> </a:t>
            </a:r>
            <a:r>
              <a:rPr lang="ar-SA" sz="1800" dirty="0">
                <a:solidFill>
                  <a:schemeClr val="tx1"/>
                </a:solidFill>
              </a:rPr>
              <a:t>،</a:t>
            </a:r>
            <a:r>
              <a:rPr lang="en-US" sz="1800" dirty="0">
                <a:solidFill>
                  <a:schemeClr val="tx1"/>
                </a:solidFill>
              </a:rPr>
              <a:t> </a:t>
            </a:r>
            <a:r>
              <a:rPr lang="ar-SA" sz="1800" dirty="0">
                <a:solidFill>
                  <a:schemeClr val="tx1"/>
                </a:solidFill>
                <a:hlinkClick r:id="rId6" tooltip="مصنف"/>
              </a:rPr>
              <a:t>مصنف</a:t>
            </a:r>
            <a:r>
              <a:rPr lang="en-US" sz="1800" dirty="0">
                <a:solidFill>
                  <a:schemeClr val="tx1"/>
                </a:solidFill>
              </a:rPr>
              <a:t> </a:t>
            </a:r>
            <a:r>
              <a:rPr lang="ar-SA" sz="1800" dirty="0">
                <a:solidFill>
                  <a:schemeClr val="tx1"/>
                </a:solidFill>
              </a:rPr>
              <a:t>،</a:t>
            </a:r>
            <a:r>
              <a:rPr lang="en-US" sz="1800" dirty="0">
                <a:solidFill>
                  <a:schemeClr val="tx1"/>
                </a:solidFill>
              </a:rPr>
              <a:t> </a:t>
            </a:r>
            <a:r>
              <a:rPr lang="ar-SA" sz="1800" dirty="0">
                <a:solidFill>
                  <a:schemeClr val="tx1"/>
                </a:solidFill>
                <a:hlinkClick r:id="rId7" tooltip="جائزہ لینے والا"/>
              </a:rPr>
              <a:t>نقاد</a:t>
            </a:r>
            <a:r>
              <a:rPr lang="en-US" sz="1800" dirty="0">
                <a:solidFill>
                  <a:schemeClr val="tx1"/>
                </a:solidFill>
              </a:rPr>
              <a:t> </a:t>
            </a:r>
            <a:r>
              <a:rPr lang="ar-SA" sz="1800" dirty="0">
                <a:solidFill>
                  <a:schemeClr val="tx1"/>
                </a:solidFill>
              </a:rPr>
              <a:t>،</a:t>
            </a:r>
            <a:r>
              <a:rPr lang="en-US" sz="1800" dirty="0">
                <a:solidFill>
                  <a:schemeClr val="tx1"/>
                </a:solidFill>
              </a:rPr>
              <a:t> </a:t>
            </a:r>
            <a:r>
              <a:rPr lang="ar-SA" sz="1800" dirty="0">
                <a:solidFill>
                  <a:schemeClr val="tx1"/>
                </a:solidFill>
                <a:hlinkClick r:id="rId6" tooltip="مصنف"/>
              </a:rPr>
              <a:t>مصنف</a:t>
            </a:r>
            <a:r>
              <a:rPr lang="en-US" sz="1800" dirty="0">
                <a:solidFill>
                  <a:schemeClr val="tx1"/>
                </a:solidFill>
              </a:rPr>
              <a:t> </a:t>
            </a:r>
            <a:r>
              <a:rPr lang="ar-SA" sz="1800" dirty="0">
                <a:solidFill>
                  <a:schemeClr val="tx1"/>
                </a:solidFill>
              </a:rPr>
              <a:t>،</a:t>
            </a:r>
            <a:r>
              <a:rPr lang="en-US" sz="1800" dirty="0">
                <a:solidFill>
                  <a:schemeClr val="tx1"/>
                </a:solidFill>
              </a:rPr>
              <a:t> </a:t>
            </a:r>
            <a:r>
              <a:rPr lang="ar-SA" sz="1800" dirty="0">
                <a:solidFill>
                  <a:schemeClr val="tx1"/>
                </a:solidFill>
                <a:hlinkClick r:id="rId8" tooltip="مترجم"/>
              </a:rPr>
              <a:t>مترجم</a:t>
            </a:r>
            <a:r>
              <a:rPr lang="en-US" sz="1800" dirty="0">
                <a:solidFill>
                  <a:schemeClr val="tx1"/>
                </a:solidFill>
              </a:rPr>
              <a:t> </a:t>
            </a:r>
            <a:r>
              <a:rPr lang="ar-SA" sz="1800" dirty="0">
                <a:solidFill>
                  <a:schemeClr val="tx1"/>
                </a:solidFill>
              </a:rPr>
              <a:t>،</a:t>
            </a:r>
            <a:r>
              <a:rPr lang="en-US" sz="1800" dirty="0">
                <a:solidFill>
                  <a:schemeClr val="tx1"/>
                </a:solidFill>
              </a:rPr>
              <a:t> </a:t>
            </a:r>
            <a:r>
              <a:rPr lang="ar-SA" sz="1800" dirty="0">
                <a:solidFill>
                  <a:schemeClr val="tx1"/>
                </a:solidFill>
                <a:hlinkClick r:id="rId9" tooltip="ماہر لسانیات"/>
              </a:rPr>
              <a:t>لسانیات</a:t>
            </a:r>
            <a:r>
              <a:rPr lang="en-US" sz="1800" dirty="0">
                <a:solidFill>
                  <a:schemeClr val="tx1"/>
                </a:solidFill>
              </a:rPr>
              <a:t> </a:t>
            </a:r>
            <a:r>
              <a:rPr lang="ar-SA" sz="1800" dirty="0">
                <a:solidFill>
                  <a:schemeClr val="tx1"/>
                </a:solidFill>
              </a:rPr>
              <a:t>اور</a:t>
            </a:r>
            <a:r>
              <a:rPr lang="en-US" sz="1800" dirty="0">
                <a:solidFill>
                  <a:schemeClr val="tx1"/>
                </a:solidFill>
              </a:rPr>
              <a:t> </a:t>
            </a:r>
            <a:r>
              <a:rPr lang="ar-SA" sz="1800" dirty="0">
                <a:solidFill>
                  <a:schemeClr val="tx1"/>
                </a:solidFill>
                <a:hlinkClick r:id="rId10" tooltip="صحافی"/>
              </a:rPr>
              <a:t>صحافی</a:t>
            </a:r>
            <a:r>
              <a:rPr lang="en-US" sz="1800" dirty="0">
                <a:solidFill>
                  <a:schemeClr val="tx1"/>
                </a:solidFill>
              </a:rPr>
              <a:t> </a:t>
            </a:r>
            <a:r>
              <a:rPr lang="ar-SA" sz="1800" dirty="0">
                <a:solidFill>
                  <a:schemeClr val="tx1"/>
                </a:solidFill>
              </a:rPr>
              <a:t>۔</a:t>
            </a:r>
            <a:r>
              <a:rPr lang="en-US" sz="1800" dirty="0">
                <a:solidFill>
                  <a:schemeClr val="tx1"/>
                </a:solidFill>
              </a:rPr>
              <a:t> </a:t>
            </a:r>
            <a:r>
              <a:rPr lang="ar-SA" sz="1800" dirty="0">
                <a:solidFill>
                  <a:schemeClr val="tx1"/>
                </a:solidFill>
              </a:rPr>
              <a:t>ان کی اہلیہ پیری مارز نفسی کا کہنا ہے کہ "نفسی کو واقعتا</a:t>
            </a:r>
            <a:r>
              <a:rPr lang="en-US" sz="1800" dirty="0">
                <a:solidFill>
                  <a:schemeClr val="tx1"/>
                </a:solidFill>
              </a:rPr>
              <a:t> books </a:t>
            </a:r>
            <a:r>
              <a:rPr lang="ar-SA" sz="1800" dirty="0">
                <a:solidFill>
                  <a:schemeClr val="tx1"/>
                </a:solidFill>
              </a:rPr>
              <a:t>کتابوں سے محبت تھی۔</a:t>
            </a:r>
            <a:r>
              <a:rPr lang="en-US" sz="1800" dirty="0">
                <a:solidFill>
                  <a:schemeClr val="tx1"/>
                </a:solidFill>
              </a:rPr>
              <a:t>" </a:t>
            </a:r>
            <a:r>
              <a:rPr lang="ar-SA" sz="1800" dirty="0">
                <a:solidFill>
                  <a:schemeClr val="tx1"/>
                </a:solidFill>
              </a:rPr>
              <a:t>اسے پیسوں کی بجائے کتابوں پر رقم خرچ کرنے میں مددگار ثابت ہوا۔</a:t>
            </a:r>
            <a:r>
              <a:rPr lang="en-US" sz="1800" dirty="0">
                <a:solidFill>
                  <a:schemeClr val="tx1"/>
                </a:solidFill>
              </a:rPr>
              <a:t> </a:t>
            </a:r>
            <a:r>
              <a:rPr lang="ar-SA" sz="1800" dirty="0">
                <a:solidFill>
                  <a:schemeClr val="tx1"/>
                </a:solidFill>
              </a:rPr>
              <a:t>اس نے اپنی زیادہ تر ذاتی ضروریات اسی طرح صرف کیں۔</a:t>
            </a:r>
            <a:r>
              <a:rPr lang="en-US" sz="1800" dirty="0">
                <a:solidFill>
                  <a:schemeClr val="tx1"/>
                </a:solidFill>
              </a:rPr>
              <a:t> </a:t>
            </a:r>
            <a:r>
              <a:rPr lang="ar-SA" sz="1800" dirty="0">
                <a:solidFill>
                  <a:schemeClr val="tx1"/>
                </a:solidFill>
              </a:rPr>
              <a:t>کہا جاتا ہے کہ وہ اسکول میں اچھا طالب علم نہیں تھا ، لیکن اس کی ذہانت اور میموری بہترین تھی۔</a:t>
            </a:r>
            <a:r>
              <a:rPr lang="en-US" sz="1800" dirty="0">
                <a:solidFill>
                  <a:schemeClr val="tx1"/>
                </a:solidFill>
              </a:rPr>
              <a:t> </a:t>
            </a:r>
            <a:r>
              <a:rPr lang="ar-SA" sz="1800" dirty="0">
                <a:solidFill>
                  <a:schemeClr val="tx1"/>
                </a:solidFill>
              </a:rPr>
              <a:t>اسے نوعمری سے ہی پڑھنا پسند تھا۔</a:t>
            </a:r>
            <a:r>
              <a:rPr lang="en-US" sz="1800" dirty="0">
                <a:solidFill>
                  <a:schemeClr val="tx1"/>
                </a:solidFill>
              </a:rPr>
              <a:t> </a:t>
            </a:r>
            <a:r>
              <a:rPr lang="ar-SA" sz="1800" dirty="0">
                <a:solidFill>
                  <a:schemeClr val="tx1"/>
                </a:solidFill>
              </a:rPr>
              <a:t>ان کا خیال تھا کہ کتاب شائع کی جانی چاہئے اور لوگوں کے لئے دستیاب کی جانی چاہئے۔</a:t>
            </a:r>
            <a:r>
              <a:rPr lang="en-US" sz="1800" dirty="0">
                <a:solidFill>
                  <a:schemeClr val="tx1"/>
                </a:solidFill>
              </a:rPr>
              <a:t> </a:t>
            </a:r>
            <a:r>
              <a:rPr lang="ar-SA" sz="1800" dirty="0">
                <a:solidFill>
                  <a:schemeClr val="tx1"/>
                </a:solidFill>
              </a:rPr>
              <a:t>کتاب کو قید نہ کیا جائے اور لوگوں کی فکری پیشرفت میں رکاوٹ نہ ڈالی جائے۔</a:t>
            </a:r>
            <a:r>
              <a:rPr lang="en-US" sz="1800" dirty="0">
                <a:solidFill>
                  <a:schemeClr val="tx1"/>
                </a:solidFill>
              </a:rPr>
              <a:t> </a:t>
            </a:r>
            <a:r>
              <a:rPr lang="ar-SA" sz="1800" dirty="0">
                <a:solidFill>
                  <a:schemeClr val="tx1"/>
                </a:solidFill>
              </a:rPr>
              <a:t>لوگوں کو ہر ایک کو جتنا چاہیں مطالعہ ، روشن اور روشن کرنے کے ذرائع فراہم کرنے کی ضرورت ہے ، اور یہ معاشرے خصوصا نوجوانوں کی ترقی کا ایک بنیادی قدم ہے۔</a:t>
            </a:r>
            <a:r>
              <a:rPr lang="en-US" sz="1800" dirty="0">
                <a:solidFill>
                  <a:schemeClr val="tx1"/>
                </a:solidFill>
              </a:rPr>
              <a:t> </a:t>
            </a:r>
            <a:r>
              <a:rPr lang="ar-SA" sz="1800" dirty="0">
                <a:solidFill>
                  <a:schemeClr val="tx1"/>
                </a:solidFill>
              </a:rPr>
              <a:t>کسی بھی پبلشر کے ساتھ حق اشاعت حاصل کرنا کبھی بھی مشکل نہیں تھا۔</a:t>
            </a:r>
            <a:r>
              <a:rPr lang="en-US" sz="1800" dirty="0">
                <a:solidFill>
                  <a:schemeClr val="tx1"/>
                </a:solidFill>
              </a:rPr>
              <a:t> </a:t>
            </a:r>
            <a:r>
              <a:rPr lang="ar-SA" sz="1800" dirty="0">
                <a:solidFill>
                  <a:schemeClr val="tx1"/>
                </a:solidFill>
              </a:rPr>
              <a:t>سعید نفسی اپنے مخصوص شعبوں سے متعلق یا اس سے وابستہ کتابوں کو جمع کرنے ، ہر طرح کی کتابیں ، تحریریں ، اور رسائل جمع کرنے میں لالچی تھے۔</a:t>
            </a:r>
            <a:r>
              <a:rPr lang="en-US" sz="1800" dirty="0">
                <a:solidFill>
                  <a:schemeClr val="tx1"/>
                </a:solidFill>
              </a:rPr>
              <a:t> </a:t>
            </a:r>
            <a:r>
              <a:rPr lang="ar-SA" sz="1800" dirty="0">
                <a:solidFill>
                  <a:schemeClr val="tx1"/>
                </a:solidFill>
              </a:rPr>
              <a:t>انہوں نے اپنی زندگی کے پچاس سال یہ کام کرتے ہوئے گذارے۔</a:t>
            </a:r>
            <a:r>
              <a:rPr lang="en-US" sz="1800" dirty="0">
                <a:solidFill>
                  <a:schemeClr val="tx1"/>
                </a:solidFill>
              </a:rPr>
              <a:t> </a:t>
            </a:r>
            <a:r>
              <a:rPr lang="ar-SA" sz="1800" dirty="0">
                <a:solidFill>
                  <a:schemeClr val="tx1"/>
                </a:solidFill>
              </a:rPr>
              <a:t>شاید ایران پر روسی کتابوں کا بہترین ذخیرہ ان کا ہے۔</a:t>
            </a:r>
            <a:r>
              <a:rPr lang="en-US" sz="1800" dirty="0">
                <a:solidFill>
                  <a:schemeClr val="tx1"/>
                </a:solidFill>
              </a:rPr>
              <a:t> </a:t>
            </a:r>
            <a:r>
              <a:rPr lang="ar-SA" sz="1800" dirty="0">
                <a:solidFill>
                  <a:schemeClr val="tx1"/>
                </a:solidFill>
              </a:rPr>
              <a:t>وہ</a:t>
            </a:r>
            <a:r>
              <a:rPr lang="en-US" sz="1800" dirty="0">
                <a:solidFill>
                  <a:schemeClr val="tx1"/>
                </a:solidFill>
              </a:rPr>
              <a:t> </a:t>
            </a:r>
            <a:r>
              <a:rPr lang="ar-SA" sz="1800" dirty="0">
                <a:solidFill>
                  <a:schemeClr val="tx1"/>
                </a:solidFill>
                <a:hlinkClick r:id="rId11" tooltip="سوویت"/>
              </a:rPr>
              <a:t>سوویت یونین</a:t>
            </a:r>
            <a:r>
              <a:rPr lang="en-US" sz="1800" dirty="0">
                <a:solidFill>
                  <a:schemeClr val="tx1"/>
                </a:solidFill>
              </a:rPr>
              <a:t> </a:t>
            </a:r>
            <a:r>
              <a:rPr lang="ar-SA" sz="1800" dirty="0">
                <a:solidFill>
                  <a:schemeClr val="tx1"/>
                </a:solidFill>
              </a:rPr>
              <a:t>کے کئی دوروں کے موقع پر اپنی زندگی کے آخری 40 سالوں کے دوران ایران پر اپنے بیشتر روسی کاموں کو جمع کرنے میں کامیاب رہا تھا۔</a:t>
            </a:r>
            <a:r>
              <a:rPr lang="en-US" sz="1800" dirty="0">
                <a:solidFill>
                  <a:schemeClr val="tx1"/>
                </a:solidFill>
              </a:rPr>
              <a:t> </a:t>
            </a:r>
            <a:r>
              <a:rPr lang="ar-SA" sz="1800" dirty="0">
                <a:solidFill>
                  <a:schemeClr val="tx1"/>
                </a:solidFill>
              </a:rPr>
              <a:t>نفیس ایک خالص اور خوبصورت آدمی تھا۔</a:t>
            </a:r>
            <a:r>
              <a:rPr lang="en-US" sz="1800" dirty="0">
                <a:solidFill>
                  <a:schemeClr val="tx1"/>
                </a:solidFill>
              </a:rPr>
              <a:t> </a:t>
            </a:r>
            <a:r>
              <a:rPr lang="ar-SA" sz="1800" dirty="0">
                <a:solidFill>
                  <a:schemeClr val="tx1"/>
                </a:solidFill>
              </a:rPr>
              <a:t>اس نے پریشان ہونے پر اپنے سامنے کسی سے شکایت کی۔</a:t>
            </a:r>
            <a:r>
              <a:rPr lang="en-US" sz="1800" dirty="0">
                <a:solidFill>
                  <a:schemeClr val="tx1"/>
                </a:solidFill>
              </a:rPr>
              <a:t> </a:t>
            </a:r>
            <a:r>
              <a:rPr lang="ar-SA" sz="1800" dirty="0">
                <a:solidFill>
                  <a:schemeClr val="tx1"/>
                </a:solidFill>
              </a:rPr>
              <a:t>اگرچہ وہ اپنی تحریر میں بے مثال تھا ، اور بعض اوقات اس کی تحریروں نے اپنے دوستوں کو ناراض کردیا ، کیونکہ اس کے خالص ارادے تھے ، وہ جلد ہی ناراض دوستوں کے ساتھ واضح ہوگیا۔</a:t>
            </a:r>
            <a:r>
              <a:rPr lang="en-US" sz="1800" dirty="0">
                <a:solidFill>
                  <a:schemeClr val="tx1"/>
                </a:solidFill>
              </a:rPr>
              <a:t> </a:t>
            </a:r>
            <a:r>
              <a:rPr lang="ar-SA" sz="1800" dirty="0">
                <a:solidFill>
                  <a:schemeClr val="tx1"/>
                </a:solidFill>
              </a:rPr>
              <a:t>وہ پریشان ہوکر پرسکون ہوجاتا۔</a:t>
            </a:r>
            <a:r>
              <a:rPr lang="en-US" sz="1800" dirty="0">
                <a:solidFill>
                  <a:schemeClr val="tx1"/>
                </a:solidFill>
              </a:rPr>
              <a:t> </a:t>
            </a:r>
            <a:r>
              <a:rPr lang="ar-SA" sz="1800" dirty="0">
                <a:solidFill>
                  <a:schemeClr val="tx1"/>
                </a:solidFill>
              </a:rPr>
              <a:t>نفیس کی نمایاں خصوصیات تھیں ، ان سب میں فرد میں کم عام بات تھی۔</a:t>
            </a:r>
            <a:endParaRPr lang="en-US" sz="1800" dirty="0">
              <a:solidFill>
                <a:schemeClr val="tx1"/>
              </a:solidFill>
            </a:endParaRPr>
          </a:p>
          <a:p>
            <a:pPr rtl="1"/>
            <a:r>
              <a:rPr lang="en-US" sz="1800" dirty="0"/>
              <a:t> </a:t>
            </a:r>
          </a:p>
          <a:p>
            <a:pPr marL="0" indent="0" algn="r" rtl="1" fontAlgn="base">
              <a:buNone/>
            </a:pPr>
            <a:endParaRPr lang="ur-PK" sz="1800" dirty="0" smtClean="0">
              <a:solidFill>
                <a:schemeClr val="tx1"/>
              </a:solidFill>
            </a:endParaRPr>
          </a:p>
          <a:p>
            <a:pPr marL="0" indent="0" algn="r" rtl="1" fontAlgn="base">
              <a:buNone/>
            </a:pPr>
            <a:endParaRPr lang="en-US" sz="1800" dirty="0">
              <a:solidFill>
                <a:schemeClr val="tx1"/>
              </a:solidFill>
            </a:endParaRPr>
          </a:p>
        </p:txBody>
      </p:sp>
    </p:spTree>
    <p:extLst>
      <p:ext uri="{BB962C8B-B14F-4D97-AF65-F5344CB8AC3E}">
        <p14:creationId xmlns:p14="http://schemas.microsoft.com/office/powerpoint/2010/main" val="3332682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371600"/>
            <a:ext cx="8229600" cy="5257800"/>
          </a:xfrm>
        </p:spPr>
        <p:txBody>
          <a:bodyPr>
            <a:normAutofit/>
          </a:bodyPr>
          <a:lstStyle/>
          <a:p>
            <a:pPr marL="0" indent="0" algn="r">
              <a:buNone/>
            </a:pPr>
            <a:endParaRPr lang="ur-PK" sz="1800" dirty="0" smtClean="0"/>
          </a:p>
          <a:p>
            <a:pPr marL="0" indent="0" algn="ctr">
              <a:buNone/>
            </a:pPr>
            <a:endParaRPr lang="ur-PK" sz="1800" b="1" dirty="0" smtClean="0">
              <a:solidFill>
                <a:schemeClr val="tx1"/>
              </a:solidFill>
            </a:endParaRPr>
          </a:p>
          <a:p>
            <a:pPr marL="0" indent="0" algn="ctr">
              <a:buNone/>
            </a:pPr>
            <a:r>
              <a:rPr lang="ur-PK" sz="1800" b="1" dirty="0" smtClean="0">
                <a:solidFill>
                  <a:schemeClr val="tx1"/>
                </a:solidFill>
              </a:rPr>
              <a:t>بازار شوق</a:t>
            </a:r>
          </a:p>
          <a:p>
            <a:pPr marL="0" indent="0" algn="r">
              <a:buNone/>
            </a:pPr>
            <a:r>
              <a:rPr lang="ur-PK" sz="1800" dirty="0" smtClean="0">
                <a:solidFill>
                  <a:schemeClr val="tx1"/>
                </a:solidFill>
              </a:rPr>
              <a:t>یاد </a:t>
            </a:r>
            <a:r>
              <a:rPr lang="ur-PK" sz="1800" dirty="0">
                <a:solidFill>
                  <a:schemeClr val="tx1"/>
                </a:solidFill>
              </a:rPr>
              <a:t>آنکہ جز بروی منش دیدہ وا </a:t>
            </a:r>
            <a:r>
              <a:rPr lang="ur-PK" sz="1800" dirty="0" smtClean="0">
                <a:solidFill>
                  <a:schemeClr val="tx1"/>
                </a:solidFill>
              </a:rPr>
              <a:t>نبود</a:t>
            </a:r>
            <a:endParaRPr lang="en-US" sz="1800" dirty="0">
              <a:solidFill>
                <a:schemeClr val="tx1"/>
              </a:solidFill>
            </a:endParaRPr>
          </a:p>
          <a:p>
            <a:pPr marL="0" indent="0" algn="r">
              <a:buNone/>
            </a:pPr>
            <a:r>
              <a:rPr lang="ur-PK" sz="1800" dirty="0">
                <a:solidFill>
                  <a:schemeClr val="tx1"/>
                </a:solidFill>
              </a:rPr>
              <a:t>            </a:t>
            </a:r>
            <a:r>
              <a:rPr lang="ur-PK" sz="1800" dirty="0" smtClean="0">
                <a:solidFill>
                  <a:schemeClr val="tx1"/>
                </a:solidFill>
              </a:rPr>
              <a:t>              </a:t>
            </a:r>
            <a:r>
              <a:rPr lang="ur-PK" sz="1800" dirty="0">
                <a:solidFill>
                  <a:schemeClr val="tx1"/>
                </a:solidFill>
              </a:rPr>
              <a:t>وان </a:t>
            </a:r>
            <a:r>
              <a:rPr lang="ur-PK" sz="1800" dirty="0" smtClean="0">
                <a:solidFill>
                  <a:schemeClr val="tx1"/>
                </a:solidFill>
              </a:rPr>
              <a:t>سست </a:t>
            </a:r>
            <a:r>
              <a:rPr lang="ur-PK" sz="1800" dirty="0">
                <a:solidFill>
                  <a:schemeClr val="tx1"/>
                </a:solidFill>
              </a:rPr>
              <a:t>عھد جز سری از ما سوا نبود</a:t>
            </a:r>
            <a:endParaRPr lang="en-US" sz="1800" dirty="0">
              <a:solidFill>
                <a:schemeClr val="tx1"/>
              </a:solidFill>
            </a:endParaRPr>
          </a:p>
          <a:p>
            <a:pPr marL="0" indent="0" algn="r">
              <a:buNone/>
            </a:pPr>
            <a:r>
              <a:rPr lang="ur-PK" sz="1800" dirty="0">
                <a:solidFill>
                  <a:schemeClr val="tx1"/>
                </a:solidFill>
              </a:rPr>
              <a:t>امروز در میانہ کدورت نھادہ پای</a:t>
            </a:r>
            <a:endParaRPr lang="en-US" sz="1800" dirty="0">
              <a:solidFill>
                <a:schemeClr val="tx1"/>
              </a:solidFill>
            </a:endParaRPr>
          </a:p>
          <a:p>
            <a:pPr marL="0" indent="0" algn="r" rtl="1">
              <a:buNone/>
            </a:pPr>
            <a:r>
              <a:rPr lang="ur-PK" sz="1800" dirty="0" smtClean="0">
                <a:solidFill>
                  <a:schemeClr val="tx1"/>
                </a:solidFill>
              </a:rPr>
              <a:t>                         </a:t>
            </a:r>
            <a:r>
              <a:rPr lang="ur-PK" sz="1800" dirty="0">
                <a:solidFill>
                  <a:schemeClr val="tx1"/>
                </a:solidFill>
              </a:rPr>
              <a:t>آن روز درمیان من و دوست جا </a:t>
            </a:r>
            <a:r>
              <a:rPr lang="ur-PK" sz="1800" dirty="0" smtClean="0">
                <a:solidFill>
                  <a:schemeClr val="tx1"/>
                </a:solidFill>
              </a:rPr>
              <a:t>نبود</a:t>
            </a:r>
          </a:p>
          <a:p>
            <a:pPr marL="0" indent="0" algn="r" rtl="1">
              <a:buNone/>
            </a:pPr>
            <a:r>
              <a:rPr lang="ur-PK" sz="1800" dirty="0" smtClean="0">
                <a:solidFill>
                  <a:schemeClr val="tx1"/>
                </a:solidFill>
              </a:rPr>
              <a:t>ترجمہ:</a:t>
            </a:r>
          </a:p>
          <a:p>
            <a:pPr marL="0" indent="0" algn="r" rtl="1">
              <a:buNone/>
            </a:pPr>
            <a:r>
              <a:rPr lang="ur-PK" sz="1800" dirty="0" smtClean="0">
                <a:solidFill>
                  <a:schemeClr val="tx1"/>
                </a:solidFill>
              </a:rPr>
              <a:t>مجھے یاد ہے کہ میرے محبوب نے میرے سوا کبھی کسی کا چہرہ نہیں دیکھا تھا۔ اس کمزور عہد رکھنے کے پاس میرے سوا کوئی نہ تھا۔ آج نفرت نے ہمارے درمیان قدم جما لئے ہیں۔ اس اور روز میرے اور دوست کے درمیان کوئی جگہ نہ تھی۔ </a:t>
            </a:r>
          </a:p>
          <a:p>
            <a:pPr marL="0" indent="0" algn="r" rtl="1">
              <a:buNone/>
            </a:pPr>
            <a:endParaRPr lang="en-US" sz="1800" dirty="0">
              <a:solidFill>
                <a:schemeClr val="tx1"/>
              </a:solidFill>
            </a:endParaRPr>
          </a:p>
        </p:txBody>
      </p:sp>
      <p:sp>
        <p:nvSpPr>
          <p:cNvPr id="4" name="TextBox 3"/>
          <p:cNvSpPr txBox="1"/>
          <p:nvPr/>
        </p:nvSpPr>
        <p:spPr>
          <a:xfrm>
            <a:off x="1676400" y="533400"/>
            <a:ext cx="5638800" cy="584775"/>
          </a:xfrm>
          <a:prstGeom prst="rect">
            <a:avLst/>
          </a:prstGeom>
          <a:noFill/>
        </p:spPr>
        <p:txBody>
          <a:bodyPr wrap="square" rtlCol="0">
            <a:spAutoFit/>
          </a:bodyPr>
          <a:lstStyle/>
          <a:p>
            <a:pPr algn="ctr"/>
            <a:r>
              <a:rPr lang="en-US" sz="3200" i="1" dirty="0" smtClean="0">
                <a:latin typeface="Times New Roman" panose="02020603050405020304" pitchFamily="18" charset="0"/>
                <a:cs typeface="Times New Roman" panose="02020603050405020304" pitchFamily="18" charset="0"/>
              </a:rPr>
              <a:t>Lecture </a:t>
            </a:r>
            <a:r>
              <a:rPr lang="ur-PK" sz="3200" i="1" dirty="0" smtClean="0">
                <a:latin typeface="Times New Roman" panose="02020603050405020304" pitchFamily="18" charset="0"/>
                <a:cs typeface="Times New Roman" panose="02020603050405020304" pitchFamily="18" charset="0"/>
              </a:rPr>
              <a:t>3</a:t>
            </a:r>
            <a:r>
              <a:rPr lang="en-US" sz="3200" i="1" dirty="0" smtClean="0">
                <a:latin typeface="Times New Roman" panose="02020603050405020304" pitchFamily="18" charset="0"/>
                <a:cs typeface="Times New Roman" panose="02020603050405020304" pitchFamily="18" charset="0"/>
              </a:rPr>
              <a:t> </a:t>
            </a:r>
            <a:endParaRPr lang="en-US"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064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229600" cy="4525963"/>
          </a:xfrm>
        </p:spPr>
        <p:txBody>
          <a:bodyPr>
            <a:normAutofit/>
          </a:bodyPr>
          <a:lstStyle/>
          <a:p>
            <a:pPr marL="0" indent="0" algn="r">
              <a:buNone/>
            </a:pPr>
            <a:r>
              <a:rPr lang="ur-PK" sz="1800" dirty="0" smtClean="0">
                <a:solidFill>
                  <a:schemeClr val="tx1"/>
                </a:solidFill>
              </a:rPr>
              <a:t>کسی دل نمیدھد بہ حبیبی کہ بی وفاست</a:t>
            </a:r>
          </a:p>
          <a:p>
            <a:pPr marL="0" indent="0" algn="r">
              <a:buNone/>
            </a:pPr>
            <a:r>
              <a:rPr lang="ur-PK" sz="1800" dirty="0">
                <a:solidFill>
                  <a:schemeClr val="tx1"/>
                </a:solidFill>
              </a:rPr>
              <a:t> </a:t>
            </a:r>
            <a:r>
              <a:rPr lang="ur-PK" sz="1800" dirty="0" smtClean="0">
                <a:solidFill>
                  <a:schemeClr val="tx1"/>
                </a:solidFill>
              </a:rPr>
              <a:t>                                            اول حبیب من بخدا بی وفا نبود</a:t>
            </a:r>
          </a:p>
          <a:p>
            <a:pPr marL="0" indent="0" algn="r">
              <a:buNone/>
            </a:pPr>
            <a:r>
              <a:rPr lang="ur-PK" sz="1800" dirty="0" smtClean="0">
                <a:solidFill>
                  <a:schemeClr val="tx1"/>
                </a:solidFill>
              </a:rPr>
              <a:t>دل با امید وصل خواست درد عشق</a:t>
            </a:r>
          </a:p>
          <a:p>
            <a:pPr marL="0" indent="0" algn="r" rtl="1">
              <a:buNone/>
            </a:pPr>
            <a:r>
              <a:rPr lang="ur-PK" sz="1800" dirty="0" smtClean="0">
                <a:solidFill>
                  <a:schemeClr val="tx1"/>
                </a:solidFill>
              </a:rPr>
              <a:t>                                            آن روز درد عشق چنین بی دوا نبود                     </a:t>
            </a:r>
          </a:p>
          <a:p>
            <a:pPr marL="0" indent="0" algn="r" rtl="1">
              <a:buNone/>
            </a:pPr>
            <a:r>
              <a:rPr lang="ur-PK" sz="1800" dirty="0" smtClean="0">
                <a:solidFill>
                  <a:schemeClr val="tx1"/>
                </a:solidFill>
              </a:rPr>
              <a:t>ترجمہ:</a:t>
            </a:r>
          </a:p>
          <a:p>
            <a:pPr marL="0" indent="0" algn="r" rtl="1">
              <a:buNone/>
            </a:pPr>
            <a:r>
              <a:rPr lang="ur-PK" sz="1800" dirty="0" smtClean="0">
                <a:solidFill>
                  <a:schemeClr val="tx1"/>
                </a:solidFill>
              </a:rPr>
              <a:t>کسی نے محبوب کو دل نہیں دیا کہ وہ بے وفا ہے۔ خدا کی قسم میرا دوست پہلے بے وفا تو نہیں تھا۔  دل نے ملنے کی امید میں عشق کا غم لے لیا۔  اس روز درد عشق بغیر دوا کے نہیں تھا۔ </a:t>
            </a:r>
            <a:endParaRPr lang="en-US" sz="1800" dirty="0">
              <a:solidFill>
                <a:schemeClr val="tx1"/>
              </a:solidFill>
            </a:endParaRPr>
          </a:p>
        </p:txBody>
      </p:sp>
    </p:spTree>
    <p:extLst>
      <p:ext uri="{BB962C8B-B14F-4D97-AF65-F5344CB8AC3E}">
        <p14:creationId xmlns:p14="http://schemas.microsoft.com/office/powerpoint/2010/main" val="1466269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229600" cy="5562600"/>
          </a:xfrm>
        </p:spPr>
        <p:txBody>
          <a:bodyPr>
            <a:normAutofit lnSpcReduction="10000"/>
          </a:bodyPr>
          <a:lstStyle/>
          <a:p>
            <a:pPr marL="0" indent="0" algn="ctr" rtl="1">
              <a:buNone/>
            </a:pPr>
            <a:endParaRPr lang="en-US" sz="1800" dirty="0" smtClean="0">
              <a:solidFill>
                <a:schemeClr val="tx1"/>
              </a:solidFill>
            </a:endParaRPr>
          </a:p>
          <a:p>
            <a:pPr marL="0" indent="0" algn="ctr" rtl="1">
              <a:buNone/>
            </a:pPr>
            <a:r>
              <a:rPr lang="ur-PK" sz="1800" dirty="0" smtClean="0">
                <a:solidFill>
                  <a:schemeClr val="tx1"/>
                </a:solidFill>
              </a:rPr>
              <a:t>تشریف قبول</a:t>
            </a:r>
          </a:p>
          <a:p>
            <a:pPr marL="0" indent="0" algn="r" rtl="1">
              <a:buNone/>
            </a:pPr>
            <a:r>
              <a:rPr lang="ur-PK" sz="1800" dirty="0" smtClean="0">
                <a:solidFill>
                  <a:schemeClr val="tx1"/>
                </a:solidFill>
              </a:rPr>
              <a:t>مژدہ ای دل، کہ نجات از ظلماتم دادند </a:t>
            </a:r>
          </a:p>
          <a:p>
            <a:pPr marL="0" indent="0" algn="r" rtl="1">
              <a:buNone/>
            </a:pPr>
            <a:r>
              <a:rPr lang="ur-PK" sz="1800" dirty="0" smtClean="0">
                <a:solidFill>
                  <a:schemeClr val="tx1"/>
                </a:solidFill>
              </a:rPr>
              <a:t>و ز کف خضر نبی آب حیاتم دادند </a:t>
            </a:r>
            <a:endParaRPr lang="ur-PK" sz="1800" dirty="0">
              <a:solidFill>
                <a:schemeClr val="tx1"/>
              </a:solidFill>
            </a:endParaRPr>
          </a:p>
          <a:p>
            <a:pPr marL="0" indent="0" algn="r" rtl="1">
              <a:buNone/>
            </a:pPr>
            <a:r>
              <a:rPr lang="ur-PK" sz="1800" dirty="0" smtClean="0">
                <a:solidFill>
                  <a:schemeClr val="tx1"/>
                </a:solidFill>
              </a:rPr>
              <a:t>ترجمہ: </a:t>
            </a:r>
            <a:endParaRPr lang="ur-PK" sz="1800" dirty="0">
              <a:solidFill>
                <a:schemeClr val="tx1"/>
              </a:solidFill>
            </a:endParaRPr>
          </a:p>
          <a:p>
            <a:pPr marL="0" indent="0" algn="r" rtl="1">
              <a:buNone/>
            </a:pPr>
            <a:r>
              <a:rPr lang="ur-PK" sz="1800" dirty="0" smtClean="0">
                <a:solidFill>
                  <a:schemeClr val="tx1"/>
                </a:solidFill>
              </a:rPr>
              <a:t>اے دل تجھے خوشخبری ہو کہ مجھے ظلمت سے نجات مل گئی ہے۔  خضر نبی کی ہتھیلی سے</a:t>
            </a:r>
            <a:endParaRPr lang="en-US" sz="1800" dirty="0" smtClean="0">
              <a:solidFill>
                <a:schemeClr val="tx1"/>
              </a:solidFill>
            </a:endParaRPr>
          </a:p>
          <a:p>
            <a:pPr marL="0" indent="0" algn="r" rtl="1">
              <a:buNone/>
            </a:pPr>
            <a:r>
              <a:rPr lang="ur-PK" sz="1800" dirty="0">
                <a:solidFill>
                  <a:schemeClr val="tx1"/>
                </a:solidFill>
              </a:rPr>
              <a:t>م</a:t>
            </a:r>
            <a:r>
              <a:rPr lang="ur-PK" sz="1800" dirty="0" smtClean="0">
                <a:solidFill>
                  <a:schemeClr val="tx1"/>
                </a:solidFill>
              </a:rPr>
              <a:t>جھے آب حیات دیا ہے۔</a:t>
            </a:r>
          </a:p>
          <a:p>
            <a:pPr marL="0" indent="0" algn="r" rtl="1">
              <a:buNone/>
            </a:pPr>
            <a:endParaRPr lang="ur-PK" sz="1800" dirty="0" smtClean="0">
              <a:solidFill>
                <a:schemeClr val="tx1"/>
              </a:solidFill>
            </a:endParaRPr>
          </a:p>
          <a:p>
            <a:pPr marL="0" indent="0" algn="r" rtl="1">
              <a:buNone/>
            </a:pPr>
            <a:r>
              <a:rPr lang="ur-PK" sz="1800" dirty="0" smtClean="0">
                <a:solidFill>
                  <a:schemeClr val="tx1"/>
                </a:solidFill>
              </a:rPr>
              <a:t>تشنۂ بادیۂ عشوۂ ذاتم دیدند </a:t>
            </a:r>
          </a:p>
          <a:p>
            <a:pPr marL="0" indent="0" algn="r" rtl="1">
              <a:buNone/>
            </a:pPr>
            <a:r>
              <a:rPr lang="ur-PK" sz="1800" dirty="0" smtClean="0">
                <a:solidFill>
                  <a:schemeClr val="tx1"/>
                </a:solidFill>
              </a:rPr>
              <a:t>جامی از چشمۂ اسما و صفاتم دادند</a:t>
            </a:r>
          </a:p>
          <a:p>
            <a:pPr marL="0" indent="0" algn="r" rtl="1">
              <a:buNone/>
            </a:pPr>
            <a:r>
              <a:rPr lang="ur-PK" sz="1800" dirty="0" smtClean="0">
                <a:solidFill>
                  <a:schemeClr val="tx1"/>
                </a:solidFill>
              </a:rPr>
              <a:t>ترجمہ:</a:t>
            </a:r>
          </a:p>
          <a:p>
            <a:pPr marL="0" indent="0" algn="r" rtl="1">
              <a:buNone/>
            </a:pPr>
            <a:r>
              <a:rPr lang="ur-PK" sz="1800" dirty="0" smtClean="0">
                <a:solidFill>
                  <a:schemeClr val="tx1"/>
                </a:solidFill>
              </a:rPr>
              <a:t>مجھے صفات کے اسما کے چشمے کا ایک جام دے دیا۔ انہوں نے مجھے ذات کے ناز و ادا کے صحرا کا پیالہ دیا۔ </a:t>
            </a:r>
          </a:p>
          <a:p>
            <a:pPr marL="0" indent="0" algn="r" rtl="1">
              <a:buNone/>
            </a:pPr>
            <a:endParaRPr lang="ur-PK" sz="1800" dirty="0">
              <a:solidFill>
                <a:schemeClr val="tx1"/>
              </a:solidFill>
            </a:endParaRPr>
          </a:p>
          <a:p>
            <a:pPr marL="0" indent="0" algn="r" rtl="1">
              <a:buNone/>
            </a:pPr>
            <a:r>
              <a:rPr lang="ur-PK" sz="1800" dirty="0" smtClean="0">
                <a:solidFill>
                  <a:schemeClr val="tx1"/>
                </a:solidFill>
              </a:rPr>
              <a:t>چہ مبارک شب قدری کہ با چندین برکات</a:t>
            </a:r>
          </a:p>
          <a:p>
            <a:pPr marL="0" indent="0" algn="r" rtl="1">
              <a:buNone/>
            </a:pPr>
            <a:r>
              <a:rPr lang="ur-PK" sz="1800" dirty="0" smtClean="0">
                <a:solidFill>
                  <a:schemeClr val="tx1"/>
                </a:solidFill>
              </a:rPr>
              <a:t>از بر لوح و قلم برگ و برانم دادند</a:t>
            </a:r>
          </a:p>
          <a:p>
            <a:pPr marL="0" indent="0" algn="r" rtl="1">
              <a:buNone/>
            </a:pPr>
            <a:r>
              <a:rPr lang="ur-PK" sz="1800" dirty="0" smtClean="0">
                <a:solidFill>
                  <a:schemeClr val="tx1"/>
                </a:solidFill>
              </a:rPr>
              <a:t>ترجمہ:</a:t>
            </a:r>
          </a:p>
          <a:p>
            <a:pPr marL="0" indent="0" algn="r" rtl="1">
              <a:buNone/>
            </a:pPr>
            <a:r>
              <a:rPr lang="ur-PK" sz="1800" dirty="0" smtClean="0">
                <a:solidFill>
                  <a:schemeClr val="tx1"/>
                </a:solidFill>
              </a:rPr>
              <a:t>وہ کیسی شب قدر تھی کہ اتنی مبارک برکات کے ساتھ لوح و قلم میں سے مجھے میرا نصیب دیا گیا۔ </a:t>
            </a:r>
            <a:endParaRPr lang="en-US" sz="1800" dirty="0">
              <a:solidFill>
                <a:schemeClr val="tx1"/>
              </a:solidFill>
            </a:endParaRPr>
          </a:p>
        </p:txBody>
      </p:sp>
      <p:sp>
        <p:nvSpPr>
          <p:cNvPr id="5" name="TextBox 4"/>
          <p:cNvSpPr txBox="1"/>
          <p:nvPr/>
        </p:nvSpPr>
        <p:spPr>
          <a:xfrm>
            <a:off x="3733800" y="544884"/>
            <a:ext cx="1524000" cy="400110"/>
          </a:xfrm>
          <a:prstGeom prst="rect">
            <a:avLst/>
          </a:prstGeom>
          <a:noFill/>
        </p:spPr>
        <p:txBody>
          <a:bodyPr wrap="square" rtlCol="0">
            <a:spAutoFit/>
          </a:bodyPr>
          <a:lstStyle/>
          <a:p>
            <a:r>
              <a:rPr lang="en-US" sz="2000" b="1" i="1" dirty="0" smtClean="0"/>
              <a:t>Lecture  4</a:t>
            </a:r>
            <a:endParaRPr lang="en-US" sz="2000" b="1" i="1" dirty="0"/>
          </a:p>
        </p:txBody>
      </p:sp>
    </p:spTree>
    <p:extLst>
      <p:ext uri="{BB962C8B-B14F-4D97-AF65-F5344CB8AC3E}">
        <p14:creationId xmlns:p14="http://schemas.microsoft.com/office/powerpoint/2010/main" val="1457604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i="1" dirty="0" smtClean="0"/>
              <a:t>Lecture 5</a:t>
            </a:r>
            <a:endParaRPr lang="en-US" sz="2800" b="1" i="1" dirty="0"/>
          </a:p>
        </p:txBody>
      </p:sp>
      <p:sp>
        <p:nvSpPr>
          <p:cNvPr id="3" name="Content Placeholder 2"/>
          <p:cNvSpPr>
            <a:spLocks noGrp="1"/>
          </p:cNvSpPr>
          <p:nvPr>
            <p:ph idx="1"/>
          </p:nvPr>
        </p:nvSpPr>
        <p:spPr/>
        <p:txBody>
          <a:bodyPr/>
          <a:lstStyle/>
          <a:p>
            <a:r>
              <a:rPr lang="en-US" b="1" dirty="0" smtClean="0"/>
              <a:t>Revision </a:t>
            </a:r>
            <a:endParaRPr lang="en-US" b="1" dirty="0"/>
          </a:p>
        </p:txBody>
      </p:sp>
    </p:spTree>
    <p:extLst>
      <p:ext uri="{BB962C8B-B14F-4D97-AF65-F5344CB8AC3E}">
        <p14:creationId xmlns:p14="http://schemas.microsoft.com/office/powerpoint/2010/main" val="31786933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165</TotalTime>
  <Words>408</Words>
  <Application>Microsoft Office PowerPoint</Application>
  <PresentationFormat>On-screen Show (4:3)</PresentationFormat>
  <Paragraphs>64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Executive</vt:lpstr>
      <vt:lpstr>    LAHORE COLLEGE FOR WOMEN UNIVERSITY, LAHORE Department:          Persian  Class:                          BS  Semester:                  4th     Session:                      2018 -2022   Course Code:             Maj/per-204         Paper Title:                Modern Persian Literature in Iran-II  </vt:lpstr>
      <vt:lpstr>Lecture 1</vt:lpstr>
      <vt:lpstr>PowerPoint Presentation</vt:lpstr>
      <vt:lpstr>Lecture 2</vt:lpstr>
      <vt:lpstr>PowerPoint Presentation</vt:lpstr>
      <vt:lpstr>PowerPoint Presentation</vt:lpstr>
      <vt:lpstr>PowerPoint Presentation</vt:lpstr>
      <vt:lpstr>PowerPoint Presentation</vt:lpstr>
      <vt:lpstr>Lecture 5</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LAHORE COLLEGE FOR WOMEN UNIVERSITY, LAHORE Department:          Persian  Class:                          BS  Semester:                  4th     Session:                      2018 -2022   Course Code:             Maj/per-204         Paper Title:                Modern Persian Literature in Iran-II Term:                          Final  Major/Minor/Elective/Optional/Compulsory:               Major     No. of Students:             25 Date of Paper Submission:      11th May 2020 Please mention either it is offered in Affiliated College or not:                 NO  </dc:title>
  <dc:creator>ismail - [2010]</dc:creator>
  <cp:lastModifiedBy>ismail - [2010]</cp:lastModifiedBy>
  <cp:revision>27</cp:revision>
  <dcterms:created xsi:type="dcterms:W3CDTF">2020-05-14T09:46:40Z</dcterms:created>
  <dcterms:modified xsi:type="dcterms:W3CDTF">2020-05-18T00:18:29Z</dcterms:modified>
</cp:coreProperties>
</file>