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6F4E0-F818-41AB-A453-1EDB32B37D8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DCE9F-9EF6-4604-9C40-4E06889D2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6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DCE9F-9EF6-4604-9C40-4E06889D21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15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1524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4500" b="1" dirty="0" smtClean="0">
                <a:solidFill>
                  <a:srgbClr val="0070C0"/>
                </a:solidFill>
              </a:rPr>
              <a:t>Instructor: Dr. Sara Bukhari</a:t>
            </a:r>
            <a:endParaRPr lang="en-US" sz="4500" b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>
            <a:normAutofit fontScale="90000"/>
          </a:bodyPr>
          <a:lstStyle/>
          <a:p>
            <a:pPr marL="109728" algn="ctr"/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Modern Persian </a:t>
            </a:r>
            <a:r>
              <a:rPr lang="en-US" dirty="0" smtClean="0">
                <a:solidFill>
                  <a:srgbClr val="0070C0"/>
                </a:solidFill>
              </a:rPr>
              <a:t>Literature </a:t>
            </a:r>
            <a:r>
              <a:rPr lang="en-US" dirty="0">
                <a:solidFill>
                  <a:srgbClr val="0070C0"/>
                </a:solidFill>
              </a:rPr>
              <a:t>in </a:t>
            </a:r>
            <a:r>
              <a:rPr lang="en-US" dirty="0" smtClean="0">
                <a:solidFill>
                  <a:srgbClr val="0070C0"/>
                </a:solidFill>
              </a:rPr>
              <a:t>Iran-l </a:t>
            </a:r>
            <a:r>
              <a:rPr lang="en-US" dirty="0">
                <a:solidFill>
                  <a:srgbClr val="0070C0"/>
                </a:solidFill>
              </a:rPr>
              <a:t>and </a:t>
            </a:r>
            <a:r>
              <a:rPr lang="en-US" dirty="0" smtClean="0">
                <a:solidFill>
                  <a:srgbClr val="0070C0"/>
                </a:solidFill>
              </a:rPr>
              <a:t>Primary </a:t>
            </a:r>
            <a:r>
              <a:rPr lang="en-US" dirty="0">
                <a:solidFill>
                  <a:srgbClr val="0070C0"/>
                </a:solidFill>
              </a:rPr>
              <a:t>Persian </a:t>
            </a:r>
            <a:r>
              <a:rPr lang="en-US" dirty="0" err="1" smtClean="0">
                <a:solidFill>
                  <a:srgbClr val="0070C0"/>
                </a:solidFill>
              </a:rPr>
              <a:t>Grammer</a:t>
            </a:r>
            <a:r>
              <a:rPr lang="en-US" smtClean="0">
                <a:solidFill>
                  <a:srgbClr val="0070C0"/>
                </a:solidFill>
              </a:rPr>
              <a:t>-ii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sz="3600" dirty="0">
                <a:solidFill>
                  <a:srgbClr val="0070C0"/>
                </a:solidFill>
              </a:rPr>
              <a:t>Session 2019-2023</a:t>
            </a:r>
            <a:br>
              <a:rPr lang="en-US" sz="3600" dirty="0">
                <a:solidFill>
                  <a:srgbClr val="0070C0"/>
                </a:solidFill>
              </a:rPr>
            </a:br>
            <a:r>
              <a:rPr lang="en-US" sz="3600" dirty="0">
                <a:solidFill>
                  <a:srgbClr val="0070C0"/>
                </a:solidFill>
              </a:rPr>
              <a:t>Semester: 2</a:t>
            </a:r>
            <a:r>
              <a:rPr lang="en-US" sz="3600" baseline="30000" dirty="0">
                <a:solidFill>
                  <a:srgbClr val="0070C0"/>
                </a:solidFill>
              </a:rPr>
              <a:t>nd</a:t>
            </a:r>
            <a:r>
              <a:rPr lang="en-US" sz="3600" dirty="0">
                <a:solidFill>
                  <a:srgbClr val="0070C0"/>
                </a:solidFill>
              </a:rPr>
              <a:t> Major</a:t>
            </a:r>
            <a:br>
              <a:rPr lang="en-US" sz="3600" dirty="0">
                <a:solidFill>
                  <a:srgbClr val="0070C0"/>
                </a:solidFill>
              </a:rPr>
            </a:br>
            <a:r>
              <a:rPr lang="en-US" sz="3600" dirty="0">
                <a:solidFill>
                  <a:srgbClr val="0070C0"/>
                </a:solidFill>
              </a:rPr>
              <a:t>Course Code: 102</a:t>
            </a:r>
          </a:p>
        </p:txBody>
      </p:sp>
    </p:spTree>
    <p:extLst>
      <p:ext uri="{BB962C8B-B14F-4D97-AF65-F5344CB8AC3E}">
        <p14:creationId xmlns:p14="http://schemas.microsoft.com/office/powerpoint/2010/main" val="145039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4724400"/>
          </a:xfrm>
        </p:spPr>
        <p:txBody>
          <a:bodyPr>
            <a:noAutofit/>
          </a:bodyPr>
          <a:lstStyle/>
          <a:p>
            <a:pPr marL="109728" algn="ctr"/>
            <a:r>
              <a:rPr lang="ur-PK" sz="9600" dirty="0">
                <a:effectLst/>
              </a:rPr>
              <a:t>قلب </a:t>
            </a:r>
            <a:r>
              <a:rPr lang="ur-PK" sz="9600" dirty="0" smtClean="0">
                <a:effectLst/>
              </a:rPr>
              <a:t>مجروح</a:t>
            </a:r>
            <a:r>
              <a:rPr lang="en-US" sz="4400" dirty="0">
                <a:effectLst/>
              </a:rPr>
              <a:t/>
            </a:r>
            <a:br>
              <a:rPr lang="en-US" sz="4400" dirty="0">
                <a:effectLst/>
              </a:rPr>
            </a:br>
            <a:r>
              <a:rPr lang="en-US" sz="4400" dirty="0">
                <a:effectLst/>
              </a:rPr>
              <a:t/>
            </a:r>
            <a:br>
              <a:rPr lang="en-US" sz="4400" dirty="0">
                <a:effectLst/>
              </a:rPr>
            </a:br>
            <a:r>
              <a:rPr lang="ur-PK" sz="7200" dirty="0">
                <a:effectLst/>
              </a:rPr>
              <a:t>زخمی </a:t>
            </a:r>
            <a:r>
              <a:rPr lang="ur-PK" sz="7200" dirty="0" smtClean="0">
                <a:effectLst/>
              </a:rPr>
              <a:t>دل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1674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4952999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ur-PK" sz="4800" b="1" dirty="0"/>
              <a:t>ھر گز درون مطبخ ما ہیز می نسوخت</a:t>
            </a:r>
            <a:endParaRPr lang="en-US" sz="4800" b="1" dirty="0"/>
          </a:p>
          <a:p>
            <a:pPr marL="109728" indent="0" algn="ctr">
              <a:buNone/>
            </a:pPr>
            <a:r>
              <a:rPr lang="ur-PK" sz="4800" b="1" dirty="0"/>
              <a:t>وین شمع روشنائ از این بیشتر نداشت</a:t>
            </a:r>
            <a:endParaRPr lang="en-US" sz="4800" b="1" dirty="0"/>
          </a:p>
          <a:p>
            <a:pPr marL="109728" indent="0" algn="r">
              <a:buNone/>
            </a:pPr>
            <a:r>
              <a:rPr lang="en-US" sz="6600" dirty="0" smtClean="0"/>
              <a:t> </a:t>
            </a:r>
            <a:r>
              <a:rPr lang="ur-PK" sz="4400" b="1" dirty="0" smtClean="0"/>
              <a:t>ترجمہ:</a:t>
            </a:r>
            <a:endParaRPr lang="en-US" sz="3600" b="1" dirty="0"/>
          </a:p>
          <a:p>
            <a:pPr marL="109728" indent="0" algn="r">
              <a:buNone/>
            </a:pPr>
            <a:r>
              <a:rPr lang="ur-PK" sz="4000" dirty="0"/>
              <a:t>کبھی ہمارے باورچی خانے میں ایندھن نہیں جلا اور اس شمع میں اس سے زیادہ روشنی نہیں-</a:t>
            </a:r>
            <a:endParaRPr lang="en-US" sz="4000" dirty="0"/>
          </a:p>
          <a:p>
            <a:pPr marL="109728" indent="0" algn="r">
              <a:buNone/>
            </a:pPr>
            <a:r>
              <a:rPr lang="en-US" sz="4000" dirty="0" smtClean="0"/>
              <a:t> </a:t>
            </a:r>
          </a:p>
          <a:p>
            <a:pPr marL="109728" indent="0" algn="just">
              <a:buNone/>
            </a:pPr>
            <a:r>
              <a:rPr lang="ur-PK" sz="4000" dirty="0" smtClean="0"/>
              <a:t>      </a:t>
            </a:r>
            <a:endParaRPr lang="en-US" sz="4000" dirty="0"/>
          </a:p>
          <a:p>
            <a:pPr marL="109728" indent="0" algn="r">
              <a:buNone/>
            </a:pPr>
            <a:endParaRPr lang="ur-PK" sz="2400" dirty="0" smtClean="0"/>
          </a:p>
          <a:p>
            <a:pPr marL="109728" indent="0" algn="r">
              <a:buNone/>
            </a:pPr>
            <a:endParaRPr lang="ur-P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5321491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ur-PK" sz="4800" b="1" dirty="0"/>
              <a:t>ہمایگان ما برہ و مرغ میخورند </a:t>
            </a:r>
            <a:endParaRPr lang="en-US" sz="4800" b="1" dirty="0" smtClean="0"/>
          </a:p>
          <a:p>
            <a:pPr marL="109728" indent="0" algn="ctr">
              <a:buNone/>
            </a:pPr>
            <a:r>
              <a:rPr lang="ur-PK" sz="4800" b="1" dirty="0" smtClean="0"/>
              <a:t>کس جز من و تو قوت ز خون جگر نداشت</a:t>
            </a:r>
            <a:endParaRPr lang="en-US" sz="4800" b="1" dirty="0" smtClean="0"/>
          </a:p>
          <a:p>
            <a:pPr marL="109728" indent="0" algn="r">
              <a:buNone/>
            </a:pPr>
            <a:endParaRPr lang="ur-PK" sz="2400" dirty="0" smtClean="0"/>
          </a:p>
          <a:p>
            <a:pPr marL="109728" indent="0" algn="r">
              <a:buNone/>
            </a:pPr>
            <a:r>
              <a:rPr lang="ur-PK" sz="4400" b="1" dirty="0" smtClean="0"/>
              <a:t>ترجمہ:</a:t>
            </a:r>
          </a:p>
          <a:p>
            <a:pPr marL="109728" indent="0" algn="r">
              <a:buNone/>
            </a:pPr>
            <a:r>
              <a:rPr lang="ur-PK" sz="4000" dirty="0"/>
              <a:t>ہمارے ہمسائے بکرا اور مرغ کھاتے ہیں- سوائے میرے اور تیرے کوئی ایسا نہیں جو خون جگر کی خوراک کھاتا ہو-</a:t>
            </a:r>
            <a:endParaRPr lang="en-US" sz="4000" dirty="0"/>
          </a:p>
          <a:p>
            <a:pPr marL="109728" indent="0" algn="just">
              <a:buNone/>
            </a:pPr>
            <a:r>
              <a:rPr lang="ur-PK" sz="4000" dirty="0" smtClean="0"/>
              <a:t>                                              </a:t>
            </a:r>
          </a:p>
          <a:p>
            <a:pPr marL="109728" indent="0" algn="just">
              <a:buNone/>
            </a:pPr>
            <a:endParaRPr lang="ur-PK" sz="2400" dirty="0"/>
          </a:p>
          <a:p>
            <a:pPr marL="109728" indent="0" algn="just">
              <a:buNone/>
            </a:pPr>
            <a:endParaRPr lang="ur-PK" sz="2400" dirty="0"/>
          </a:p>
        </p:txBody>
      </p:sp>
    </p:spTree>
    <p:extLst>
      <p:ext uri="{BB962C8B-B14F-4D97-AF65-F5344CB8AC3E}">
        <p14:creationId xmlns:p14="http://schemas.microsoft.com/office/powerpoint/2010/main" val="215524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ur-PK" sz="4800" b="1" dirty="0" smtClean="0"/>
              <a:t>بر صلہ </a:t>
            </a:r>
            <a:r>
              <a:rPr lang="ur-PK" sz="4800" b="1" dirty="0"/>
              <a:t>ہای پیرہنم خندہ میکنند</a:t>
            </a:r>
            <a:endParaRPr lang="en-US" sz="4800" b="1" dirty="0"/>
          </a:p>
          <a:p>
            <a:pPr marL="109728" indent="0" algn="ctr">
              <a:buNone/>
            </a:pPr>
            <a:r>
              <a:rPr lang="ur-PK" sz="4800" b="1" dirty="0"/>
              <a:t>دینار و درھمی پدر من مگر نداشت</a:t>
            </a:r>
            <a:endParaRPr lang="en-US" sz="4800" b="1" dirty="0"/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 algn="r">
              <a:buNone/>
            </a:pPr>
            <a:r>
              <a:rPr lang="ur-PK" sz="4000" b="1" dirty="0" smtClean="0"/>
              <a:t>ترجمہ:</a:t>
            </a:r>
            <a:endParaRPr lang="en-US" sz="4000" b="1" dirty="0" smtClean="0"/>
          </a:p>
          <a:p>
            <a:pPr marL="109728" indent="0" algn="r">
              <a:buNone/>
            </a:pPr>
            <a:r>
              <a:rPr lang="ur-PK" sz="5400" dirty="0" smtClean="0"/>
              <a:t>کیا </a:t>
            </a:r>
            <a:r>
              <a:rPr lang="ur-PK" sz="5400" dirty="0"/>
              <a:t>میرے باپ کے پاس دینار و درہم نہیں تھے-</a:t>
            </a:r>
            <a:endParaRPr lang="ur-PK" sz="4000" dirty="0"/>
          </a:p>
          <a:p>
            <a:pPr algn="r"/>
            <a:endParaRPr lang="ur-PK" sz="2400" dirty="0"/>
          </a:p>
          <a:p>
            <a:pPr algn="r"/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56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ur-PK" sz="4800" b="1" dirty="0"/>
              <a:t>خندید و گفت آنکہ بہ فقر تو طعنہ زد</a:t>
            </a:r>
            <a:endParaRPr lang="en-US" sz="4800" b="1" dirty="0"/>
          </a:p>
          <a:p>
            <a:pPr marL="109728" indent="0" algn="ctr">
              <a:buNone/>
            </a:pPr>
            <a:r>
              <a:rPr lang="ur-PK" sz="4800" b="1" dirty="0"/>
              <a:t>از دانہ ہای گوہر اشکت، خبر نداشت</a:t>
            </a:r>
            <a:endParaRPr lang="en-US" sz="4800" b="1" dirty="0"/>
          </a:p>
          <a:p>
            <a:pPr marL="109728" indent="0" algn="r">
              <a:buNone/>
            </a:pPr>
            <a:endParaRPr lang="en-US" sz="3200" dirty="0" smtClean="0"/>
          </a:p>
          <a:p>
            <a:pPr marL="109728" indent="0" algn="r">
              <a:buNone/>
            </a:pPr>
            <a:r>
              <a:rPr lang="ur-PK" sz="4000" b="1" dirty="0" smtClean="0"/>
              <a:t>ترجمہ:</a:t>
            </a:r>
          </a:p>
          <a:p>
            <a:pPr marL="109728" indent="0" algn="r">
              <a:buNone/>
            </a:pPr>
            <a:r>
              <a:rPr lang="ur-PK" sz="3600" dirty="0"/>
              <a:t>وہ ہنسی اور کہنے لگی جس نے تیری غربت پے تجھے طعنہ دیا ہے- کیا اسے تیرے آنسووں کے موتیوں کا پتہ نہیں تھا-</a:t>
            </a:r>
            <a:endParaRPr lang="en-US" sz="3600" dirty="0"/>
          </a:p>
          <a:p>
            <a:pPr marL="109728" indent="0" algn="r">
              <a:buNone/>
            </a:pPr>
            <a:endParaRPr lang="en-US" sz="4000" dirty="0" smtClean="0"/>
          </a:p>
          <a:p>
            <a:pPr marL="109728" indent="0" algn="r">
              <a:buNone/>
            </a:pPr>
            <a:endParaRPr lang="ur-PK" sz="4000" dirty="0"/>
          </a:p>
          <a:p>
            <a:pPr marL="109728" indent="0" algn="ctr">
              <a:buNone/>
            </a:pPr>
            <a:endParaRPr lang="ur-PK" sz="5400" dirty="0"/>
          </a:p>
          <a:p>
            <a:pPr marL="109728" indent="0" algn="ctr">
              <a:buNone/>
            </a:pPr>
            <a:endParaRPr lang="ur-PK" sz="5400" dirty="0"/>
          </a:p>
          <a:p>
            <a:pPr marL="109728" indent="0" algn="ctr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7875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 Modern Persian Literature in Iran-l and Primary Persian Grammer-ii Session 2019-2023 Semester: 2nd Major Course Code: 102</vt:lpstr>
      <vt:lpstr>قلب مجروح  زخمی دل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Modern Persian Literature in Iran-l and Primary Persian Grammar-II Session 2019-2023 Semester: 2nd Major Course Code: 102</dc:title>
  <cp:lastModifiedBy>BOKHARI</cp:lastModifiedBy>
  <cp:revision>2</cp:revision>
  <dcterms:modified xsi:type="dcterms:W3CDTF">2020-05-15T16:46:57Z</dcterms:modified>
</cp:coreProperties>
</file>