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 lvl="0">
      <a:defRPr lang="en-U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6F4E0-F818-41AB-A453-1EDB32B37D80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DCE9F-9EF6-4604-9C40-4E06889D2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6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DCE9F-9EF6-4604-9C40-4E06889D211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15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1524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en-US" sz="4500" b="1" dirty="0" smtClean="0">
                <a:solidFill>
                  <a:srgbClr val="0070C0"/>
                </a:solidFill>
              </a:rPr>
              <a:t>Instructor: Dr. Sara Bukhari</a:t>
            </a:r>
            <a:endParaRPr lang="en-US" sz="4500" b="1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30562"/>
          </a:xfrm>
        </p:spPr>
        <p:txBody>
          <a:bodyPr>
            <a:normAutofit fontScale="90000"/>
          </a:bodyPr>
          <a:lstStyle/>
          <a:p>
            <a:pPr marL="109728" algn="ctr"/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Modern Persian Literature in </a:t>
            </a:r>
            <a:r>
              <a:rPr lang="en-US" dirty="0">
                <a:solidFill>
                  <a:srgbClr val="0070C0"/>
                </a:solidFill>
              </a:rPr>
              <a:t>I</a:t>
            </a:r>
            <a:r>
              <a:rPr lang="en-US" dirty="0" smtClean="0">
                <a:solidFill>
                  <a:srgbClr val="0070C0"/>
                </a:solidFill>
              </a:rPr>
              <a:t>ran-l and Primary Persian </a:t>
            </a:r>
            <a:r>
              <a:rPr lang="en-US" dirty="0" err="1" smtClean="0">
                <a:solidFill>
                  <a:srgbClr val="0070C0"/>
                </a:solidFill>
              </a:rPr>
              <a:t>Grammer</a:t>
            </a:r>
            <a:r>
              <a:rPr lang="en-US" smtClean="0">
                <a:solidFill>
                  <a:srgbClr val="0070C0"/>
                </a:solidFill>
              </a:rPr>
              <a:t>-ii</a:t>
            </a: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sz="3600" dirty="0" smtClean="0">
                <a:solidFill>
                  <a:srgbClr val="0070C0"/>
                </a:solidFill>
              </a:rPr>
              <a:t>Session 2019-2023</a:t>
            </a:r>
            <a:br>
              <a:rPr lang="en-US" sz="3600" dirty="0" smtClean="0">
                <a:solidFill>
                  <a:srgbClr val="0070C0"/>
                </a:solidFill>
              </a:rPr>
            </a:br>
            <a:r>
              <a:rPr lang="en-US" sz="3600" dirty="0" smtClean="0">
                <a:solidFill>
                  <a:srgbClr val="0070C0"/>
                </a:solidFill>
              </a:rPr>
              <a:t>Semester</a:t>
            </a:r>
            <a:r>
              <a:rPr lang="en-US" sz="3600" dirty="0">
                <a:solidFill>
                  <a:srgbClr val="0070C0"/>
                </a:solidFill>
              </a:rPr>
              <a:t>: 2</a:t>
            </a:r>
            <a:r>
              <a:rPr lang="en-US" sz="3600" baseline="30000" dirty="0">
                <a:solidFill>
                  <a:srgbClr val="0070C0"/>
                </a:solidFill>
              </a:rPr>
              <a:t>nd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smtClean="0">
                <a:solidFill>
                  <a:srgbClr val="0070C0"/>
                </a:solidFill>
              </a:rPr>
              <a:t>Major</a:t>
            </a:r>
            <a:r>
              <a:rPr lang="en-US" sz="3600" dirty="0">
                <a:solidFill>
                  <a:srgbClr val="0070C0"/>
                </a:solidFill>
              </a:rPr>
              <a:t/>
            </a:r>
            <a:br>
              <a:rPr lang="en-US" sz="3600" dirty="0">
                <a:solidFill>
                  <a:srgbClr val="0070C0"/>
                </a:solidFill>
              </a:rPr>
            </a:br>
            <a:r>
              <a:rPr lang="en-US" sz="3600" dirty="0">
                <a:solidFill>
                  <a:srgbClr val="0070C0"/>
                </a:solidFill>
              </a:rPr>
              <a:t>Course Code</a:t>
            </a:r>
            <a:r>
              <a:rPr lang="en-US" sz="3600" dirty="0" smtClean="0">
                <a:solidFill>
                  <a:srgbClr val="0070C0"/>
                </a:solidFill>
              </a:rPr>
              <a:t>: 102 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39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4724400"/>
          </a:xfrm>
        </p:spPr>
        <p:txBody>
          <a:bodyPr>
            <a:noAutofit/>
          </a:bodyPr>
          <a:lstStyle/>
          <a:p>
            <a:pPr marL="109728" algn="ctr"/>
            <a:r>
              <a:rPr lang="ur-PK" sz="9600" dirty="0">
                <a:effectLst/>
              </a:rPr>
              <a:t>قلب </a:t>
            </a:r>
            <a:r>
              <a:rPr lang="ur-PK" sz="9600" dirty="0" smtClean="0">
                <a:effectLst/>
              </a:rPr>
              <a:t>مجروح</a:t>
            </a:r>
            <a:r>
              <a:rPr lang="en-US" sz="4400" dirty="0">
                <a:effectLst/>
              </a:rPr>
              <a:t/>
            </a:r>
            <a:br>
              <a:rPr lang="en-US" sz="4400" dirty="0">
                <a:effectLst/>
              </a:rPr>
            </a:br>
            <a:r>
              <a:rPr lang="en-US" sz="4400" dirty="0">
                <a:effectLst/>
              </a:rPr>
              <a:t/>
            </a:r>
            <a:br>
              <a:rPr lang="en-US" sz="4400" dirty="0">
                <a:effectLst/>
              </a:rPr>
            </a:br>
            <a:r>
              <a:rPr lang="ur-PK" sz="7200" dirty="0">
                <a:effectLst/>
              </a:rPr>
              <a:t>زخمی </a:t>
            </a:r>
            <a:r>
              <a:rPr lang="ur-PK" sz="7200" dirty="0" smtClean="0">
                <a:effectLst/>
              </a:rPr>
              <a:t>دل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1674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990600"/>
            <a:ext cx="8610600" cy="5105399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ur-PK" sz="4800" b="1" dirty="0"/>
              <a:t>دی کودکی بدامن مادر گریست </a:t>
            </a:r>
            <a:r>
              <a:rPr lang="ur-PK" sz="4800" b="1" dirty="0" smtClean="0"/>
              <a:t>زار</a:t>
            </a:r>
            <a:endParaRPr lang="en-US" sz="4800" b="1" dirty="0" smtClean="0"/>
          </a:p>
          <a:p>
            <a:pPr marL="109728" indent="0" algn="ctr">
              <a:buNone/>
            </a:pPr>
            <a:r>
              <a:rPr lang="ur-PK" sz="4800" b="1" dirty="0"/>
              <a:t>کز کودکان کوئ بمن کس</a:t>
            </a:r>
            <a:r>
              <a:rPr lang="ur-PK" sz="6000" b="1" dirty="0"/>
              <a:t> </a:t>
            </a:r>
            <a:r>
              <a:rPr lang="ur-PK" sz="4800" b="1" dirty="0"/>
              <a:t>نظر نداشت</a:t>
            </a:r>
            <a:endParaRPr lang="en-US" sz="6000" b="1" dirty="0"/>
          </a:p>
          <a:p>
            <a:pPr marL="109728" indent="0" algn="r">
              <a:buNone/>
            </a:pPr>
            <a:r>
              <a:rPr lang="en-US" sz="6600" dirty="0" smtClean="0"/>
              <a:t> </a:t>
            </a:r>
            <a:r>
              <a:rPr lang="ur-PK" sz="4400" b="1" dirty="0" smtClean="0"/>
              <a:t>ترجمہ:</a:t>
            </a:r>
            <a:endParaRPr lang="en-US" sz="3600" b="1" dirty="0"/>
          </a:p>
          <a:p>
            <a:pPr marL="109728" indent="0" algn="r">
              <a:buNone/>
            </a:pPr>
            <a:r>
              <a:rPr lang="ur-PK" sz="3200" dirty="0"/>
              <a:t>کل ایک بچہ ماں کے دامن سے لپٹ کر زارو قطار رویا کہ گلی کے بچوں میں سے کسی نے مجھ پر </a:t>
            </a:r>
            <a:r>
              <a:rPr lang="ur-PK" sz="3200" dirty="0" smtClean="0"/>
              <a:t>نطر </a:t>
            </a:r>
            <a:r>
              <a:rPr lang="ur-PK" sz="3200" dirty="0"/>
              <a:t>نہیں </a:t>
            </a:r>
            <a:r>
              <a:rPr lang="ur-PK" sz="3200" dirty="0" smtClean="0"/>
              <a:t>ڈالی-</a:t>
            </a:r>
            <a:r>
              <a:rPr lang="en-US" sz="3200" dirty="0" smtClean="0"/>
              <a:t>                 </a:t>
            </a:r>
            <a:endParaRPr lang="en-US" sz="3200" dirty="0"/>
          </a:p>
          <a:p>
            <a:pPr marL="109728" indent="0" algn="r">
              <a:buNone/>
            </a:pPr>
            <a:r>
              <a:rPr lang="en-US" sz="4000" dirty="0" smtClean="0"/>
              <a:t> </a:t>
            </a:r>
          </a:p>
          <a:p>
            <a:pPr marL="109728" indent="0" algn="just">
              <a:buNone/>
            </a:pPr>
            <a:r>
              <a:rPr lang="ur-PK" sz="4000" dirty="0" smtClean="0"/>
              <a:t>      </a:t>
            </a:r>
            <a:endParaRPr lang="en-US" sz="4000" dirty="0"/>
          </a:p>
          <a:p>
            <a:pPr marL="109728" indent="0" algn="r">
              <a:buNone/>
            </a:pPr>
            <a:endParaRPr lang="ur-PK" sz="2400" dirty="0" smtClean="0"/>
          </a:p>
          <a:p>
            <a:pPr marL="109728" indent="0" algn="r">
              <a:buNone/>
            </a:pPr>
            <a:endParaRPr lang="ur-PK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491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ur-PK" sz="4800" b="1" dirty="0"/>
              <a:t>طفلی مرا ز پہلو خود بیگناہ راند</a:t>
            </a:r>
            <a:endParaRPr lang="en-US" sz="4800" b="1" dirty="0"/>
          </a:p>
          <a:p>
            <a:pPr marL="109728" indent="0" algn="ctr">
              <a:buNone/>
            </a:pPr>
            <a:r>
              <a:rPr lang="ur-PK" sz="4800" b="1" dirty="0"/>
              <a:t>آن تیر طعنہ زخم کم از نیشتر </a:t>
            </a:r>
            <a:r>
              <a:rPr lang="ur-PK" sz="4800" b="1" dirty="0" smtClean="0"/>
              <a:t>نداشت</a:t>
            </a:r>
            <a:endParaRPr lang="en-US" sz="4800" b="1" dirty="0" smtClean="0"/>
          </a:p>
          <a:p>
            <a:pPr marL="109728" indent="0" algn="r">
              <a:buNone/>
            </a:pPr>
            <a:endParaRPr lang="ur-PK" sz="2400" dirty="0" smtClean="0"/>
          </a:p>
          <a:p>
            <a:pPr marL="109728" indent="0" algn="r">
              <a:buNone/>
            </a:pPr>
            <a:r>
              <a:rPr lang="ur-PK" sz="4400" b="1" dirty="0" smtClean="0"/>
              <a:t>ترجمہ:</a:t>
            </a:r>
          </a:p>
          <a:p>
            <a:pPr marL="109728" indent="0" algn="r">
              <a:buNone/>
            </a:pPr>
            <a:r>
              <a:rPr lang="ur-PK" sz="3200" dirty="0"/>
              <a:t>ایک بچے نے مجھے اپنے پاس سے بغیر غلطی کے دھتکار دیا- طعنے کا یہ تیر کسی نشتر کے </a:t>
            </a:r>
            <a:r>
              <a:rPr lang="ur-PK" sz="3200" dirty="0" smtClean="0"/>
              <a:t>زخم </a:t>
            </a:r>
            <a:r>
              <a:rPr lang="ur-PK" sz="3200" dirty="0"/>
              <a:t>سے کم نہیں </a:t>
            </a:r>
            <a:r>
              <a:rPr lang="ur-PK" sz="3200" dirty="0" smtClean="0"/>
              <a:t>تھا-</a:t>
            </a:r>
            <a:r>
              <a:rPr lang="en-US" sz="3200" dirty="0" smtClean="0"/>
              <a:t> </a:t>
            </a:r>
            <a:endParaRPr lang="en-US" sz="3600" dirty="0" smtClean="0"/>
          </a:p>
          <a:p>
            <a:pPr marL="109728" indent="0" algn="just">
              <a:buNone/>
            </a:pPr>
            <a:r>
              <a:rPr lang="ur-PK" sz="4000" dirty="0" smtClean="0"/>
              <a:t>                                              </a:t>
            </a:r>
          </a:p>
          <a:p>
            <a:pPr marL="109728" indent="0" algn="just">
              <a:buNone/>
            </a:pPr>
            <a:endParaRPr lang="ur-PK" sz="2400" dirty="0"/>
          </a:p>
          <a:p>
            <a:pPr marL="109728" indent="0" algn="just">
              <a:buNone/>
            </a:pPr>
            <a:endParaRPr lang="ur-PK" sz="2400" dirty="0"/>
          </a:p>
        </p:txBody>
      </p:sp>
    </p:spTree>
    <p:extLst>
      <p:ext uri="{BB962C8B-B14F-4D97-AF65-F5344CB8AC3E}">
        <p14:creationId xmlns:p14="http://schemas.microsoft.com/office/powerpoint/2010/main" val="215524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Autofit/>
          </a:bodyPr>
          <a:lstStyle/>
          <a:p>
            <a:pPr marL="109728" indent="0" algn="r">
              <a:buNone/>
            </a:pPr>
            <a:endParaRPr lang="ur-PK" sz="2400" dirty="0"/>
          </a:p>
          <a:p>
            <a:pPr marL="109728" indent="0">
              <a:buNone/>
            </a:pPr>
            <a:r>
              <a:rPr lang="ur-PK" sz="4800" b="1" dirty="0"/>
              <a:t>اطفال را بصحبت من ازچہ میل نیست</a:t>
            </a:r>
            <a:endParaRPr lang="en-US" sz="4800" b="1" dirty="0"/>
          </a:p>
          <a:p>
            <a:pPr marL="109728" indent="0">
              <a:buNone/>
            </a:pPr>
            <a:r>
              <a:rPr lang="ur-PK" sz="4800" b="1" dirty="0"/>
              <a:t>کودک مگر نبود، کسی کو پدر نداشت</a:t>
            </a:r>
            <a:endParaRPr lang="en-US" sz="4800" b="1" dirty="0"/>
          </a:p>
          <a:p>
            <a:pPr marL="109728" indent="0" algn="r">
              <a:buNone/>
            </a:pPr>
            <a:endParaRPr lang="en-US" sz="2400" dirty="0" smtClean="0"/>
          </a:p>
          <a:p>
            <a:pPr marL="109728" indent="0" algn="r">
              <a:buNone/>
            </a:pPr>
            <a:r>
              <a:rPr lang="ur-PK" sz="4000" b="1" dirty="0" smtClean="0"/>
              <a:t>ترجمہ:</a:t>
            </a:r>
            <a:endParaRPr lang="en-US" sz="4000" b="1" dirty="0" smtClean="0"/>
          </a:p>
          <a:p>
            <a:pPr marL="109728" indent="0" algn="r">
              <a:buNone/>
            </a:pPr>
            <a:r>
              <a:rPr lang="ur-PK" sz="4000" dirty="0"/>
              <a:t>بچوں کو میری صحبت سے کیوں دلچسپی نہیں ھے کیا وہ جسکا باپ نا ہو بچہ نہیں ہوتا-</a:t>
            </a:r>
            <a:endParaRPr lang="en-US" sz="4000" dirty="0"/>
          </a:p>
          <a:p>
            <a:pPr marL="109728" indent="0" algn="r">
              <a:buNone/>
            </a:pPr>
            <a:endParaRPr lang="ur-PK" sz="2400" dirty="0"/>
          </a:p>
          <a:p>
            <a:pPr algn="r"/>
            <a:endParaRPr lang="ur-PK" sz="2400" dirty="0"/>
          </a:p>
          <a:p>
            <a:pPr algn="r"/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564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45291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ur-PK" sz="4800" b="1" dirty="0"/>
              <a:t>امروز استاد بدرسم نگہ نکرد</a:t>
            </a:r>
            <a:endParaRPr lang="en-US" sz="4800" b="1" dirty="0"/>
          </a:p>
          <a:p>
            <a:pPr marL="109728" indent="0" algn="ctr">
              <a:buNone/>
            </a:pPr>
            <a:r>
              <a:rPr lang="ur-PK" sz="4800" b="1" dirty="0"/>
              <a:t>مانا کہ رنج و سعی فقیران ثمر نداشت</a:t>
            </a:r>
            <a:endParaRPr lang="en-US" sz="4800" b="1" dirty="0" smtClean="0"/>
          </a:p>
          <a:p>
            <a:pPr marL="109728" indent="0" algn="r">
              <a:buNone/>
            </a:pPr>
            <a:endParaRPr lang="en-US" sz="3200" dirty="0" smtClean="0"/>
          </a:p>
          <a:p>
            <a:pPr marL="109728" indent="0" algn="r">
              <a:buNone/>
            </a:pPr>
            <a:r>
              <a:rPr lang="ur-PK" sz="4000" b="1" dirty="0" smtClean="0"/>
              <a:t>ترجمہ:</a:t>
            </a:r>
          </a:p>
          <a:p>
            <a:pPr marL="109728" indent="0" algn="r">
              <a:buNone/>
            </a:pPr>
            <a:r>
              <a:rPr lang="ur-PK" sz="3600" dirty="0"/>
              <a:t>آج استاد نے میرے درس پر نظر نہیں ڈالی- یوں جیسے  درویشوں کی کوشش اور زحمت کا کوئ پھل </a:t>
            </a:r>
            <a:r>
              <a:rPr lang="ur-PK" sz="4000" dirty="0"/>
              <a:t>نہیں ہوتا-</a:t>
            </a:r>
            <a:endParaRPr lang="en-US" sz="4000" dirty="0"/>
          </a:p>
          <a:p>
            <a:pPr marL="109728" indent="0" algn="r">
              <a:buNone/>
            </a:pPr>
            <a:endParaRPr lang="en-US" sz="4000" dirty="0" smtClean="0"/>
          </a:p>
          <a:p>
            <a:pPr marL="109728" indent="0" algn="r">
              <a:buNone/>
            </a:pPr>
            <a:endParaRPr lang="ur-PK" sz="4000" dirty="0"/>
          </a:p>
          <a:p>
            <a:pPr marL="109728" indent="0" algn="ctr">
              <a:buNone/>
            </a:pPr>
            <a:endParaRPr lang="ur-PK" sz="5400" dirty="0"/>
          </a:p>
          <a:p>
            <a:pPr marL="109728" indent="0" algn="ctr">
              <a:buNone/>
            </a:pPr>
            <a:endParaRPr lang="ur-PK" sz="5400" dirty="0"/>
          </a:p>
          <a:p>
            <a:pPr marL="109728" indent="0" algn="ctr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7875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165</Words>
  <Application>Microsoft Office PowerPoint</Application>
  <PresentationFormat>On-screen Show (4:3)</PresentationFormat>
  <Paragraphs>33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 Modern Persian Literature in Iran-l and Primary Persian Grammer-ii Session 2019-2023 Semester: 2nd Major Course Code: 102 </vt:lpstr>
      <vt:lpstr>قلب مجروح  زخمی دل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Modern Persian Litrature in iran-l and Session 2019-2023 Semester: 2nd Major Course Code: </dc:title>
  <cp:lastModifiedBy>BOKHARI</cp:lastModifiedBy>
  <cp:revision>6</cp:revision>
  <dcterms:modified xsi:type="dcterms:W3CDTF">2020-05-15T16:46:29Z</dcterms:modified>
</cp:coreProperties>
</file>