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5" r:id="rId2"/>
    <p:sldId id="306" r:id="rId3"/>
    <p:sldId id="271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Modern Persian Literature in Iran-I and Primary Persian Grammar-II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Major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102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3535362"/>
          </a:xfrm>
        </p:spPr>
        <p:txBody>
          <a:bodyPr>
            <a:noAutofit/>
          </a:bodyPr>
          <a:lstStyle/>
          <a:p>
            <a:pPr marL="109728" algn="ctr"/>
            <a:r>
              <a:rPr lang="ur-PK" sz="9600" dirty="0">
                <a:solidFill>
                  <a:srgbClr val="0070C0"/>
                </a:solidFill>
              </a:rPr>
              <a:t>سپید </a:t>
            </a:r>
            <a:r>
              <a:rPr lang="ur-PK" sz="9600" dirty="0" smtClean="0">
                <a:solidFill>
                  <a:srgbClr val="0070C0"/>
                </a:solidFill>
              </a:rPr>
              <a:t>و سیاہ</a:t>
            </a:r>
            <a:br>
              <a:rPr lang="ur-PK" sz="9600" dirty="0" smtClean="0">
                <a:solidFill>
                  <a:srgbClr val="0070C0"/>
                </a:solidFill>
              </a:rPr>
            </a:br>
            <a:r>
              <a:rPr lang="ur-PK" sz="5400" dirty="0" smtClean="0">
                <a:solidFill>
                  <a:srgbClr val="0070C0"/>
                </a:solidFill>
              </a:rPr>
              <a:t>از</a:t>
            </a:r>
            <a:r>
              <a:rPr lang="ur-PK" sz="5400" dirty="0">
                <a:solidFill>
                  <a:srgbClr val="0070C0"/>
                </a:solidFill>
              </a:rPr>
              <a:t/>
            </a:r>
            <a:br>
              <a:rPr lang="ur-PK" sz="5400" dirty="0">
                <a:solidFill>
                  <a:srgbClr val="0070C0"/>
                </a:solidFill>
              </a:rPr>
            </a:br>
            <a:r>
              <a:rPr lang="ur-PK" sz="5400" dirty="0">
                <a:solidFill>
                  <a:srgbClr val="0070C0"/>
                </a:solidFill>
              </a:rPr>
              <a:t> </a:t>
            </a:r>
            <a:r>
              <a:rPr lang="ur-PK" sz="6000" dirty="0">
                <a:solidFill>
                  <a:srgbClr val="0070C0"/>
                </a:solidFill>
              </a:rPr>
              <a:t>پروین اعتصامی</a:t>
            </a:r>
            <a:r>
              <a:rPr lang="ur-PK" sz="9600" dirty="0">
                <a:solidFill>
                  <a:srgbClr val="0070C0"/>
                </a:solidFill>
              </a:rPr>
              <a:t/>
            </a:r>
            <a:br>
              <a:rPr lang="ur-PK" sz="9600" dirty="0">
                <a:solidFill>
                  <a:srgbClr val="0070C0"/>
                </a:solidFill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199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/>
              <a:t>ببرد آن ھمہ بار جفا کہ تا </a:t>
            </a:r>
            <a:r>
              <a:rPr lang="ur-PK" sz="2400" dirty="0" smtClean="0"/>
              <a:t>روزی</a:t>
            </a: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/>
              <a:t>ز درد و خستگی و رنج درد مند رہید</a:t>
            </a:r>
            <a:endParaRPr lang="en-US" sz="24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اس نے وہ تمام جفا کا بوجھ اٹھایا یہاں تک کے وہ درد مند ایک دن درد و تکلیف سے نیجات پا گیا-</a:t>
            </a:r>
            <a:endParaRPr lang="en-US" sz="2400" dirty="0"/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بزاغ گفت چہ نسبت سپید را بہ سیاہ</a:t>
            </a:r>
            <a:endParaRPr lang="en-US" sz="2400" dirty="0"/>
          </a:p>
          <a:p>
            <a:pPr marL="109728" indent="0" algn="r">
              <a:buNone/>
            </a:pPr>
            <a:r>
              <a:rPr lang="ur-PK" sz="2400" dirty="0"/>
              <a:t>ترا بیاری بیگانگان چہ کس طلبید</a:t>
            </a: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کوے سے بولا سفید کو سیاہ سے کیا تعلق، تجھے بیگانوں کی مدد کے لئے کس نے بلایا-</a:t>
            </a:r>
            <a:endParaRPr lang="en-US" sz="2400" dirty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/>
              <a:t>بگفت نیت ما اتفاق و یکرنگی است </a:t>
            </a:r>
            <a:endParaRPr lang="en-US" sz="2400" dirty="0"/>
          </a:p>
          <a:p>
            <a:pPr marL="109728" indent="0" algn="r">
              <a:buNone/>
            </a:pPr>
            <a:r>
              <a:rPr lang="ur-PK" sz="2400" dirty="0"/>
              <a:t>تفاوتی نکند خدمت سیاہ و سفید</a:t>
            </a: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</a:t>
            </a:r>
            <a:r>
              <a:rPr lang="ur-PK" sz="2400" dirty="0" smtClean="0"/>
              <a:t>:</a:t>
            </a:r>
          </a:p>
          <a:p>
            <a:pPr marL="109728" indent="0" algn="r">
              <a:buNone/>
            </a:pPr>
            <a:r>
              <a:rPr lang="ur-PK" sz="2400" dirty="0"/>
              <a:t>ہماری نیت اتفاق اور ہم آہنگی ہے، سیاہ و سفید کی خدمت سے کوئ فرق نہیں </a:t>
            </a:r>
            <a:r>
              <a:rPr lang="ur-PK" sz="2400" dirty="0" smtClean="0"/>
              <a:t>پڑتا-</a:t>
            </a:r>
            <a:endParaRPr lang="en-US" sz="2400" dirty="0"/>
          </a:p>
          <a:p>
            <a:pPr marL="109728" indent="0" algn="r">
              <a:buNone/>
            </a:pP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ترا چو من، بدل خرد، مہر و پیوندیست</a:t>
            </a:r>
            <a:endParaRPr lang="en-US" sz="2400" dirty="0"/>
          </a:p>
          <a:p>
            <a:pPr marL="109728" indent="0" algn="r">
              <a:buNone/>
            </a:pPr>
            <a:r>
              <a:rPr lang="ur-PK" sz="2400" dirty="0"/>
              <a:t>مرا بسان تو، در تن رگ و پی است و ورید</a:t>
            </a: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تیرے ننھے سے دل میں میری ہی طرح محبت اور تعلق </a:t>
            </a:r>
            <a:r>
              <a:rPr lang="ur-PK" sz="2400" dirty="0" smtClean="0"/>
              <a:t>ھے</a:t>
            </a:r>
            <a:r>
              <a:rPr lang="ur-PK" sz="2400" dirty="0"/>
              <a:t> اور میرے اند بھی تیرے طرح رگ و ریشے موجود ہیں-</a:t>
            </a:r>
            <a:r>
              <a:rPr lang="en-US" sz="2400" dirty="0" smtClean="0"/>
              <a:t>  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ur-PK" sz="2400" dirty="0"/>
              <a:t>صفای صحبت و آیئن یکدلے باید</a:t>
            </a:r>
            <a:endParaRPr lang="en-US" sz="2400" dirty="0"/>
          </a:p>
          <a:p>
            <a:pPr marL="109728" indent="0" algn="r">
              <a:buNone/>
            </a:pPr>
            <a:r>
              <a:rPr lang="ur-PK" sz="2400" dirty="0"/>
              <a:t>چہ بیم گر کہ قدیم است </a:t>
            </a:r>
            <a:r>
              <a:rPr lang="ur-PK" sz="2400" dirty="0" smtClean="0"/>
              <a:t>عھد یا کہ جدید</a:t>
            </a: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مجلس کی پاکیزگی اور خلوص ہم آہنگی کا دستور ہونا چاہیے- کیا ڈر کے زمانہ قدیم ہے یا جدید ہے-</a:t>
            </a:r>
            <a:endParaRPr lang="en-US" sz="2400" dirty="0"/>
          </a:p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/>
              <a:t>ز نزد سوختگان ، بی خبر نباید رفت </a:t>
            </a:r>
            <a:endParaRPr lang="en-US" sz="2400" dirty="0"/>
          </a:p>
          <a:p>
            <a:pPr marL="109728" indent="0" algn="r">
              <a:buNone/>
            </a:pPr>
            <a:r>
              <a:rPr lang="ur-PK" sz="2400" dirty="0"/>
              <a:t>زمان کار نباید بہ کنج خانہ خزید</a:t>
            </a:r>
            <a:endParaRPr lang="ur-PK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  <a:endParaRPr lang="ur-PK" sz="2400" dirty="0"/>
          </a:p>
          <a:p>
            <a:pPr marL="109728" indent="0" algn="r">
              <a:buNone/>
            </a:pPr>
            <a:r>
              <a:rPr lang="ur-PK" sz="2400" dirty="0"/>
              <a:t>غمزدہ لوگوں کے پاس سے بے خبری سے نہیں گزرنا چاہیے- کام کے وقت گھر کے کونے کی طرف نہیں سرکنا چاہیے-</a:t>
            </a:r>
            <a:endParaRPr lang="en-US" sz="2400" dirty="0"/>
          </a:p>
          <a:p>
            <a:pPr marL="109728" indent="0" algn="r">
              <a:buNone/>
            </a:pPr>
            <a:endParaRPr lang="ur-PK" sz="2400" dirty="0"/>
          </a:p>
          <a:p>
            <a:pPr algn="r"/>
            <a:endParaRPr lang="ur-PK" sz="2400" dirty="0"/>
          </a:p>
          <a:p>
            <a:pPr algn="r"/>
            <a:endParaRPr lang="en-US" sz="2400" dirty="0"/>
          </a:p>
          <a:p>
            <a:pPr algn="r"/>
            <a:endParaRPr lang="en-US" sz="2400" dirty="0"/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endParaRPr lang="ur-PK" sz="2400" dirty="0" smtClean="0"/>
          </a:p>
          <a:p>
            <a:pPr marL="109728" indent="0" algn="r">
              <a:buNone/>
            </a:pPr>
            <a:r>
              <a:rPr lang="ur-PK" sz="2400" dirty="0" smtClean="0"/>
              <a:t>غرض</a:t>
            </a:r>
            <a:r>
              <a:rPr lang="ur-PK" sz="2400" dirty="0"/>
              <a:t>، گشودن قفل سعادتست </a:t>
            </a:r>
            <a:r>
              <a:rPr lang="ur-PK" sz="2400" dirty="0" smtClean="0"/>
              <a:t>بجہد</a:t>
            </a: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 smtClean="0"/>
              <a:t>چہ </a:t>
            </a:r>
            <a:r>
              <a:rPr lang="ur-PK" sz="2400" dirty="0"/>
              <a:t>فرق گر زر سرخ  وگر آہن است کلید</a:t>
            </a: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r>
              <a:rPr lang="ur-PK" sz="2400" dirty="0" smtClean="0"/>
              <a:t>ترجمہ:</a:t>
            </a:r>
          </a:p>
          <a:p>
            <a:pPr marL="109728" indent="0" algn="r">
              <a:buNone/>
            </a:pPr>
            <a:r>
              <a:rPr lang="ur-PK" sz="2400" dirty="0"/>
              <a:t>مقصد کا میابی کے تالے کو کوشش سے کھولنا ہے- کیا فرق پڑتا ہے کہ چابی سرخ سونے سے بنی ہے یا لوہے سے-</a:t>
            </a:r>
            <a:endParaRPr lang="ur-PK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285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Modern Persian Literature in Iran-I and Primary Persian Grammar-II Session 2019-2023 Semester: 2nd Major Course Code: 102</vt:lpstr>
      <vt:lpstr>سپید و سیاہ از  پروین اعتصامی 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BOKHARI</cp:lastModifiedBy>
  <cp:revision>58</cp:revision>
  <dcterms:created xsi:type="dcterms:W3CDTF">2013-04-17T15:22:06Z</dcterms:created>
  <dcterms:modified xsi:type="dcterms:W3CDTF">2020-05-13T14:48:45Z</dcterms:modified>
</cp:coreProperties>
</file>