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8"/>
  </p:notesMasterIdLst>
  <p:sldIdLst>
    <p:sldId id="305" r:id="rId2"/>
    <p:sldId id="306" r:id="rId3"/>
    <p:sldId id="271" r:id="rId4"/>
    <p:sldId id="307" r:id="rId5"/>
    <p:sldId id="308" r:id="rId6"/>
    <p:sldId id="30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6F4E0-F818-41AB-A453-1EDB32B37D80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DCE9F-9EF6-4604-9C40-4E06889D2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DCE9F-9EF6-4604-9C40-4E06889D21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15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1524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4500" b="1" dirty="0" smtClean="0">
                <a:solidFill>
                  <a:srgbClr val="0070C0"/>
                </a:solidFill>
              </a:rPr>
              <a:t>Instructor: Dr. Sara Bukhari</a:t>
            </a:r>
            <a:endParaRPr lang="en-US" sz="4500" b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>
            <a:normAutofit fontScale="90000"/>
          </a:bodyPr>
          <a:lstStyle/>
          <a:p>
            <a:pPr marL="109728" algn="ctr"/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Modern Persian Literature in Iran-I and Primary Persian Grammar-II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Session 2019-2023</a:t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Semester</a:t>
            </a:r>
            <a:r>
              <a:rPr lang="en-US" sz="3600" dirty="0">
                <a:solidFill>
                  <a:srgbClr val="0070C0"/>
                </a:solidFill>
              </a:rPr>
              <a:t>: 2</a:t>
            </a:r>
            <a:r>
              <a:rPr lang="en-US" sz="3600" baseline="30000" dirty="0">
                <a:solidFill>
                  <a:srgbClr val="0070C0"/>
                </a:solidFill>
              </a:rPr>
              <a:t>nd</a:t>
            </a:r>
            <a:r>
              <a:rPr lang="en-US" sz="3600" dirty="0">
                <a:solidFill>
                  <a:srgbClr val="0070C0"/>
                </a:solidFill>
              </a:rPr>
              <a:t> Major</a:t>
            </a:r>
            <a:br>
              <a:rPr lang="en-US" sz="3600" dirty="0">
                <a:solidFill>
                  <a:srgbClr val="0070C0"/>
                </a:solidFill>
              </a:rPr>
            </a:br>
            <a:r>
              <a:rPr lang="en-US" sz="3600" dirty="0">
                <a:solidFill>
                  <a:srgbClr val="0070C0"/>
                </a:solidFill>
              </a:rPr>
              <a:t>Course Code: </a:t>
            </a:r>
            <a:r>
              <a:rPr lang="en-US" sz="3600" dirty="0" smtClean="0">
                <a:solidFill>
                  <a:srgbClr val="0070C0"/>
                </a:solidFill>
              </a:rPr>
              <a:t>102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39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752600"/>
            <a:ext cx="8229600" cy="3535362"/>
          </a:xfrm>
        </p:spPr>
        <p:txBody>
          <a:bodyPr>
            <a:noAutofit/>
          </a:bodyPr>
          <a:lstStyle/>
          <a:p>
            <a:pPr marL="109728" algn="ctr"/>
            <a:r>
              <a:rPr lang="ur-PK" sz="9600" dirty="0">
                <a:solidFill>
                  <a:srgbClr val="0070C0"/>
                </a:solidFill>
              </a:rPr>
              <a:t>سپید </a:t>
            </a:r>
            <a:r>
              <a:rPr lang="ur-PK" sz="9600" dirty="0" smtClean="0">
                <a:solidFill>
                  <a:srgbClr val="0070C0"/>
                </a:solidFill>
              </a:rPr>
              <a:t>و سیاہ</a:t>
            </a:r>
            <a:br>
              <a:rPr lang="ur-PK" sz="9600" dirty="0" smtClean="0">
                <a:solidFill>
                  <a:srgbClr val="0070C0"/>
                </a:solidFill>
              </a:rPr>
            </a:br>
            <a:r>
              <a:rPr lang="ur-PK" sz="5400" dirty="0" smtClean="0">
                <a:solidFill>
                  <a:srgbClr val="0070C0"/>
                </a:solidFill>
              </a:rPr>
              <a:t>از</a:t>
            </a:r>
            <a:r>
              <a:rPr lang="ur-PK" sz="5400" dirty="0">
                <a:solidFill>
                  <a:srgbClr val="0070C0"/>
                </a:solidFill>
              </a:rPr>
              <a:t/>
            </a:r>
            <a:br>
              <a:rPr lang="ur-PK" sz="5400" dirty="0">
                <a:solidFill>
                  <a:srgbClr val="0070C0"/>
                </a:solidFill>
              </a:rPr>
            </a:br>
            <a:r>
              <a:rPr lang="ur-PK" sz="5400" dirty="0">
                <a:solidFill>
                  <a:srgbClr val="0070C0"/>
                </a:solidFill>
              </a:rPr>
              <a:t> </a:t>
            </a:r>
            <a:r>
              <a:rPr lang="ur-PK" sz="6000" dirty="0">
                <a:solidFill>
                  <a:srgbClr val="0070C0"/>
                </a:solidFill>
              </a:rPr>
              <a:t>پروین اعتصامی</a:t>
            </a:r>
            <a:r>
              <a:rPr lang="ur-PK" sz="9600" dirty="0">
                <a:solidFill>
                  <a:srgbClr val="0070C0"/>
                </a:solidFill>
              </a:rPr>
              <a:t/>
            </a:r>
            <a:br>
              <a:rPr lang="ur-PK" sz="9600" dirty="0">
                <a:solidFill>
                  <a:srgbClr val="0070C0"/>
                </a:solidFill>
              </a:rPr>
            </a:b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41674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91199"/>
          </a:xfrm>
        </p:spPr>
        <p:txBody>
          <a:bodyPr>
            <a:noAutofit/>
          </a:bodyPr>
          <a:lstStyle/>
          <a:p>
            <a:pPr marL="109728" indent="0" algn="r">
              <a:buNone/>
            </a:pPr>
            <a:r>
              <a:rPr lang="ur-PK" sz="2400" dirty="0" smtClean="0"/>
              <a:t>کبوتری سحر اندر ھوای پروازی</a:t>
            </a:r>
          </a:p>
          <a:p>
            <a:pPr marL="109728" indent="0" algn="r">
              <a:buNone/>
            </a:pPr>
            <a:r>
              <a:rPr lang="ur-PK" sz="2400" dirty="0" smtClean="0"/>
              <a:t>ببام لانہ بیاراست پر،ولی نپرید</a:t>
            </a:r>
          </a:p>
          <a:p>
            <a:pPr marL="109728" indent="0" algn="r">
              <a:buNone/>
            </a:pPr>
            <a:endParaRPr lang="ur-PK" sz="2400" dirty="0" smtClean="0"/>
          </a:p>
          <a:p>
            <a:pPr marL="109728" indent="0" algn="r">
              <a:buNone/>
            </a:pPr>
            <a:r>
              <a:rPr lang="ur-PK" sz="2400" dirty="0" smtClean="0"/>
              <a:t>ترجمہ:</a:t>
            </a:r>
          </a:p>
          <a:p>
            <a:pPr marL="109728" indent="0" algn="r">
              <a:buNone/>
            </a:pPr>
            <a:r>
              <a:rPr lang="ur-PK" sz="2400" dirty="0" smtClean="0"/>
              <a:t> ایک کبوتر نے صبح کے وقت پرواز کی خواھش میں اپنے گھونسلے کی چھت پر اپنے پروں کو آرستہ کیا لیکن نہ اڑا-</a:t>
            </a:r>
          </a:p>
          <a:p>
            <a:pPr marL="109728" indent="0" algn="r">
              <a:buNone/>
            </a:pPr>
            <a:endParaRPr lang="ur-PK" sz="2400" dirty="0"/>
          </a:p>
          <a:p>
            <a:pPr marL="109728" indent="0" algn="r">
              <a:buNone/>
            </a:pPr>
            <a:r>
              <a:rPr lang="ur-PK" sz="2400" dirty="0" smtClean="0"/>
              <a:t>رسید بر پرش از دور ناوکی جانسوز</a:t>
            </a:r>
          </a:p>
          <a:p>
            <a:pPr marL="109728" indent="0" algn="r">
              <a:buNone/>
            </a:pPr>
            <a:r>
              <a:rPr lang="ur-PK" sz="2400" dirty="0" smtClean="0"/>
              <a:t>مبرھن است کازان طعبہ بر دلش چہ رسید</a:t>
            </a:r>
          </a:p>
          <a:p>
            <a:pPr marL="109728" indent="0" algn="r">
              <a:buNone/>
            </a:pPr>
            <a:endParaRPr lang="ur-PK" sz="2400" dirty="0" smtClean="0"/>
          </a:p>
          <a:p>
            <a:pPr marL="109728" indent="0" algn="r">
              <a:buNone/>
            </a:pPr>
            <a:r>
              <a:rPr lang="ur-PK" sz="2400" dirty="0" smtClean="0"/>
              <a:t>ترجمہ:</a:t>
            </a:r>
            <a:endParaRPr lang="ur-PK" sz="2400" dirty="0"/>
          </a:p>
          <a:p>
            <a:pPr marL="109728" indent="0" algn="r">
              <a:buNone/>
            </a:pPr>
            <a:r>
              <a:rPr lang="ur-PK" sz="2400" dirty="0" smtClean="0"/>
              <a:t>اسکے پروں پر دور سے ایک جانگداز تیر لگا ظاھر ہے کہ اس تیر کے لگنے سے اسکے دل پے کیا گئزری۔</a:t>
            </a:r>
          </a:p>
          <a:p>
            <a:pPr marL="109728" indent="0" algn="r">
              <a:buNone/>
            </a:pPr>
            <a:endParaRPr lang="ur-P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Autofit/>
          </a:bodyPr>
          <a:lstStyle/>
          <a:p>
            <a:pPr marL="109728" indent="0" algn="r">
              <a:buNone/>
            </a:pPr>
            <a:r>
              <a:rPr lang="ur-PK" sz="2400" dirty="0" smtClean="0"/>
              <a:t>شکستہ </a:t>
            </a:r>
            <a:r>
              <a:rPr lang="ur-PK" sz="2400" dirty="0"/>
              <a:t>شد پروبالی،نزار گشت تنی</a:t>
            </a:r>
          </a:p>
          <a:p>
            <a:pPr marL="109728" indent="0" algn="r">
              <a:buNone/>
            </a:pPr>
            <a:r>
              <a:rPr lang="ur-PK" sz="2400" dirty="0"/>
              <a:t>گسست رشتہ امیدی ورگی بدرید</a:t>
            </a:r>
          </a:p>
          <a:p>
            <a:pPr marL="109728" indent="0" algn="r">
              <a:buNone/>
            </a:pPr>
            <a:endParaRPr lang="ur-PK" sz="2400" dirty="0" smtClean="0"/>
          </a:p>
          <a:p>
            <a:pPr marL="109728" indent="0" algn="r">
              <a:buNone/>
            </a:pPr>
            <a:r>
              <a:rPr lang="ur-PK" sz="2400" dirty="0" smtClean="0"/>
              <a:t>ترجمہ:</a:t>
            </a:r>
          </a:p>
          <a:p>
            <a:pPr marL="109728" indent="0" algn="r">
              <a:buNone/>
            </a:pPr>
            <a:r>
              <a:rPr lang="ur-PK" sz="2400" dirty="0" smtClean="0"/>
              <a:t>اسکے </a:t>
            </a:r>
            <a:r>
              <a:rPr lang="ur-PK" sz="2400" dirty="0"/>
              <a:t>پر و بال ٹوٹ گیے اور اسکا جسم کمزور ہو گیا، امید کی ڈور ٹوٹ گی اور رگ پھٹ گی۔</a:t>
            </a:r>
          </a:p>
          <a:p>
            <a:pPr marL="109728" indent="0" algn="r">
              <a:buNone/>
            </a:pPr>
            <a:endParaRPr lang="ur-PK" sz="2400" dirty="0"/>
          </a:p>
          <a:p>
            <a:pPr marL="109728" indent="0" algn="r">
              <a:buNone/>
            </a:pPr>
            <a:r>
              <a:rPr lang="ur-PK" sz="2400" dirty="0"/>
              <a:t>گذشت بر در آن لانہ، شامگہ زاغی</a:t>
            </a:r>
          </a:p>
          <a:p>
            <a:pPr marL="109728" indent="0" algn="r">
              <a:buNone/>
            </a:pPr>
            <a:r>
              <a:rPr lang="ur-PK" sz="2400" dirty="0"/>
              <a:t>طبیب گشت چو رنجوری کبوتر دید</a:t>
            </a:r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r>
              <a:rPr lang="ur-PK" sz="2400" dirty="0"/>
              <a:t>ترجمہ:</a:t>
            </a:r>
          </a:p>
          <a:p>
            <a:pPr marL="109728" indent="0" algn="r">
              <a:buNone/>
            </a:pPr>
            <a:r>
              <a:rPr lang="ur-PK" sz="2400" dirty="0"/>
              <a:t>ایک کوا شام کے وقت اس گھونسلے پر سے گئزرا، جب اس نے کبوتر کہ تکلیف میں دیکھا تو اسکا طبیب بن گیا</a:t>
            </a:r>
            <a:r>
              <a:rPr lang="ur-PK" sz="2400" dirty="0" smtClean="0"/>
              <a:t>۔</a:t>
            </a:r>
            <a:endParaRPr lang="ur-PK" sz="2400" dirty="0"/>
          </a:p>
        </p:txBody>
      </p:sp>
    </p:spTree>
    <p:extLst>
      <p:ext uri="{BB962C8B-B14F-4D97-AF65-F5344CB8AC3E}">
        <p14:creationId xmlns:p14="http://schemas.microsoft.com/office/powerpoint/2010/main" val="21552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Autofit/>
          </a:bodyPr>
          <a:lstStyle/>
          <a:p>
            <a:pPr marL="109728" indent="0" algn="r">
              <a:buNone/>
            </a:pPr>
            <a:r>
              <a:rPr lang="ur-PK" sz="2400" dirty="0" smtClean="0"/>
              <a:t>برفت </a:t>
            </a:r>
            <a:r>
              <a:rPr lang="ur-PK" sz="2400" dirty="0"/>
              <a:t>خار و خس آورد و سایبانی نداشت</a:t>
            </a:r>
          </a:p>
          <a:p>
            <a:pPr marL="109728" indent="0" algn="r">
              <a:buNone/>
            </a:pPr>
            <a:r>
              <a:rPr lang="ur-PK" sz="2400" dirty="0"/>
              <a:t>برای راحت بیمار خویش بس کوشید</a:t>
            </a:r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r>
              <a:rPr lang="ur-PK" sz="2400" dirty="0"/>
              <a:t>ترجمہ</a:t>
            </a:r>
            <a:r>
              <a:rPr lang="ur-PK" sz="2400" dirty="0" smtClean="0"/>
              <a:t>:</a:t>
            </a:r>
            <a:endParaRPr lang="ur-PK" sz="2400" dirty="0"/>
          </a:p>
          <a:p>
            <a:pPr marL="109728" indent="0" algn="r">
              <a:buNone/>
            </a:pPr>
            <a:r>
              <a:rPr lang="ur-PK" sz="2400" dirty="0"/>
              <a:t>گیا اور تنکے لایا اور اور کوئ سایبان نہیں تھا اپنے بیمار کے سکون کے لئے اس نے انتہائی کوشش کی۔</a:t>
            </a:r>
          </a:p>
          <a:p>
            <a:pPr marL="109728" indent="0" algn="r">
              <a:buNone/>
            </a:pPr>
            <a:endParaRPr lang="ur-PK" sz="2400" dirty="0"/>
          </a:p>
          <a:p>
            <a:pPr marL="109728" indent="0" algn="r">
              <a:buNone/>
            </a:pPr>
            <a:r>
              <a:rPr lang="ur-PK" sz="2400" dirty="0"/>
              <a:t>ہزار گونہ ستم دید، تا بروزن و بام</a:t>
            </a:r>
          </a:p>
          <a:p>
            <a:pPr marL="109728" indent="0" algn="r">
              <a:buNone/>
            </a:pPr>
            <a:r>
              <a:rPr lang="ur-PK" sz="2400" dirty="0"/>
              <a:t>ز برگھائ درختان سبز پردہ کشید</a:t>
            </a:r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r>
              <a:rPr lang="ur-PK" sz="2400" dirty="0"/>
              <a:t>ترجمہ</a:t>
            </a:r>
            <a:r>
              <a:rPr lang="ur-PK" sz="2400" dirty="0" smtClean="0"/>
              <a:t>:</a:t>
            </a:r>
            <a:endParaRPr lang="ur-PK" sz="2400" dirty="0"/>
          </a:p>
          <a:p>
            <a:pPr marL="109728" indent="0" algn="r">
              <a:buNone/>
            </a:pPr>
            <a:r>
              <a:rPr lang="ur-PK" sz="2400" dirty="0"/>
              <a:t>روشن دان سے چھت تک اس نے بہت زیادہ تکلیفیں دیکھں۔ سبز درختوں کے پتوں سے اس نے پردہ کھینچا-</a:t>
            </a:r>
          </a:p>
          <a:p>
            <a:pPr algn="r"/>
            <a:endParaRPr lang="ur-PK" sz="2400" dirty="0"/>
          </a:p>
          <a:p>
            <a:pPr algn="r"/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56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rmAutofit/>
          </a:bodyPr>
          <a:lstStyle/>
          <a:p>
            <a:pPr marL="109728" indent="0" algn="r">
              <a:buNone/>
            </a:pPr>
            <a:r>
              <a:rPr lang="ur-PK" sz="2400" dirty="0" smtClean="0"/>
              <a:t>زجوئبار</a:t>
            </a:r>
            <a:r>
              <a:rPr lang="ur-PK" sz="2400" dirty="0"/>
              <a:t>، بہ منقار خویش آب ربود</a:t>
            </a:r>
          </a:p>
          <a:p>
            <a:pPr marL="109728" indent="0" algn="r">
              <a:buNone/>
            </a:pPr>
            <a:r>
              <a:rPr lang="ur-PK" sz="2400" dirty="0"/>
              <a:t>بباغ کرد رہ و میوہ ای ز شاخی چید</a:t>
            </a:r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r>
              <a:rPr lang="ur-PK" sz="2400" dirty="0"/>
              <a:t>ترجمہ:</a:t>
            </a:r>
          </a:p>
          <a:p>
            <a:pPr marL="109728" indent="0" algn="r">
              <a:buNone/>
            </a:pPr>
            <a:r>
              <a:rPr lang="ur-PK" sz="2400" dirty="0"/>
              <a:t>اس نےندی سے اپنی چونچ کے زریعے پانی کھینچا، باغ کا راستہ لیا ار کسئ شاخ سے کوئ پھل چنا-</a:t>
            </a:r>
          </a:p>
          <a:p>
            <a:pPr marL="109728" indent="0" algn="r">
              <a:buNone/>
            </a:pPr>
            <a:endParaRPr lang="ur-PK" sz="2400" dirty="0"/>
          </a:p>
          <a:p>
            <a:pPr marL="109728" indent="0" algn="r">
              <a:buNone/>
            </a:pPr>
            <a:r>
              <a:rPr lang="ur-PK" sz="2400" dirty="0"/>
              <a:t>گہی پدر شد و گہ مادر و گہی دربان</a:t>
            </a:r>
          </a:p>
          <a:p>
            <a:pPr marL="109728" indent="0" algn="r">
              <a:buNone/>
            </a:pPr>
            <a:r>
              <a:rPr lang="ur-PK" sz="2400" dirty="0"/>
              <a:t>طعام داد و نوازش نمود و نالہ شنید</a:t>
            </a:r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r>
              <a:rPr lang="ur-PK" sz="2400" dirty="0"/>
              <a:t>ترجمہ:</a:t>
            </a:r>
          </a:p>
          <a:p>
            <a:pPr marL="109728" indent="0" algn="r">
              <a:buNone/>
            </a:pPr>
            <a:r>
              <a:rPr lang="ur-PK" sz="2400" dirty="0"/>
              <a:t>کبھی وہ باپ بنا کبھی ماں اور کبھی چوکیدار، اس نے اسے کھانا دیا، پیار کیا اور اس کا رونا سنا-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875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426</TotalTime>
  <Words>319</Words>
  <Application>Microsoft Office PowerPoint</Application>
  <PresentationFormat>On-screen Show (4:3)</PresentationFormat>
  <Paragraphs>50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 Modern Persian Literature in Iran-I and Primary Persian Grammar-II Session 2019-2023 Semester: 2nd Major Course Code: 102</vt:lpstr>
      <vt:lpstr>سپید و سیاہ از  پروین اعتصامی </vt:lpstr>
      <vt:lpstr>PowerPoint Presentation</vt:lpstr>
      <vt:lpstr>PowerPoint Presentation</vt:lpstr>
      <vt:lpstr>PowerPoint Presentation</vt:lpstr>
      <vt:lpstr>PowerPoint Presentation</vt:lpstr>
    </vt:vector>
  </TitlesOfParts>
  <Company>UET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exmbafal12039</dc:creator>
  <cp:lastModifiedBy>BOKHARI</cp:lastModifiedBy>
  <cp:revision>54</cp:revision>
  <dcterms:created xsi:type="dcterms:W3CDTF">2013-04-17T15:22:06Z</dcterms:created>
  <dcterms:modified xsi:type="dcterms:W3CDTF">2020-05-07T11:47:34Z</dcterms:modified>
</cp:coreProperties>
</file>