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7"/>
  </p:notesMasterIdLst>
  <p:sldIdLst>
    <p:sldId id="316" r:id="rId2"/>
    <p:sldId id="317" r:id="rId3"/>
    <p:sldId id="318" r:id="rId4"/>
    <p:sldId id="319" r:id="rId5"/>
    <p:sldId id="32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6F4E0-F818-41AB-A453-1EDB32B37D80}" type="datetimeFigureOut">
              <a:rPr lang="en-US" smtClean="0"/>
              <a:t>18/05/2020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DCE9F-9EF6-4604-9C40-4E06889D211D}" type="slidenum">
              <a:rPr lang="en-US" smtClean="0"/>
              <a:t>‹#›</a:t>
            </a:fld>
            <a:endParaRPr lang="en-US"/>
          </a:p>
        </p:txBody>
      </p:sp>
    </p:spTree>
    <p:extLst>
      <p:ext uri="{BB962C8B-B14F-4D97-AF65-F5344CB8AC3E}">
        <p14:creationId xmlns:p14="http://schemas.microsoft.com/office/powerpoint/2010/main" val="100836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CB6546-9CD4-4609-A1BA-D67499DFBFB1}" type="datetimeFigureOut">
              <a:rPr lang="en-US" smtClean="0"/>
              <a:pPr/>
              <a:t>18/05/2020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3B87BF-6584-467D-8A2D-4C341FB14F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3B87BF-6584-467D-8A2D-4C341FB14F8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CB6546-9CD4-4609-A1BA-D67499DFBFB1}" type="datetimeFigureOut">
              <a:rPr lang="en-US" smtClean="0"/>
              <a:pPr/>
              <a:t>18/05/2020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87BF-6584-467D-8A2D-4C341FB14F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CB6546-9CD4-4609-A1BA-D67499DFBFB1}" type="datetimeFigureOut">
              <a:rPr lang="en-US" smtClean="0"/>
              <a:pPr/>
              <a:t>18/05/2020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3B87BF-6584-467D-8A2D-4C341FB14F8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CB6546-9CD4-4609-A1BA-D67499DFBFB1}" type="datetimeFigureOut">
              <a:rPr lang="en-US" smtClean="0"/>
              <a:pPr/>
              <a:t>18/05/2020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3B87BF-6584-467D-8A2D-4C341FB14F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01000" cy="2862322"/>
          </a:xfrm>
          <a:prstGeom prst="rect">
            <a:avLst/>
          </a:prstGeom>
        </p:spPr>
        <p:txBody>
          <a:bodyPr wrap="square">
            <a:spAutoFit/>
          </a:bodyPr>
          <a:lstStyle/>
          <a:p>
            <a:pPr algn="ctr"/>
            <a:r>
              <a:rPr lang="en-US" sz="3600" b="1" dirty="0">
                <a:solidFill>
                  <a:srgbClr val="0070C0"/>
                </a:solidFill>
              </a:rPr>
              <a:t>Modern Persian Literature in Iran-I and Primary Persian Grammar-II</a:t>
            </a:r>
            <a:br>
              <a:rPr lang="en-US" sz="3600" b="1" dirty="0">
                <a:solidFill>
                  <a:srgbClr val="0070C0"/>
                </a:solidFill>
              </a:rPr>
            </a:br>
            <a:r>
              <a:rPr lang="en-US" sz="3600" b="1" dirty="0">
                <a:solidFill>
                  <a:srgbClr val="0070C0"/>
                </a:solidFill>
              </a:rPr>
              <a:t>Session 2019-2023</a:t>
            </a:r>
            <a:br>
              <a:rPr lang="en-US" sz="3600" b="1" dirty="0">
                <a:solidFill>
                  <a:srgbClr val="0070C0"/>
                </a:solidFill>
              </a:rPr>
            </a:br>
            <a:r>
              <a:rPr lang="en-US" sz="3600" b="1" dirty="0">
                <a:solidFill>
                  <a:srgbClr val="0070C0"/>
                </a:solidFill>
              </a:rPr>
              <a:t>Semester: 2</a:t>
            </a:r>
            <a:r>
              <a:rPr lang="en-US" sz="3600" b="1" baseline="30000" dirty="0">
                <a:solidFill>
                  <a:srgbClr val="0070C0"/>
                </a:solidFill>
              </a:rPr>
              <a:t>nd</a:t>
            </a:r>
            <a:r>
              <a:rPr lang="en-US" sz="3600" b="1" dirty="0">
                <a:solidFill>
                  <a:srgbClr val="0070C0"/>
                </a:solidFill>
              </a:rPr>
              <a:t> Major</a:t>
            </a:r>
            <a:br>
              <a:rPr lang="en-US" sz="3600" b="1" dirty="0">
                <a:solidFill>
                  <a:srgbClr val="0070C0"/>
                </a:solidFill>
              </a:rPr>
            </a:br>
            <a:r>
              <a:rPr lang="en-US" sz="3600" b="1" dirty="0">
                <a:solidFill>
                  <a:srgbClr val="0070C0"/>
                </a:solidFill>
              </a:rPr>
              <a:t>Course Code: 102</a:t>
            </a:r>
            <a:endParaRPr lang="en-US" sz="3600" b="1" dirty="0"/>
          </a:p>
        </p:txBody>
      </p:sp>
      <p:sp>
        <p:nvSpPr>
          <p:cNvPr id="4" name="Rectangle 3"/>
          <p:cNvSpPr/>
          <p:nvPr/>
        </p:nvSpPr>
        <p:spPr>
          <a:xfrm>
            <a:off x="1716731" y="3244334"/>
            <a:ext cx="5710538" cy="1415772"/>
          </a:xfrm>
          <a:prstGeom prst="rect">
            <a:avLst/>
          </a:prstGeom>
        </p:spPr>
        <p:txBody>
          <a:bodyPr wrap="none">
            <a:spAutoFit/>
          </a:bodyPr>
          <a:lstStyle/>
          <a:p>
            <a:pPr marL="109728" indent="0" algn="ctr">
              <a:buNone/>
            </a:pPr>
            <a:endParaRPr lang="en-US" b="1" dirty="0" smtClean="0">
              <a:solidFill>
                <a:srgbClr val="0070C0"/>
              </a:solidFill>
            </a:endParaRPr>
          </a:p>
          <a:p>
            <a:pPr marL="109728" indent="0" algn="ctr">
              <a:buNone/>
            </a:pPr>
            <a:endParaRPr lang="en-US" b="1" dirty="0">
              <a:solidFill>
                <a:srgbClr val="0070C0"/>
              </a:solidFill>
            </a:endParaRPr>
          </a:p>
          <a:p>
            <a:pPr marL="109728" indent="0" algn="ctr">
              <a:buNone/>
            </a:pPr>
            <a:endParaRPr lang="en-US" b="1" dirty="0">
              <a:solidFill>
                <a:srgbClr val="0070C0"/>
              </a:solidFill>
            </a:endParaRPr>
          </a:p>
          <a:p>
            <a:pPr marL="109728" indent="0" algn="ctr">
              <a:buNone/>
            </a:pPr>
            <a:r>
              <a:rPr lang="en-US" sz="3200" b="1" dirty="0" smtClean="0">
                <a:solidFill>
                  <a:srgbClr val="0070C0"/>
                </a:solidFill>
              </a:rPr>
              <a:t>Instructor</a:t>
            </a:r>
            <a:r>
              <a:rPr lang="en-US" sz="3200" b="1" dirty="0">
                <a:solidFill>
                  <a:srgbClr val="0070C0"/>
                </a:solidFill>
              </a:rPr>
              <a:t>: Dr. Sara Bukhari</a:t>
            </a:r>
          </a:p>
        </p:txBody>
      </p:sp>
    </p:spTree>
    <p:extLst>
      <p:ext uri="{BB962C8B-B14F-4D97-AF65-F5344CB8AC3E}">
        <p14:creationId xmlns:p14="http://schemas.microsoft.com/office/powerpoint/2010/main" val="883031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696200" cy="4832092"/>
          </a:xfrm>
          <a:prstGeom prst="rect">
            <a:avLst/>
          </a:prstGeom>
        </p:spPr>
        <p:txBody>
          <a:bodyPr wrap="square">
            <a:spAutoFit/>
          </a:bodyPr>
          <a:lstStyle/>
          <a:p>
            <a:pPr algn="r" rtl="1"/>
            <a:r>
              <a:rPr lang="ur-PK" sz="2800" dirty="0"/>
              <a:t>از طرف دیگر داش آکل راھمہ اھل شیراز دوست داشتند؛ چہ او در ھمان حال کہ محلہ سردزک را قرق می کرد، کاری بہ کار زن ھا و بچہ ھا انداشت، بلکہ برعکس با مردم بہ مھر بانی رفتار می کرد و اگر اجل برگشتہ ای بازنی شوخی می کرد یا بہ کسی زور می گفت، دیگر جان سلامت از دست داش آکل بہ در نمی برد۔ اغلب دیدہ می شد کہ داش آکل از مردم دستگیری می کرد، بخشش می نمود و اگر دنگش می گرفت بار مردم را بہ خانہ شان بھی رسانید۔</a:t>
            </a:r>
            <a:endParaRPr lang="en-US" sz="2800" dirty="0"/>
          </a:p>
          <a:p>
            <a:pPr algn="r"/>
            <a:r>
              <a:rPr lang="ur-PK" sz="2800" dirty="0"/>
              <a:t>ولی بالای دست حودش چشم ندانت کی دیکگر رابیند، آن ھم کا کا رستم کہ روزی سہ منقال تریاک می کشید و ھزار جور بامبول می زد۔ </a:t>
            </a:r>
            <a:endParaRPr lang="en-US" sz="2800" dirty="0"/>
          </a:p>
        </p:txBody>
      </p:sp>
    </p:spTree>
    <p:extLst>
      <p:ext uri="{BB962C8B-B14F-4D97-AF65-F5344CB8AC3E}">
        <p14:creationId xmlns:p14="http://schemas.microsoft.com/office/powerpoint/2010/main" val="309338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620000" cy="5262979"/>
          </a:xfrm>
          <a:prstGeom prst="rect">
            <a:avLst/>
          </a:prstGeom>
        </p:spPr>
        <p:txBody>
          <a:bodyPr wrap="square">
            <a:spAutoFit/>
          </a:bodyPr>
          <a:lstStyle/>
          <a:p>
            <a:pPr algn="r"/>
            <a:r>
              <a:rPr lang="ur-PK" sz="2400" dirty="0"/>
              <a:t>دوسری طرف داش آکل کو تمام اھل شیراز پسند کرتے تھے کیونکہ وہ ہی محلہ</a:t>
            </a:r>
          </a:p>
          <a:p>
            <a:pPr algn="r"/>
            <a:r>
              <a:rPr lang="ur-PK" sz="2400" dirty="0"/>
              <a:t>سردزک کی نگران تھا اور وہ کوئی بھی کام عورتوں اور بچوں سے نہیں رکھتا تھا</a:t>
            </a:r>
          </a:p>
          <a:p>
            <a:pPr algn="r"/>
            <a:r>
              <a:rPr lang="ur-PK" sz="2400" dirty="0"/>
              <a:t>بلکہ اس کے برعکس وہ لوگوں کے ساتھ مہربانی سے پیش آتا ہے اگر کوئی موت آئی</a:t>
            </a:r>
          </a:p>
          <a:p>
            <a:pPr algn="r"/>
            <a:r>
              <a:rPr lang="ur-PK" sz="2400" dirty="0"/>
              <a:t>ہو یا کوئی شحص کسی عورت کے ساتھ بدتمیزی کرتا یا کسی کے ساتھ جھگڑا کرتا</a:t>
            </a:r>
          </a:p>
          <a:p>
            <a:pPr algn="r"/>
            <a:r>
              <a:rPr lang="ur-PK" sz="2400" dirty="0"/>
              <a:t>تو وہ داش آکل لوگوں کی مدد کرتا تھا خیرات دیتا تھا اور اگر کسی کا دل چاہتا تو</a:t>
            </a:r>
          </a:p>
          <a:p>
            <a:pPr algn="r"/>
            <a:r>
              <a:rPr lang="ur-PK" sz="2400" dirty="0"/>
              <a:t>لوگوں کو وزن اُن کے گھرپہنچا دیتا ۔</a:t>
            </a:r>
          </a:p>
          <a:p>
            <a:pPr algn="r"/>
            <a:r>
              <a:rPr lang="ur-PK" sz="2400" dirty="0"/>
              <a:t>لیکن کسی کو اپنے آٌپ سے بدتر نہیں دیکھ سکتا تھا وہ بھی کاکا رستم کو جو ایک دن</a:t>
            </a:r>
          </a:p>
          <a:p>
            <a:pPr algn="r"/>
            <a:r>
              <a:rPr lang="ur-PK" sz="2400" dirty="0"/>
              <a:t>میں تین تولہ افیون پی لیتا تھا</a:t>
            </a:r>
            <a:endParaRPr lang="en-US" sz="2400" dirty="0"/>
          </a:p>
        </p:txBody>
      </p:sp>
    </p:spTree>
    <p:extLst>
      <p:ext uri="{BB962C8B-B14F-4D97-AF65-F5344CB8AC3E}">
        <p14:creationId xmlns:p14="http://schemas.microsoft.com/office/powerpoint/2010/main" val="4211974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1"/>
            <a:ext cx="7543800" cy="5693866"/>
          </a:xfrm>
          <a:prstGeom prst="rect">
            <a:avLst/>
          </a:prstGeom>
        </p:spPr>
        <p:txBody>
          <a:bodyPr wrap="square">
            <a:spAutoFit/>
          </a:bodyPr>
          <a:lstStyle/>
          <a:p>
            <a:pPr algn="r" rtl="1"/>
            <a:r>
              <a:rPr lang="ur-PK" sz="2800" dirty="0"/>
              <a:t> کا کا رستم از این تحقیری کہ در قھرہ خانہ نسبت بہ او شد مثل برج زھر مار نشتہ بود، سیلش را می جوید و اگر کاردش می زدند خونش در نمی آمد۔ بعداز چند دقیقہ کہ شلیک خندہ فروکش کرد ھمہ آرام شدند مگر شاگرد قھرہ چی کہ با رنگ تاسیدہ، پیرھن بخہ حسنی، شبکلاہ و شلوار دیت دستش را روی دلش گذاشتہ بود و از زور خندہ پیچ و تاب می خورد و بیش تر سایرین بہ خندہ او می خندیدند۔ کا کا رستم از جادر رفبت، دست کرد قندان بلور تراش را برداشت برای سر شاگرد قھرہ جی پرت کرد، ولی قندان بہ سماور خورد و سماور از بالای سکو بافوری بہ زمین غلتبد و چند ین فنجان راشکست؛ بعد کا کا رستم بلند شد با چھرہ برافروختہ از قھرہ خانہ بیرون رفت۔ </a:t>
            </a:r>
            <a:endParaRPr lang="en-US" sz="2800" dirty="0"/>
          </a:p>
          <a:p>
            <a:pPr algn="r" rtl="1"/>
            <a:r>
              <a:rPr lang="ur-PK" sz="2800" dirty="0"/>
              <a:t>قھوہ چی با حال پریشان سماور را وارسی کرد گفت:</a:t>
            </a:r>
            <a:endParaRPr lang="en-US" sz="2800" dirty="0"/>
          </a:p>
          <a:p>
            <a:pPr algn="r" rtl="1"/>
            <a:r>
              <a:rPr lang="ur-PK" sz="2800" dirty="0"/>
              <a:t>(( رستم بود و بک دست اسلحہ، ما بود یم رھمین سماور لکتہ )) </a:t>
            </a:r>
            <a:endParaRPr lang="en-US" sz="2800" dirty="0"/>
          </a:p>
        </p:txBody>
      </p:sp>
    </p:spTree>
    <p:extLst>
      <p:ext uri="{BB962C8B-B14F-4D97-AF65-F5344CB8AC3E}">
        <p14:creationId xmlns:p14="http://schemas.microsoft.com/office/powerpoint/2010/main" val="280343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924800" cy="5755422"/>
          </a:xfrm>
          <a:prstGeom prst="rect">
            <a:avLst/>
          </a:prstGeom>
        </p:spPr>
        <p:txBody>
          <a:bodyPr wrap="square">
            <a:spAutoFit/>
          </a:bodyPr>
          <a:lstStyle/>
          <a:p>
            <a:pPr algn="r"/>
            <a:r>
              <a:rPr lang="ur-PK" sz="2300" dirty="0"/>
              <a:t>جو دوسرے ہزار نشے کرتا تھا کاکا رستم کی تذلیل جو</a:t>
            </a:r>
          </a:p>
          <a:p>
            <a:pPr algn="r"/>
            <a:r>
              <a:rPr lang="ur-PK" sz="2300" dirty="0"/>
              <a:t>اُس دن قہوہ خانے میں ہوئی تھی اُس پر سانپ کے زہر کی طرح بیٹھی ہوئی تھی اپنی</a:t>
            </a:r>
          </a:p>
          <a:p>
            <a:pPr algn="r"/>
            <a:r>
              <a:rPr lang="ur-PK" sz="2300" dirty="0"/>
              <a:t>مونچھوں کو چبارہا تھا اگر کوئی اُسے چھری بھی مارتا تو اُس کا خون باہر نہ نکلتا</a:t>
            </a:r>
          </a:p>
          <a:p>
            <a:pPr algn="r"/>
            <a:r>
              <a:rPr lang="ur-PK" sz="2300" dirty="0"/>
              <a:t>کچھ منٹ کے بعد ہنسی کی آواز آتی تمام لوگ آرام سے بیٹھے ہوئے تھے مگر قہوہ</a:t>
            </a:r>
          </a:p>
          <a:p>
            <a:pPr algn="r"/>
            <a:r>
              <a:rPr lang="ur-PK" sz="2300" dirty="0"/>
              <a:t>خانے کا شاگرد جس نے گہرے رنگ کی قمیض پہنی ہوئی تھی ٹوپی اور سوتی شلوار</a:t>
            </a:r>
          </a:p>
          <a:p>
            <a:pPr algn="r"/>
            <a:r>
              <a:rPr lang="ur-PK" sz="2300" dirty="0"/>
              <a:t>پہنی ہوئی تھی اپنے ہاتھ کو دل پر رکھا ہوا تھا اور زور سے ہنس رہا تھا اور لوٹ</a:t>
            </a:r>
          </a:p>
          <a:p>
            <a:pPr algn="r"/>
            <a:r>
              <a:rPr lang="ur-PK" sz="2300" dirty="0"/>
              <a:t>پوٹ ہا رہا تھا زیادہ تر لوگ اُس کی ہنسی پر ہنس رہا تھے کاکا رستم اپنی جگی</a:t>
            </a:r>
          </a:p>
          <a:p>
            <a:pPr algn="r"/>
            <a:r>
              <a:rPr lang="ur-PK" sz="2300" dirty="0"/>
              <a:t>سے اُٹھا اور ہاتھ بلند کیا شیشے کا چینی دان قہوہ خانے کے شاگرد کے سر کا نشانہ</a:t>
            </a:r>
          </a:p>
          <a:p>
            <a:pPr algn="r"/>
            <a:r>
              <a:rPr lang="ur-PK" sz="2300" dirty="0"/>
              <a:t>لیتے ہوئے اُٹھایا لیکن چینی دان سماوار کے ساتھ ٹکرایا چبوترے کے اوپر سے</a:t>
            </a:r>
          </a:p>
          <a:p>
            <a:pPr algn="r"/>
            <a:r>
              <a:rPr lang="ur-PK" sz="2300" dirty="0"/>
              <a:t>کیتلی کے ساتھ ٹکرایا اور زمین پر گر گیا اور پیالیاں ٹوٹ گئیں</a:t>
            </a:r>
            <a:endParaRPr lang="en-US" sz="2300" dirty="0"/>
          </a:p>
        </p:txBody>
      </p:sp>
    </p:spTree>
    <p:extLst>
      <p:ext uri="{BB962C8B-B14F-4D97-AF65-F5344CB8AC3E}">
        <p14:creationId xmlns:p14="http://schemas.microsoft.com/office/powerpoint/2010/main" val="3952756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531</TotalTime>
  <Words>596</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PowerPoint Presentation</vt:lpstr>
      <vt:lpstr>PowerPoint Presentation</vt:lpstr>
      <vt:lpstr>PowerPoint Presentation</vt:lpstr>
      <vt:lpstr>PowerPoint Presentation</vt:lpstr>
      <vt:lpstr>PowerPoint Presentation</vt:lpstr>
    </vt:vector>
  </TitlesOfParts>
  <Company>UET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exmbafal12039</dc:creator>
  <cp:lastModifiedBy>aatir</cp:lastModifiedBy>
  <cp:revision>68</cp:revision>
  <dcterms:created xsi:type="dcterms:W3CDTF">2013-04-17T15:22:06Z</dcterms:created>
  <dcterms:modified xsi:type="dcterms:W3CDTF">2020-05-18T06:08:08Z</dcterms:modified>
</cp:coreProperties>
</file>