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303" r:id="rId4"/>
    <p:sldId id="311" r:id="rId5"/>
    <p:sldId id="304" r:id="rId6"/>
    <p:sldId id="305" r:id="rId7"/>
    <p:sldId id="307" r:id="rId8"/>
    <p:sldId id="308" r:id="rId9"/>
    <p:sldId id="309" r:id="rId10"/>
    <p:sldId id="306" r:id="rId11"/>
    <p:sldId id="310" r:id="rId12"/>
    <p:sldId id="30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43BD95-D46D-4CF7-B985-C16FD779800F}" type="datetimeFigureOut">
              <a:rPr lang="en-US" smtClean="0"/>
              <a:pPr/>
              <a:t>4/23/2020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682815-6438-4B1A-8663-FFB34869B85F}" type="slidenum">
              <a:rPr lang="en-US" smtClean="0"/>
              <a:pPr/>
              <a:t>‹#›</a:t>
            </a:fld>
            <a:endParaRPr lang="en-US"/>
          </a:p>
        </p:txBody>
      </p:sp>
    </p:spTree>
    <p:extLst>
      <p:ext uri="{BB962C8B-B14F-4D97-AF65-F5344CB8AC3E}">
        <p14:creationId xmlns:p14="http://schemas.microsoft.com/office/powerpoint/2010/main" val="4069461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682815-6438-4B1A-8663-FFB34869B85F}" type="slidenum">
              <a:rPr lang="en-US" smtClean="0"/>
              <a:pPr/>
              <a:t>2</a:t>
            </a:fld>
            <a:endParaRPr lang="en-US"/>
          </a:p>
        </p:txBody>
      </p:sp>
    </p:spTree>
    <p:extLst>
      <p:ext uri="{BB962C8B-B14F-4D97-AF65-F5344CB8AC3E}">
        <p14:creationId xmlns:p14="http://schemas.microsoft.com/office/powerpoint/2010/main" val="763001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atin typeface="Cambria" pitchFamily="18" charset="0"/>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latin typeface="Cambria" pitchFamily="18"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latin typeface="Cambria" pitchFamily="18" charset="0"/>
              </a:defRPr>
            </a:lvl1pPr>
          </a:lstStyle>
          <a:p>
            <a:fld id="{923C80EF-0F91-476F-B544-EF780A1608C0}" type="datetimeFigureOut">
              <a:rPr lang="en-US" smtClean="0"/>
              <a:pPr/>
              <a:t>4/23/2020</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latin typeface="Cambria" pitchFamily="18" charset="0"/>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latin typeface="Cambria" pitchFamily="18" charset="0"/>
              </a:defRPr>
            </a:lvl1pPr>
          </a:lstStyle>
          <a:p>
            <a:fld id="{E3487448-E7FF-4371-9417-18FDB2ADA714}"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3C80EF-0F91-476F-B544-EF780A1608C0}" type="datetimeFigureOut">
              <a:rPr lang="en-US" smtClean="0"/>
              <a:pPr/>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87448-E7FF-4371-9417-18FDB2ADA7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923C80EF-0F91-476F-B544-EF780A1608C0}" type="datetimeFigureOut">
              <a:rPr lang="en-US" smtClean="0"/>
              <a:pPr/>
              <a:t>4/23/2020</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3487448-E7FF-4371-9417-18FDB2ADA71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normAutofit/>
          </a:bodyPr>
          <a:lstStyle>
            <a:lvl1pPr>
              <a:defRPr sz="3600">
                <a:latin typeface="Cambria" pitchFamily="18" charset="0"/>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lvl1pPr>
              <a:defRPr>
                <a:latin typeface="Cambria" pitchFamily="18" charset="0"/>
              </a:defRPr>
            </a:lvl1pPr>
          </a:lstStyle>
          <a:p>
            <a:fld id="{923C80EF-0F91-476F-B544-EF780A1608C0}" type="datetimeFigureOut">
              <a:rPr lang="en-US" smtClean="0"/>
              <a:pPr/>
              <a:t>4/23/2020</a:t>
            </a:fld>
            <a:endParaRPr lang="en-US"/>
          </a:p>
        </p:txBody>
      </p:sp>
      <p:sp>
        <p:nvSpPr>
          <p:cNvPr id="5" name="Footer Placeholder 4"/>
          <p:cNvSpPr>
            <a:spLocks noGrp="1"/>
          </p:cNvSpPr>
          <p:nvPr>
            <p:ph type="ftr" sz="quarter" idx="11"/>
          </p:nvPr>
        </p:nvSpPr>
        <p:spPr/>
        <p:txBody>
          <a:bodyPr/>
          <a:lstStyle>
            <a:lvl1pPr>
              <a:defRPr>
                <a:latin typeface="Cambria" pitchFamily="18" charset="0"/>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latin typeface="Cambria" pitchFamily="18" charset="0"/>
              </a:defRPr>
            </a:lvl1pPr>
          </a:lstStyle>
          <a:p>
            <a:fld id="{E3487448-E7FF-4371-9417-18FDB2ADA714}"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latin typeface="Cambria" pitchFamily="18"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Cambria" pitchFamily="18" charset="0"/>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latin typeface="Cambria" pitchFamily="18" charset="0"/>
              </a:defRPr>
            </a:lvl1pPr>
          </a:lstStyle>
          <a:p>
            <a:r>
              <a:rPr kumimoji="0" lang="en-US" dirty="0" smtClean="0"/>
              <a:t>Click to edit Master title style</a:t>
            </a:r>
            <a:endParaRPr kumimoji="0" lang="en-US" dirty="0"/>
          </a:p>
        </p:txBody>
      </p:sp>
      <p:sp>
        <p:nvSpPr>
          <p:cNvPr id="12" name="Date Placeholder 11"/>
          <p:cNvSpPr>
            <a:spLocks noGrp="1"/>
          </p:cNvSpPr>
          <p:nvPr>
            <p:ph type="dt" sz="half" idx="10"/>
          </p:nvPr>
        </p:nvSpPr>
        <p:spPr/>
        <p:txBody>
          <a:bodyPr/>
          <a:lstStyle>
            <a:lvl1pPr>
              <a:defRPr>
                <a:latin typeface="Cambria" pitchFamily="18" charset="0"/>
              </a:defRPr>
            </a:lvl1pPr>
          </a:lstStyle>
          <a:p>
            <a:fld id="{923C80EF-0F91-476F-B544-EF780A1608C0}" type="datetimeFigureOut">
              <a:rPr lang="en-US" smtClean="0"/>
              <a:pPr/>
              <a:t>4/23/2020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latin typeface="Cambria" pitchFamily="18" charset="0"/>
              </a:defRPr>
            </a:lvl1pPr>
          </a:lstStyle>
          <a:p>
            <a:fld id="{E3487448-E7FF-4371-9417-18FDB2ADA714}" type="slidenum">
              <a:rPr lang="en-US" smtClean="0"/>
              <a:pPr/>
              <a:t>‹#›</a:t>
            </a:fld>
            <a:endParaRPr lang="en-US" dirty="0"/>
          </a:p>
        </p:txBody>
      </p:sp>
      <p:sp>
        <p:nvSpPr>
          <p:cNvPr id="14" name="Footer Placeholder 13"/>
          <p:cNvSpPr>
            <a:spLocks noGrp="1"/>
          </p:cNvSpPr>
          <p:nvPr>
            <p:ph type="ftr" sz="quarter" idx="12"/>
          </p:nvPr>
        </p:nvSpPr>
        <p:spPr/>
        <p:txBody>
          <a:bodyPr/>
          <a:lstStyle>
            <a:lvl1pPr>
              <a:defRPr>
                <a:latin typeface="Cambria" pitchFamily="18" charset="0"/>
              </a:defRPr>
            </a:lvl1p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itchFamily="18" charset="0"/>
              </a:defRPr>
            </a:lvl1pPr>
          </a:lstStyle>
          <a:p>
            <a:r>
              <a:rPr kumimoji="0" lang="en-US" dirty="0" smtClean="0"/>
              <a:t>Click to edit Master title style</a:t>
            </a:r>
            <a:endParaRPr kumimoji="0" lang="en-US" dirty="0"/>
          </a:p>
        </p:txBody>
      </p:sp>
      <p:sp>
        <p:nvSpPr>
          <p:cNvPr id="9" name="Content Placeholder 8"/>
          <p:cNvSpPr>
            <a:spLocks noGrp="1"/>
          </p:cNvSpPr>
          <p:nvPr>
            <p:ph sz="quarter" idx="1"/>
          </p:nvPr>
        </p:nvSpPr>
        <p:spPr>
          <a:xfrm>
            <a:off x="609600" y="1589567"/>
            <a:ext cx="3886200" cy="45720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p:nvPr>
        </p:nvSpPr>
        <p:spPr>
          <a:xfrm>
            <a:off x="4844901" y="1589567"/>
            <a:ext cx="3886200" cy="45720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8" name="Date Placeholder 7"/>
          <p:cNvSpPr>
            <a:spLocks noGrp="1"/>
          </p:cNvSpPr>
          <p:nvPr>
            <p:ph type="dt" sz="half" idx="15"/>
          </p:nvPr>
        </p:nvSpPr>
        <p:spPr/>
        <p:txBody>
          <a:bodyPr rtlCol="0"/>
          <a:lstStyle/>
          <a:p>
            <a:fld id="{923C80EF-0F91-476F-B544-EF780A1608C0}" type="datetimeFigureOut">
              <a:rPr lang="en-US" smtClean="0"/>
              <a:pPr/>
              <a:t>4/23/2020</a:t>
            </a:fld>
            <a:endParaRPr lang="en-US"/>
          </a:p>
        </p:txBody>
      </p:sp>
      <p:sp>
        <p:nvSpPr>
          <p:cNvPr id="10" name="Slide Number Placeholder 9"/>
          <p:cNvSpPr>
            <a:spLocks noGrp="1"/>
          </p:cNvSpPr>
          <p:nvPr>
            <p:ph type="sldNum" sz="quarter" idx="16"/>
          </p:nvPr>
        </p:nvSpPr>
        <p:spPr/>
        <p:txBody>
          <a:bodyPr rtlCol="0"/>
          <a:lstStyle/>
          <a:p>
            <a:fld id="{E3487448-E7FF-4371-9417-18FDB2ADA71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923C80EF-0F91-476F-B544-EF780A1608C0}" type="datetimeFigureOut">
              <a:rPr lang="en-US" smtClean="0"/>
              <a:pPr/>
              <a:t>4/23/2020</a:t>
            </a:fld>
            <a:endParaRPr lang="en-US"/>
          </a:p>
        </p:txBody>
      </p:sp>
      <p:sp>
        <p:nvSpPr>
          <p:cNvPr id="12" name="Slide Number Placeholder 11"/>
          <p:cNvSpPr>
            <a:spLocks noGrp="1"/>
          </p:cNvSpPr>
          <p:nvPr>
            <p:ph type="sldNum" sz="quarter" idx="16"/>
          </p:nvPr>
        </p:nvSpPr>
        <p:spPr/>
        <p:txBody>
          <a:bodyPr rtlCol="0"/>
          <a:lstStyle/>
          <a:p>
            <a:fld id="{E3487448-E7FF-4371-9417-18FDB2ADA71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Cambria" pitchFamily="18" charset="0"/>
              </a:defRPr>
            </a:lvl1p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p>
            <a:fld id="{923C80EF-0F91-476F-B544-EF780A1608C0}" type="datetimeFigureOut">
              <a:rPr lang="en-US" smtClean="0"/>
              <a:pPr/>
              <a:t>4/23/2020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3487448-E7FF-4371-9417-18FDB2ADA7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mbria" pitchFamily="18" charset="0"/>
              </a:defRPr>
            </a:lvl1pPr>
          </a:lstStyle>
          <a:p>
            <a:fld id="{923C80EF-0F91-476F-B544-EF780A1608C0}" type="datetimeFigureOut">
              <a:rPr lang="en-US" smtClean="0"/>
              <a:pPr/>
              <a:t>4/23/2020</a:t>
            </a:fld>
            <a:endParaRPr lang="en-US"/>
          </a:p>
        </p:txBody>
      </p:sp>
      <p:sp>
        <p:nvSpPr>
          <p:cNvPr id="3" name="Footer Placeholder 2"/>
          <p:cNvSpPr>
            <a:spLocks noGrp="1"/>
          </p:cNvSpPr>
          <p:nvPr>
            <p:ph type="ftr" sz="quarter" idx="11"/>
          </p:nvPr>
        </p:nvSpPr>
        <p:spPr/>
        <p:txBody>
          <a:bodyPr/>
          <a:lstStyle>
            <a:lvl1pPr>
              <a:defRPr>
                <a:latin typeface="Cambria" pitchFamily="18" charset="0"/>
              </a:defRPr>
            </a:lvl1p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latin typeface="Cambria" pitchFamily="18" charset="0"/>
              </a:defRPr>
            </a:lvl1pPr>
          </a:lstStyle>
          <a:p>
            <a:fld id="{E3487448-E7FF-4371-9417-18FDB2ADA71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atin typeface="Cambria" pitchFamily="18" charset="0"/>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lvl1pPr>
              <a:defRPr>
                <a:latin typeface="Cambria" pitchFamily="18" charset="0"/>
              </a:defRPr>
            </a:lvl1pPr>
          </a:lstStyle>
          <a:p>
            <a:fld id="{923C80EF-0F91-476F-B544-EF780A1608C0}" type="datetimeFigureOut">
              <a:rPr lang="en-US" smtClean="0"/>
              <a:pPr/>
              <a:t>4/23/2020</a:t>
            </a:fld>
            <a:endParaRPr lang="en-US"/>
          </a:p>
        </p:txBody>
      </p:sp>
      <p:sp>
        <p:nvSpPr>
          <p:cNvPr id="6" name="Footer Placeholder 5"/>
          <p:cNvSpPr>
            <a:spLocks noGrp="1"/>
          </p:cNvSpPr>
          <p:nvPr>
            <p:ph type="ftr" sz="quarter" idx="11"/>
          </p:nvPr>
        </p:nvSpPr>
        <p:spPr/>
        <p:txBody>
          <a:bodyPr/>
          <a:lstStyle>
            <a:lvl1pPr>
              <a:defRPr>
                <a:latin typeface="Cambria" pitchFamily="18" charset="0"/>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latin typeface="Cambria" pitchFamily="18" charset="0"/>
              </a:defRPr>
            </a:lvl1pPr>
          </a:lstStyle>
          <a:p>
            <a:fld id="{E3487448-E7FF-4371-9417-18FDB2ADA714}"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Cambria" pitchFamily="18" charset="0"/>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atin typeface="Cambria" pitchFamily="18" charset="0"/>
              </a:defRPr>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Cambria" pitchFamily="18" charset="0"/>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Cambria" pitchFamily="18" charset="0"/>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Cambria" pitchFamily="18" charset="0"/>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latin typeface="Cambria" pitchFamily="18" charset="0"/>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Cambria" pitchFamily="18" charset="0"/>
            </a:endParaRPr>
          </a:p>
        </p:txBody>
      </p:sp>
      <p:sp>
        <p:nvSpPr>
          <p:cNvPr id="12" name="Date Placeholder 11"/>
          <p:cNvSpPr>
            <a:spLocks noGrp="1"/>
          </p:cNvSpPr>
          <p:nvPr>
            <p:ph type="dt" sz="half" idx="10"/>
          </p:nvPr>
        </p:nvSpPr>
        <p:spPr>
          <a:xfrm>
            <a:off x="6248400" y="6248400"/>
            <a:ext cx="2667000" cy="365125"/>
          </a:xfrm>
        </p:spPr>
        <p:txBody>
          <a:bodyPr rtlCol="0"/>
          <a:lstStyle>
            <a:lvl1pPr>
              <a:defRPr>
                <a:latin typeface="Cambria" pitchFamily="18" charset="0"/>
              </a:defRPr>
            </a:lvl1pPr>
          </a:lstStyle>
          <a:p>
            <a:fld id="{923C80EF-0F91-476F-B544-EF780A1608C0}" type="datetimeFigureOut">
              <a:rPr lang="en-US" smtClean="0"/>
              <a:pPr/>
              <a:t>4/23/2020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atin typeface="Cambria" pitchFamily="18" charset="0"/>
              </a:defRPr>
            </a:lvl1pPr>
          </a:lstStyle>
          <a:p>
            <a:fld id="{E3487448-E7FF-4371-9417-18FDB2ADA714}"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lvl1pPr>
              <a:defRPr>
                <a:latin typeface="Cambria" pitchFamily="18" charset="0"/>
              </a:defRPr>
            </a:lvl1pPr>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atin typeface="Cambria" pitchFamily="18" charset="0"/>
              </a:defRPr>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23C80EF-0F91-476F-B544-EF780A1608C0}" type="datetimeFigureOut">
              <a:rPr lang="en-US" smtClean="0"/>
              <a:pPr/>
              <a:t>4/23/2020</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3487448-E7FF-4371-9417-18FDB2ADA7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81000"/>
            <a:ext cx="8991600" cy="1066800"/>
          </a:xfrm>
        </p:spPr>
        <p:txBody>
          <a:bodyPr>
            <a:noAutofit/>
          </a:bodyPr>
          <a:lstStyle/>
          <a:p>
            <a:pPr algn="ctr"/>
            <a:r>
              <a:rPr lang="en-US" sz="3200" b="1" dirty="0" smtClean="0"/>
              <a:t>Spatial </a:t>
            </a:r>
            <a:r>
              <a:rPr lang="en-US" sz="3200" b="1" dirty="0" smtClean="0"/>
              <a:t>Enhancement Filters</a:t>
            </a:r>
            <a:endParaRPr lang="en-US" sz="3200" b="1" dirty="0"/>
          </a:p>
        </p:txBody>
      </p:sp>
      <p:sp>
        <p:nvSpPr>
          <p:cNvPr id="3" name="Subtitle 2"/>
          <p:cNvSpPr>
            <a:spLocks noGrp="1"/>
          </p:cNvSpPr>
          <p:nvPr>
            <p:ph type="subTitle" idx="1"/>
          </p:nvPr>
        </p:nvSpPr>
        <p:spPr/>
        <p:txBody>
          <a:bodyPr>
            <a:normAutofit/>
          </a:bodyPr>
          <a:lstStyle/>
          <a:p>
            <a:r>
              <a:rPr lang="en-US" dirty="0" smtClean="0"/>
              <a:t>Course: </a:t>
            </a:r>
            <a:r>
              <a:rPr lang="en-US" dirty="0" smtClean="0"/>
              <a:t>Digital Image Processing</a:t>
            </a:r>
            <a:endParaRPr lang="en-US" dirty="0"/>
          </a:p>
        </p:txBody>
      </p:sp>
      <p:sp>
        <p:nvSpPr>
          <p:cNvPr id="5" name="Subtitle 2"/>
          <p:cNvSpPr txBox="1">
            <a:spLocks/>
          </p:cNvSpPr>
          <p:nvPr/>
        </p:nvSpPr>
        <p:spPr>
          <a:xfrm>
            <a:off x="457200" y="6019800"/>
            <a:ext cx="1295400" cy="685800"/>
          </a:xfrm>
          <a:prstGeom prst="rect">
            <a:avLst/>
          </a:prstGeom>
        </p:spPr>
        <p:txBody>
          <a:bodyPr vert="horz" anchor="ctr">
            <a:normAutofit/>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600" b="0" i="0" u="none" strike="noStrike" kern="1200" cap="none" spc="0" normalizeH="0" baseline="0" noProof="0" dirty="0">
              <a:ln>
                <a:noFill/>
              </a:ln>
              <a:solidFill>
                <a:srgbClr val="FFFFFF"/>
              </a:solidFill>
              <a:effectLst/>
              <a:uLnTx/>
              <a:uFillTx/>
              <a:latin typeface="Cambria" pitchFamily="18" charset="0"/>
              <a:ea typeface="+mn-ea"/>
              <a:cs typeface="+mn-cs"/>
            </a:endParaRPr>
          </a:p>
        </p:txBody>
      </p:sp>
      <p:sp>
        <p:nvSpPr>
          <p:cNvPr id="6" name="Rectangle 5"/>
          <p:cNvSpPr/>
          <p:nvPr/>
        </p:nvSpPr>
        <p:spPr>
          <a:xfrm>
            <a:off x="2895600" y="2743200"/>
            <a:ext cx="4953000"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Presented by:  </a:t>
            </a:r>
            <a:r>
              <a:rPr lang="en-US" sz="2400" dirty="0" err="1" smtClean="0"/>
              <a:t>Iqra</a:t>
            </a:r>
            <a:r>
              <a:rPr lang="en-US" sz="2400" dirty="0" smtClean="0"/>
              <a:t> Ashraf</a:t>
            </a:r>
          </a:p>
          <a:p>
            <a:r>
              <a:rPr lang="en-US" sz="2400" dirty="0" smtClean="0"/>
              <a:t>Reference Book: </a:t>
            </a:r>
          </a:p>
          <a:p>
            <a:r>
              <a:rPr lang="en-US" sz="2400" dirty="0"/>
              <a:t> </a:t>
            </a:r>
            <a:r>
              <a:rPr lang="en-US" sz="2400" dirty="0" smtClean="0"/>
              <a:t>       Digital image processing </a:t>
            </a:r>
            <a:r>
              <a:rPr lang="en-US" sz="2400" dirty="0"/>
              <a:t>B</a:t>
            </a:r>
            <a:r>
              <a:rPr lang="en-US" sz="2400" dirty="0" smtClean="0"/>
              <a:t>y    </a:t>
            </a:r>
          </a:p>
          <a:p>
            <a:r>
              <a:rPr lang="en-US" sz="2400" dirty="0"/>
              <a:t> </a:t>
            </a:r>
            <a:r>
              <a:rPr lang="en-US" sz="2400" dirty="0" smtClean="0"/>
              <a:t>        </a:t>
            </a:r>
            <a:r>
              <a:rPr lang="en-US" sz="2400" dirty="0" err="1" smtClean="0"/>
              <a:t>R.C.Gonzalez</a:t>
            </a:r>
            <a:r>
              <a:rPr lang="en-US" sz="2400" dirty="0"/>
              <a:t>, </a:t>
            </a:r>
            <a:r>
              <a:rPr lang="en-US" sz="2400" dirty="0" err="1"/>
              <a:t>P.Wintz</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age:Filter Compariso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209800"/>
            <a:ext cx="7467600" cy="3785652"/>
          </a:xfrm>
          <a:prstGeom prst="rect">
            <a:avLst/>
          </a:prstGeom>
        </p:spPr>
        <p:txBody>
          <a:bodyPr wrap="square">
            <a:spAutoFit/>
          </a:bodyPr>
          <a:lstStyle/>
          <a:p>
            <a:r>
              <a:rPr lang="en-US" sz="2400" b="1" dirty="0" err="1">
                <a:latin typeface="Cambria" pitchFamily="18" charset="0"/>
              </a:rPr>
              <a:t>Laplacian</a:t>
            </a:r>
            <a:r>
              <a:rPr lang="en-US" sz="2400" b="1" dirty="0">
                <a:latin typeface="Cambria" pitchFamily="18" charset="0"/>
              </a:rPr>
              <a:t> filters</a:t>
            </a:r>
            <a:r>
              <a:rPr lang="en-US" sz="2400" dirty="0">
                <a:latin typeface="Cambria" pitchFamily="18" charset="0"/>
              </a:rPr>
              <a:t> are derivative </a:t>
            </a:r>
            <a:r>
              <a:rPr lang="en-US" sz="2400" b="1" dirty="0">
                <a:latin typeface="Cambria" pitchFamily="18" charset="0"/>
              </a:rPr>
              <a:t>filters</a:t>
            </a:r>
            <a:r>
              <a:rPr lang="en-US" sz="2400" dirty="0">
                <a:latin typeface="Cambria" pitchFamily="18" charset="0"/>
              </a:rPr>
              <a:t> used to find areas of rapid change (edges) in images. Since derivative </a:t>
            </a:r>
            <a:r>
              <a:rPr lang="en-US" sz="2400" b="1" dirty="0">
                <a:latin typeface="Cambria" pitchFamily="18" charset="0"/>
              </a:rPr>
              <a:t>filters</a:t>
            </a:r>
            <a:r>
              <a:rPr lang="en-US" sz="2400" dirty="0">
                <a:latin typeface="Cambria" pitchFamily="18" charset="0"/>
              </a:rPr>
              <a:t> are very sensitive to noise, it is common to smooth the image (e.g., using a Gaussian </a:t>
            </a:r>
            <a:r>
              <a:rPr lang="en-US" sz="2400" b="1" dirty="0">
                <a:latin typeface="Cambria" pitchFamily="18" charset="0"/>
              </a:rPr>
              <a:t>filter</a:t>
            </a:r>
            <a:r>
              <a:rPr lang="en-US" sz="2400" dirty="0">
                <a:latin typeface="Cambria" pitchFamily="18" charset="0"/>
              </a:rPr>
              <a:t>) before applying the </a:t>
            </a:r>
            <a:r>
              <a:rPr lang="en-US" sz="2400" b="1" dirty="0" err="1" smtClean="0">
                <a:latin typeface="Cambria" pitchFamily="18" charset="0"/>
              </a:rPr>
              <a:t>Laplacian</a:t>
            </a:r>
            <a:r>
              <a:rPr lang="en-US" sz="2400" dirty="0" smtClean="0">
                <a:latin typeface="Cambria" pitchFamily="18" charset="0"/>
              </a:rPr>
              <a:t>. This </a:t>
            </a:r>
            <a:r>
              <a:rPr lang="en-US" sz="2400" dirty="0">
                <a:latin typeface="Cambria" pitchFamily="18" charset="0"/>
              </a:rPr>
              <a:t>is called a negative </a:t>
            </a:r>
            <a:r>
              <a:rPr lang="en-US" sz="2400" b="1" dirty="0" err="1">
                <a:latin typeface="Cambria" pitchFamily="18" charset="0"/>
              </a:rPr>
              <a:t>Laplacian</a:t>
            </a:r>
            <a:r>
              <a:rPr lang="en-US" sz="2400" dirty="0">
                <a:latin typeface="Cambria" pitchFamily="18" charset="0"/>
              </a:rPr>
              <a:t> because the central peak is </a:t>
            </a:r>
            <a:r>
              <a:rPr lang="en-US" sz="2400" dirty="0" smtClean="0">
                <a:latin typeface="Cambria" pitchFamily="18" charset="0"/>
              </a:rPr>
              <a:t>negative.</a:t>
            </a:r>
          </a:p>
          <a:p>
            <a:r>
              <a:rPr lang="en-US" sz="2400" b="1" dirty="0" smtClean="0">
                <a:latin typeface="Cambria" pitchFamily="18" charset="0"/>
              </a:rPr>
              <a:t>Supported Lab: </a:t>
            </a:r>
            <a:r>
              <a:rPr lang="en-US" sz="2400" dirty="0" smtClean="0">
                <a:latin typeface="Cambria" pitchFamily="18" charset="0"/>
              </a:rPr>
              <a:t>To better understand applications of spatial enhancement filters consult Lab 4 ( spatial image enhancement present in OCD)</a:t>
            </a:r>
            <a:endParaRPr lang="en-US" sz="2400" dirty="0">
              <a:latin typeface="Cambria" pitchFamily="18" charset="0"/>
            </a:endParaRPr>
          </a:p>
        </p:txBody>
      </p:sp>
    </p:spTree>
    <p:extLst>
      <p:ext uri="{BB962C8B-B14F-4D97-AF65-F5344CB8AC3E}">
        <p14:creationId xmlns:p14="http://schemas.microsoft.com/office/powerpoint/2010/main" val="2996004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smtClean="0">
                <a:latin typeface="Cambria" pitchFamily="18" charset="0"/>
              </a:rPr>
              <a:t>Questions &amp; Discussion</a:t>
            </a:r>
            <a:endParaRPr lang="en-US" sz="4000" b="1" dirty="0">
              <a:latin typeface="Cambria" pitchFamily="18" charset="0"/>
            </a:endParaRPr>
          </a:p>
        </p:txBody>
      </p:sp>
      <p:pic>
        <p:nvPicPr>
          <p:cNvPr id="4" name="Picture 4" descr="ques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2209800"/>
            <a:ext cx="57150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9219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r>
              <a:rPr lang="en-US" dirty="0" smtClean="0"/>
              <a:t>	</a:t>
            </a:r>
            <a:endParaRPr lang="en-US" dirty="0"/>
          </a:p>
        </p:txBody>
      </p:sp>
      <p:sp>
        <p:nvSpPr>
          <p:cNvPr id="3" name="Content Placeholder 2"/>
          <p:cNvSpPr>
            <a:spLocks noGrp="1"/>
          </p:cNvSpPr>
          <p:nvPr>
            <p:ph sz="quarter" idx="1"/>
          </p:nvPr>
        </p:nvSpPr>
        <p:spPr>
          <a:xfrm>
            <a:off x="612648" y="1600200"/>
            <a:ext cx="8153400" cy="4876800"/>
          </a:xfrm>
        </p:spPr>
        <p:txBody>
          <a:bodyPr>
            <a:normAutofit/>
          </a:bodyPr>
          <a:lstStyle/>
          <a:p>
            <a:r>
              <a:rPr lang="en-US" sz="2400" dirty="0" smtClean="0"/>
              <a:t>Spatial Filter</a:t>
            </a:r>
          </a:p>
          <a:p>
            <a:r>
              <a:rPr lang="en-US" sz="2400" dirty="0" smtClean="0"/>
              <a:t>Types of Filters</a:t>
            </a:r>
          </a:p>
          <a:p>
            <a:endParaRPr lang="en-US" sz="2400" dirty="0" smtClean="0"/>
          </a:p>
          <a:p>
            <a:endParaRPr lang="en-US" sz="2400" dirty="0" smtClean="0"/>
          </a:p>
          <a:p>
            <a:endParaRPr lang="en-US" sz="2400" dirty="0" smtClean="0"/>
          </a:p>
          <a:p>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Filter</a:t>
            </a:r>
            <a:endParaRPr lang="en-US" dirty="0"/>
          </a:p>
        </p:txBody>
      </p:sp>
      <p:sp>
        <p:nvSpPr>
          <p:cNvPr id="3" name="Content Placeholder 2"/>
          <p:cNvSpPr>
            <a:spLocks noGrp="1"/>
          </p:cNvSpPr>
          <p:nvPr>
            <p:ph sz="quarter" idx="1"/>
          </p:nvPr>
        </p:nvSpPr>
        <p:spPr/>
        <p:txBody>
          <a:bodyPr>
            <a:normAutofit fontScale="85000" lnSpcReduction="10000"/>
          </a:bodyPr>
          <a:lstStyle/>
          <a:p>
            <a:pPr algn="just"/>
            <a:r>
              <a:rPr lang="en-US" dirty="0" smtClean="0"/>
              <a:t>In the most basic sense, a filter is a mechanism that removes something from whatever passes through it.</a:t>
            </a:r>
          </a:p>
          <a:p>
            <a:pPr lvl="1" algn="just"/>
            <a:r>
              <a:rPr lang="en-US" dirty="0" smtClean="0"/>
              <a:t>An image filter blocks or passes through image data based on what kind of filter it is.</a:t>
            </a:r>
          </a:p>
          <a:p>
            <a:pPr algn="just"/>
            <a:endParaRPr lang="en-US" dirty="0" smtClean="0"/>
          </a:p>
          <a:p>
            <a:pPr algn="just"/>
            <a:r>
              <a:rPr lang="en-US" dirty="0" smtClean="0"/>
              <a:t>A low pass filter allows low frequency data, or data that does not change much from pixel to neighboring pixel, to pass through, removing the high frequency data, or data that changes rapidly from pixel to neighboring pixel. </a:t>
            </a:r>
          </a:p>
          <a:p>
            <a:pPr lvl="1" algn="just"/>
            <a:r>
              <a:rPr lang="en-US" dirty="0" smtClean="0"/>
              <a:t>Conversely, a high pass filter allows high frequency data to pass, removing low frequency data.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a:t>
            </a:r>
            <a:endParaRPr lang="en-US" dirty="0"/>
          </a:p>
        </p:txBody>
      </p:sp>
      <p:sp>
        <p:nvSpPr>
          <p:cNvPr id="4" name="Rectangle 3"/>
          <p:cNvSpPr/>
          <p:nvPr/>
        </p:nvSpPr>
        <p:spPr>
          <a:xfrm>
            <a:off x="609600" y="2895600"/>
            <a:ext cx="8229600" cy="1938992"/>
          </a:xfrm>
          <a:prstGeom prst="rect">
            <a:avLst/>
          </a:prstGeom>
        </p:spPr>
        <p:txBody>
          <a:bodyPr wrap="square">
            <a:spAutoFit/>
          </a:bodyPr>
          <a:lstStyle/>
          <a:p>
            <a:r>
              <a:rPr lang="en-US" sz="2400" dirty="0">
                <a:latin typeface="Cambria" pitchFamily="18" charset="0"/>
              </a:rPr>
              <a:t>In </a:t>
            </a:r>
            <a:r>
              <a:rPr lang="en-US" sz="2400" b="1" dirty="0">
                <a:latin typeface="Cambria" pitchFamily="18" charset="0"/>
              </a:rPr>
              <a:t>image processing filters</a:t>
            </a:r>
            <a:r>
              <a:rPr lang="en-US" sz="2400" dirty="0">
                <a:latin typeface="Cambria" pitchFamily="18" charset="0"/>
              </a:rPr>
              <a:t> are mainly </a:t>
            </a:r>
            <a:r>
              <a:rPr lang="en-US" sz="2400" b="1" dirty="0">
                <a:latin typeface="Cambria" pitchFamily="18" charset="0"/>
              </a:rPr>
              <a:t>used</a:t>
            </a:r>
            <a:r>
              <a:rPr lang="en-US" sz="2400" dirty="0">
                <a:latin typeface="Cambria" pitchFamily="18" charset="0"/>
              </a:rPr>
              <a:t> to suppress either the high frequencies in the </a:t>
            </a:r>
            <a:r>
              <a:rPr lang="en-US" sz="2400" b="1" dirty="0">
                <a:latin typeface="Cambria" pitchFamily="18" charset="0"/>
              </a:rPr>
              <a:t>image</a:t>
            </a:r>
            <a:r>
              <a:rPr lang="en-US" sz="2400" dirty="0">
                <a:latin typeface="Cambria" pitchFamily="18" charset="0"/>
              </a:rPr>
              <a:t>, i.e. smoothing the </a:t>
            </a:r>
            <a:r>
              <a:rPr lang="en-US" sz="2400" b="1" dirty="0">
                <a:latin typeface="Cambria" pitchFamily="18" charset="0"/>
              </a:rPr>
              <a:t>image</a:t>
            </a:r>
            <a:r>
              <a:rPr lang="en-US" sz="2400" dirty="0">
                <a:latin typeface="Cambria" pitchFamily="18" charset="0"/>
              </a:rPr>
              <a:t>, or the low frequencies, i.e. enhancing or detecting edges in the </a:t>
            </a:r>
            <a:r>
              <a:rPr lang="en-US" sz="2400" b="1" dirty="0">
                <a:latin typeface="Cambria" pitchFamily="18" charset="0"/>
              </a:rPr>
              <a:t>image</a:t>
            </a:r>
            <a:r>
              <a:rPr lang="en-US" sz="2400" dirty="0">
                <a:latin typeface="Cambria" pitchFamily="18" charset="0"/>
              </a:rPr>
              <a:t>. An </a:t>
            </a:r>
            <a:r>
              <a:rPr lang="en-US" sz="2400" b="1" dirty="0">
                <a:latin typeface="Cambria" pitchFamily="18" charset="0"/>
              </a:rPr>
              <a:t>image</a:t>
            </a:r>
            <a:r>
              <a:rPr lang="en-US" sz="2400" dirty="0">
                <a:latin typeface="Cambria" pitchFamily="18" charset="0"/>
              </a:rPr>
              <a:t> can be filtered either in the frequency or in the spatial domain</a:t>
            </a:r>
            <a:endParaRPr lang="en-US" sz="2400" dirty="0">
              <a:latin typeface="Cambria" pitchFamily="18" charset="0"/>
            </a:endParaRPr>
          </a:p>
        </p:txBody>
      </p:sp>
    </p:spTree>
    <p:extLst>
      <p:ext uri="{BB962C8B-B14F-4D97-AF65-F5344CB8AC3E}">
        <p14:creationId xmlns:p14="http://schemas.microsoft.com/office/powerpoint/2010/main" val="960834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Spatial Filters</a:t>
            </a:r>
            <a:endParaRPr lang="en-US" dirty="0"/>
          </a:p>
        </p:txBody>
      </p:sp>
      <p:sp>
        <p:nvSpPr>
          <p:cNvPr id="3" name="Content Placeholder 2"/>
          <p:cNvSpPr>
            <a:spLocks noGrp="1"/>
          </p:cNvSpPr>
          <p:nvPr>
            <p:ph sz="quarter" idx="1"/>
          </p:nvPr>
        </p:nvSpPr>
        <p:spPr/>
        <p:txBody>
          <a:bodyPr/>
          <a:lstStyle/>
          <a:p>
            <a:r>
              <a:rPr lang="en-US" dirty="0" smtClean="0"/>
              <a:t>Image filters have a wide variety of uses, such as</a:t>
            </a:r>
          </a:p>
          <a:p>
            <a:pPr lvl="1"/>
            <a:r>
              <a:rPr lang="en-US" dirty="0" smtClean="0"/>
              <a:t>Noise Removal</a:t>
            </a:r>
          </a:p>
          <a:p>
            <a:pPr lvl="1"/>
            <a:r>
              <a:rPr lang="en-US" dirty="0" smtClean="0"/>
              <a:t>Edge Enhancement</a:t>
            </a:r>
          </a:p>
          <a:p>
            <a:pPr lvl="1"/>
            <a:r>
              <a:rPr lang="en-US" dirty="0" smtClean="0"/>
              <a:t>Edge Detection</a:t>
            </a:r>
          </a:p>
          <a:p>
            <a:pPr lvl="1"/>
            <a:r>
              <a:rPr lang="en-US" dirty="0" smtClean="0"/>
              <a:t>Low </a:t>
            </a:r>
            <a:r>
              <a:rPr lang="en-US" dirty="0" smtClean="0"/>
              <a:t>Pass </a:t>
            </a:r>
          </a:p>
          <a:p>
            <a:pPr lvl="1"/>
            <a:r>
              <a:rPr lang="en-US" dirty="0" smtClean="0"/>
              <a:t>High </a:t>
            </a:r>
            <a:r>
              <a:rPr lang="en-US" dirty="0" smtClean="0"/>
              <a:t>Pass</a:t>
            </a:r>
          </a:p>
          <a:p>
            <a:pPr lvl="1"/>
            <a:r>
              <a:rPr lang="en-US" dirty="0" smtClean="0"/>
              <a:t>Haze Reduction</a:t>
            </a:r>
          </a:p>
          <a:p>
            <a:pPr lvl="1"/>
            <a:r>
              <a:rPr lang="en-US" dirty="0" smtClean="0"/>
              <a:t>Vertical Edge Detection</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 Window</a:t>
            </a:r>
            <a:endParaRPr lang="en-US" dirty="0"/>
          </a:p>
        </p:txBody>
      </p:sp>
      <p:pic>
        <p:nvPicPr>
          <p:cNvPr id="1026" name="Picture 2" descr="http://2.bp.blogspot.com/-S6pIUD6FyxA/UJVrzBg78BI/AAAAAAAAAaY/3y9r_tCtBv8/s1600/SpatialFiltering.jpg"/>
          <p:cNvPicPr>
            <a:picLocks noChangeAspect="1" noChangeArrowheads="1"/>
          </p:cNvPicPr>
          <p:nvPr/>
        </p:nvPicPr>
        <p:blipFill>
          <a:blip r:embed="rId2"/>
          <a:srcRect/>
          <a:stretch>
            <a:fillRect/>
          </a:stretch>
        </p:blipFill>
        <p:spPr bwMode="auto">
          <a:xfrm>
            <a:off x="457200" y="1828800"/>
            <a:ext cx="5410200" cy="2518358"/>
          </a:xfrm>
          <a:prstGeom prst="rect">
            <a:avLst/>
          </a:prstGeom>
          <a:noFill/>
        </p:spPr>
      </p:pic>
      <p:pic>
        <p:nvPicPr>
          <p:cNvPr id="1028" name="Picture 4" descr="Image:Boxcar explaination.jpg"/>
          <p:cNvPicPr>
            <a:picLocks noChangeAspect="1" noChangeArrowheads="1"/>
          </p:cNvPicPr>
          <p:nvPr/>
        </p:nvPicPr>
        <p:blipFill>
          <a:blip r:embed="rId3"/>
          <a:srcRect/>
          <a:stretch>
            <a:fillRect/>
          </a:stretch>
        </p:blipFill>
        <p:spPr bwMode="auto">
          <a:xfrm>
            <a:off x="6019800" y="3736635"/>
            <a:ext cx="2876550" cy="288324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Pass Filter (</a:t>
            </a:r>
            <a:r>
              <a:rPr lang="en-US" dirty="0" err="1" smtClean="0"/>
              <a:t>smoothe</a:t>
            </a:r>
            <a:r>
              <a:rPr lang="en-US" dirty="0" smtClean="0"/>
              <a:t> edges)</a:t>
            </a:r>
            <a:endParaRPr lang="en-US" dirty="0"/>
          </a:p>
        </p:txBody>
      </p:sp>
      <p:pic>
        <p:nvPicPr>
          <p:cNvPr id="22532" name="Picture 4" descr="Image:Lowpass 3x3.jpg"/>
          <p:cNvPicPr>
            <a:picLocks noChangeAspect="1" noChangeArrowheads="1"/>
          </p:cNvPicPr>
          <p:nvPr/>
        </p:nvPicPr>
        <p:blipFill>
          <a:blip r:embed="rId2"/>
          <a:srcRect/>
          <a:stretch>
            <a:fillRect/>
          </a:stretch>
        </p:blipFill>
        <p:spPr bwMode="auto">
          <a:xfrm>
            <a:off x="1447800" y="1524000"/>
            <a:ext cx="2971800" cy="2971800"/>
          </a:xfrm>
          <a:prstGeom prst="rect">
            <a:avLst/>
          </a:prstGeom>
          <a:noFill/>
        </p:spPr>
      </p:pic>
      <p:pic>
        <p:nvPicPr>
          <p:cNvPr id="22534" name="Picture 6" descr="Image:Lowpass 7x7.jpg"/>
          <p:cNvPicPr>
            <a:picLocks noChangeAspect="1" noChangeArrowheads="1"/>
          </p:cNvPicPr>
          <p:nvPr/>
        </p:nvPicPr>
        <p:blipFill>
          <a:blip r:embed="rId3"/>
          <a:srcRect/>
          <a:stretch>
            <a:fillRect/>
          </a:stretch>
        </p:blipFill>
        <p:spPr bwMode="auto">
          <a:xfrm>
            <a:off x="4572000" y="1524000"/>
            <a:ext cx="2971800" cy="2971800"/>
          </a:xfrm>
          <a:prstGeom prst="rect">
            <a:avLst/>
          </a:prstGeom>
          <a:noFill/>
        </p:spPr>
      </p:pic>
      <p:pic>
        <p:nvPicPr>
          <p:cNvPr id="22536" name="Picture 8" descr="Image:Lowpass 21x21.jpg"/>
          <p:cNvPicPr>
            <a:picLocks noChangeAspect="1" noChangeArrowheads="1"/>
          </p:cNvPicPr>
          <p:nvPr/>
        </p:nvPicPr>
        <p:blipFill>
          <a:blip r:embed="rId4"/>
          <a:srcRect/>
          <a:stretch>
            <a:fillRect/>
          </a:stretch>
        </p:blipFill>
        <p:spPr bwMode="auto">
          <a:xfrm>
            <a:off x="6096000" y="3810000"/>
            <a:ext cx="3048000" cy="3048000"/>
          </a:xfrm>
          <a:prstGeom prst="rect">
            <a:avLst/>
          </a:prstGeom>
          <a:noFill/>
        </p:spPr>
      </p:pic>
      <p:pic>
        <p:nvPicPr>
          <p:cNvPr id="22530" name="Picture 2" descr="Image:Lowpass original.jpg"/>
          <p:cNvPicPr>
            <a:picLocks noChangeAspect="1" noChangeArrowheads="1"/>
          </p:cNvPicPr>
          <p:nvPr/>
        </p:nvPicPr>
        <p:blipFill>
          <a:blip r:embed="rId5"/>
          <a:srcRect/>
          <a:stretch>
            <a:fillRect/>
          </a:stretch>
        </p:blipFill>
        <p:spPr bwMode="auto">
          <a:xfrm>
            <a:off x="0" y="3962400"/>
            <a:ext cx="2895600" cy="2895600"/>
          </a:xfrm>
          <a:prstGeom prst="rect">
            <a:avLst/>
          </a:prstGeom>
          <a:noFill/>
        </p:spPr>
      </p:pic>
      <p:sp>
        <p:nvSpPr>
          <p:cNvPr id="8" name="TextBox 7"/>
          <p:cNvSpPr txBox="1"/>
          <p:nvPr/>
        </p:nvSpPr>
        <p:spPr>
          <a:xfrm>
            <a:off x="609600" y="6488668"/>
            <a:ext cx="1447800" cy="369332"/>
          </a:xfrm>
          <a:prstGeom prst="rect">
            <a:avLst/>
          </a:prstGeom>
          <a:noFill/>
        </p:spPr>
        <p:txBody>
          <a:bodyPr wrap="square" rtlCol="0">
            <a:spAutoFit/>
          </a:bodyPr>
          <a:lstStyle/>
          <a:p>
            <a:pPr algn="ctr"/>
            <a:r>
              <a:rPr lang="en-US" dirty="0" smtClean="0">
                <a:solidFill>
                  <a:srgbClr val="FFFF00"/>
                </a:solidFill>
                <a:latin typeface="Cambria" pitchFamily="18" charset="0"/>
              </a:rPr>
              <a:t>Original</a:t>
            </a:r>
            <a:endParaRPr lang="en-US" dirty="0">
              <a:solidFill>
                <a:srgbClr val="FFFF00"/>
              </a:solidFill>
              <a:latin typeface="Cambria" pitchFamily="18" charset="0"/>
            </a:endParaRPr>
          </a:p>
        </p:txBody>
      </p:sp>
      <p:sp>
        <p:nvSpPr>
          <p:cNvPr id="9" name="TextBox 8"/>
          <p:cNvSpPr txBox="1"/>
          <p:nvPr/>
        </p:nvSpPr>
        <p:spPr>
          <a:xfrm>
            <a:off x="2971800" y="4114800"/>
            <a:ext cx="1447800" cy="369332"/>
          </a:xfrm>
          <a:prstGeom prst="rect">
            <a:avLst/>
          </a:prstGeom>
          <a:noFill/>
        </p:spPr>
        <p:txBody>
          <a:bodyPr wrap="square" rtlCol="0">
            <a:spAutoFit/>
          </a:bodyPr>
          <a:lstStyle/>
          <a:p>
            <a:pPr algn="ctr"/>
            <a:r>
              <a:rPr lang="en-US" dirty="0" smtClean="0">
                <a:solidFill>
                  <a:srgbClr val="FFFF00"/>
                </a:solidFill>
                <a:latin typeface="Cambria" pitchFamily="18" charset="0"/>
              </a:rPr>
              <a:t>3x3 low pass</a:t>
            </a:r>
            <a:endParaRPr lang="en-US" dirty="0">
              <a:solidFill>
                <a:srgbClr val="FFFF00"/>
              </a:solidFill>
              <a:latin typeface="Cambria" pitchFamily="18" charset="0"/>
            </a:endParaRPr>
          </a:p>
        </p:txBody>
      </p:sp>
      <p:sp>
        <p:nvSpPr>
          <p:cNvPr id="10" name="TextBox 9"/>
          <p:cNvSpPr txBox="1"/>
          <p:nvPr/>
        </p:nvSpPr>
        <p:spPr>
          <a:xfrm>
            <a:off x="4572000" y="4114800"/>
            <a:ext cx="1447800" cy="369332"/>
          </a:xfrm>
          <a:prstGeom prst="rect">
            <a:avLst/>
          </a:prstGeom>
          <a:noFill/>
        </p:spPr>
        <p:txBody>
          <a:bodyPr wrap="square" rtlCol="0">
            <a:spAutoFit/>
          </a:bodyPr>
          <a:lstStyle/>
          <a:p>
            <a:pPr algn="ctr"/>
            <a:r>
              <a:rPr lang="en-US" dirty="0" smtClean="0">
                <a:solidFill>
                  <a:srgbClr val="FFFF00"/>
                </a:solidFill>
                <a:latin typeface="Cambria" pitchFamily="18" charset="0"/>
              </a:rPr>
              <a:t>7x7 low pass</a:t>
            </a:r>
            <a:endParaRPr lang="en-US" dirty="0">
              <a:solidFill>
                <a:srgbClr val="FFFF00"/>
              </a:solidFill>
              <a:latin typeface="Cambria" pitchFamily="18" charset="0"/>
            </a:endParaRPr>
          </a:p>
        </p:txBody>
      </p:sp>
      <p:sp>
        <p:nvSpPr>
          <p:cNvPr id="11" name="TextBox 10"/>
          <p:cNvSpPr txBox="1"/>
          <p:nvPr/>
        </p:nvSpPr>
        <p:spPr>
          <a:xfrm>
            <a:off x="6705600" y="6488668"/>
            <a:ext cx="1828800" cy="369332"/>
          </a:xfrm>
          <a:prstGeom prst="rect">
            <a:avLst/>
          </a:prstGeom>
          <a:noFill/>
        </p:spPr>
        <p:txBody>
          <a:bodyPr wrap="square" rtlCol="0">
            <a:spAutoFit/>
          </a:bodyPr>
          <a:lstStyle/>
          <a:p>
            <a:pPr algn="ctr"/>
            <a:r>
              <a:rPr lang="en-US" dirty="0" smtClean="0">
                <a:solidFill>
                  <a:srgbClr val="FFFF00"/>
                </a:solidFill>
                <a:latin typeface="Cambria" pitchFamily="18" charset="0"/>
              </a:rPr>
              <a:t>21x21 low pass</a:t>
            </a:r>
            <a:endParaRPr lang="en-US" dirty="0">
              <a:solidFill>
                <a:srgbClr val="FFFF00"/>
              </a:solidFill>
              <a:latin typeface="Cambri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Pass </a:t>
            </a:r>
            <a:r>
              <a:rPr lang="en-US" dirty="0" smtClean="0"/>
              <a:t>Filter (enhance edges)</a:t>
            </a:r>
            <a:endParaRPr lang="en-US" dirty="0"/>
          </a:p>
        </p:txBody>
      </p:sp>
      <p:sp>
        <p:nvSpPr>
          <p:cNvPr id="8" name="TextBox 7"/>
          <p:cNvSpPr txBox="1"/>
          <p:nvPr/>
        </p:nvSpPr>
        <p:spPr>
          <a:xfrm>
            <a:off x="609600" y="6488668"/>
            <a:ext cx="1447800" cy="369332"/>
          </a:xfrm>
          <a:prstGeom prst="rect">
            <a:avLst/>
          </a:prstGeom>
          <a:noFill/>
        </p:spPr>
        <p:txBody>
          <a:bodyPr wrap="square" rtlCol="0">
            <a:spAutoFit/>
          </a:bodyPr>
          <a:lstStyle/>
          <a:p>
            <a:pPr algn="ctr"/>
            <a:r>
              <a:rPr lang="en-US" dirty="0" smtClean="0">
                <a:solidFill>
                  <a:srgbClr val="FFFF00"/>
                </a:solidFill>
                <a:latin typeface="Cambria" pitchFamily="18" charset="0"/>
              </a:rPr>
              <a:t>Original</a:t>
            </a:r>
            <a:endParaRPr lang="en-US" dirty="0">
              <a:solidFill>
                <a:srgbClr val="FFFF00"/>
              </a:solidFill>
              <a:latin typeface="Cambria" pitchFamily="18" charset="0"/>
            </a:endParaRPr>
          </a:p>
        </p:txBody>
      </p:sp>
      <p:pic>
        <p:nvPicPr>
          <p:cNvPr id="23554" name="Picture 2" descr="Image:Highpass 3x3.jpg"/>
          <p:cNvPicPr>
            <a:picLocks noChangeAspect="1" noChangeArrowheads="1"/>
          </p:cNvPicPr>
          <p:nvPr/>
        </p:nvPicPr>
        <p:blipFill>
          <a:blip r:embed="rId2"/>
          <a:srcRect/>
          <a:stretch>
            <a:fillRect/>
          </a:stretch>
        </p:blipFill>
        <p:spPr bwMode="auto">
          <a:xfrm>
            <a:off x="1371600" y="1524000"/>
            <a:ext cx="2971800" cy="2971800"/>
          </a:xfrm>
          <a:prstGeom prst="rect">
            <a:avLst/>
          </a:prstGeom>
          <a:noFill/>
        </p:spPr>
      </p:pic>
      <p:sp>
        <p:nvSpPr>
          <p:cNvPr id="9" name="TextBox 8"/>
          <p:cNvSpPr txBox="1"/>
          <p:nvPr/>
        </p:nvSpPr>
        <p:spPr>
          <a:xfrm>
            <a:off x="2895600" y="4114800"/>
            <a:ext cx="1524000" cy="369332"/>
          </a:xfrm>
          <a:prstGeom prst="rect">
            <a:avLst/>
          </a:prstGeom>
          <a:noFill/>
        </p:spPr>
        <p:txBody>
          <a:bodyPr wrap="square" rtlCol="0">
            <a:spAutoFit/>
          </a:bodyPr>
          <a:lstStyle/>
          <a:p>
            <a:pPr algn="ctr"/>
            <a:r>
              <a:rPr lang="en-US" dirty="0" smtClean="0">
                <a:solidFill>
                  <a:srgbClr val="FFFF00"/>
                </a:solidFill>
                <a:latin typeface="Cambria" pitchFamily="18" charset="0"/>
              </a:rPr>
              <a:t>3x3 high pass</a:t>
            </a:r>
            <a:endParaRPr lang="en-US" dirty="0">
              <a:solidFill>
                <a:srgbClr val="FFFF00"/>
              </a:solidFill>
              <a:latin typeface="Cambria" pitchFamily="18" charset="0"/>
            </a:endParaRPr>
          </a:p>
        </p:txBody>
      </p:sp>
      <p:pic>
        <p:nvPicPr>
          <p:cNvPr id="7" name="Picture 2" descr="Image:Lowpass original.jpg"/>
          <p:cNvPicPr>
            <a:picLocks noChangeAspect="1" noChangeArrowheads="1"/>
          </p:cNvPicPr>
          <p:nvPr/>
        </p:nvPicPr>
        <p:blipFill>
          <a:blip r:embed="rId3"/>
          <a:srcRect/>
          <a:stretch>
            <a:fillRect/>
          </a:stretch>
        </p:blipFill>
        <p:spPr bwMode="auto">
          <a:xfrm>
            <a:off x="0" y="3962400"/>
            <a:ext cx="2895600" cy="2895600"/>
          </a:xfrm>
          <a:prstGeom prst="rect">
            <a:avLst/>
          </a:prstGeom>
          <a:noFill/>
        </p:spPr>
      </p:pic>
      <p:sp>
        <p:nvSpPr>
          <p:cNvPr id="13" name="TextBox 12"/>
          <p:cNvSpPr txBox="1"/>
          <p:nvPr/>
        </p:nvSpPr>
        <p:spPr>
          <a:xfrm>
            <a:off x="685800" y="6488668"/>
            <a:ext cx="1447800" cy="369332"/>
          </a:xfrm>
          <a:prstGeom prst="rect">
            <a:avLst/>
          </a:prstGeom>
          <a:noFill/>
        </p:spPr>
        <p:txBody>
          <a:bodyPr wrap="square" rtlCol="0">
            <a:spAutoFit/>
          </a:bodyPr>
          <a:lstStyle/>
          <a:p>
            <a:pPr algn="ctr"/>
            <a:r>
              <a:rPr lang="en-US" dirty="0" smtClean="0">
                <a:solidFill>
                  <a:srgbClr val="FFFF00"/>
                </a:solidFill>
                <a:latin typeface="Cambria" pitchFamily="18" charset="0"/>
              </a:rPr>
              <a:t>Original</a:t>
            </a:r>
            <a:endParaRPr lang="en-US" dirty="0">
              <a:solidFill>
                <a:srgbClr val="FFFF00"/>
              </a:solidFill>
              <a:latin typeface="Cambria" pitchFamily="18" charset="0"/>
            </a:endParaRPr>
          </a:p>
        </p:txBody>
      </p:sp>
      <p:pic>
        <p:nvPicPr>
          <p:cNvPr id="23556" name="Picture 4" descr="Image:Highpass 7x7.jpg"/>
          <p:cNvPicPr>
            <a:picLocks noChangeAspect="1" noChangeArrowheads="1"/>
          </p:cNvPicPr>
          <p:nvPr/>
        </p:nvPicPr>
        <p:blipFill>
          <a:blip r:embed="rId4"/>
          <a:srcRect/>
          <a:stretch>
            <a:fillRect/>
          </a:stretch>
        </p:blipFill>
        <p:spPr bwMode="auto">
          <a:xfrm>
            <a:off x="4648200" y="1524000"/>
            <a:ext cx="2971800" cy="2971800"/>
          </a:xfrm>
          <a:prstGeom prst="rect">
            <a:avLst/>
          </a:prstGeom>
          <a:noFill/>
        </p:spPr>
      </p:pic>
      <p:sp>
        <p:nvSpPr>
          <p:cNvPr id="10" name="TextBox 9"/>
          <p:cNvSpPr txBox="1"/>
          <p:nvPr/>
        </p:nvSpPr>
        <p:spPr>
          <a:xfrm>
            <a:off x="4572000" y="4114800"/>
            <a:ext cx="1600200" cy="369332"/>
          </a:xfrm>
          <a:prstGeom prst="rect">
            <a:avLst/>
          </a:prstGeom>
          <a:noFill/>
        </p:spPr>
        <p:txBody>
          <a:bodyPr wrap="square" rtlCol="0">
            <a:spAutoFit/>
          </a:bodyPr>
          <a:lstStyle/>
          <a:p>
            <a:pPr algn="ctr"/>
            <a:r>
              <a:rPr lang="en-US" dirty="0" smtClean="0">
                <a:solidFill>
                  <a:srgbClr val="FFFF00"/>
                </a:solidFill>
                <a:latin typeface="Cambria" pitchFamily="18" charset="0"/>
              </a:rPr>
              <a:t>7x7 high pass</a:t>
            </a:r>
            <a:endParaRPr lang="en-US" dirty="0">
              <a:solidFill>
                <a:srgbClr val="FFFF00"/>
              </a:solidFill>
              <a:latin typeface="Cambria" pitchFamily="18" charset="0"/>
            </a:endParaRPr>
          </a:p>
        </p:txBody>
      </p:sp>
      <p:pic>
        <p:nvPicPr>
          <p:cNvPr id="23558" name="Picture 6" descr="Image:Highpass 21x21.jpg"/>
          <p:cNvPicPr>
            <a:picLocks noChangeAspect="1" noChangeArrowheads="1"/>
          </p:cNvPicPr>
          <p:nvPr/>
        </p:nvPicPr>
        <p:blipFill>
          <a:blip r:embed="rId5"/>
          <a:srcRect/>
          <a:stretch>
            <a:fillRect/>
          </a:stretch>
        </p:blipFill>
        <p:spPr bwMode="auto">
          <a:xfrm>
            <a:off x="6172200" y="3886200"/>
            <a:ext cx="2971800" cy="2971800"/>
          </a:xfrm>
          <a:prstGeom prst="rect">
            <a:avLst/>
          </a:prstGeom>
          <a:noFill/>
        </p:spPr>
      </p:pic>
      <p:sp>
        <p:nvSpPr>
          <p:cNvPr id="11" name="TextBox 10"/>
          <p:cNvSpPr txBox="1"/>
          <p:nvPr/>
        </p:nvSpPr>
        <p:spPr>
          <a:xfrm>
            <a:off x="6705600" y="6488668"/>
            <a:ext cx="1828800" cy="369332"/>
          </a:xfrm>
          <a:prstGeom prst="rect">
            <a:avLst/>
          </a:prstGeom>
          <a:noFill/>
        </p:spPr>
        <p:txBody>
          <a:bodyPr wrap="square" rtlCol="0">
            <a:spAutoFit/>
          </a:bodyPr>
          <a:lstStyle/>
          <a:p>
            <a:pPr algn="ctr"/>
            <a:r>
              <a:rPr lang="en-US" dirty="0" smtClean="0">
                <a:solidFill>
                  <a:srgbClr val="FFFF00"/>
                </a:solidFill>
                <a:latin typeface="Cambria" pitchFamily="18" charset="0"/>
              </a:rPr>
              <a:t>21x21 high pass</a:t>
            </a:r>
            <a:endParaRPr lang="en-US" dirty="0">
              <a:solidFill>
                <a:srgbClr val="FFFF00"/>
              </a:solidFill>
              <a:latin typeface="Cambri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Destripping</a:t>
            </a:r>
            <a:r>
              <a:rPr lang="en-US" dirty="0" smtClean="0"/>
              <a:t> Removal Filter</a:t>
            </a:r>
            <a:endParaRPr lang="en-US" dirty="0"/>
          </a:p>
        </p:txBody>
      </p:sp>
      <p:pic>
        <p:nvPicPr>
          <p:cNvPr id="1026" name="Picture 2"/>
          <p:cNvPicPr>
            <a:picLocks noChangeAspect="1" noChangeArrowheads="1"/>
          </p:cNvPicPr>
          <p:nvPr/>
        </p:nvPicPr>
        <p:blipFill>
          <a:blip r:embed="rId2"/>
          <a:srcRect l="21875" t="38051" r="49219" b="43750"/>
          <a:stretch>
            <a:fillRect/>
          </a:stretch>
        </p:blipFill>
        <p:spPr bwMode="auto">
          <a:xfrm>
            <a:off x="1905000" y="1524000"/>
            <a:ext cx="5334000" cy="2518719"/>
          </a:xfrm>
          <a:prstGeom prst="rect">
            <a:avLst/>
          </a:prstGeom>
          <a:noFill/>
          <a:ln w="9525">
            <a:noFill/>
            <a:miter lim="800000"/>
            <a:headEnd/>
            <a:tailEnd/>
          </a:ln>
          <a:effectLst/>
        </p:spPr>
      </p:pic>
      <p:pic>
        <p:nvPicPr>
          <p:cNvPr id="1027" name="Picture 3"/>
          <p:cNvPicPr>
            <a:picLocks noChangeAspect="1" noChangeArrowheads="1"/>
          </p:cNvPicPr>
          <p:nvPr/>
        </p:nvPicPr>
        <p:blipFill>
          <a:blip r:embed="rId2"/>
          <a:srcRect l="52344" t="38636" r="17969" b="43750"/>
          <a:stretch>
            <a:fillRect/>
          </a:stretch>
        </p:blipFill>
        <p:spPr bwMode="auto">
          <a:xfrm>
            <a:off x="1854200" y="4114800"/>
            <a:ext cx="5384800" cy="2396107"/>
          </a:xfrm>
          <a:prstGeom prst="rect">
            <a:avLst/>
          </a:prstGeom>
          <a:noFill/>
          <a:ln w="9525">
            <a:noFill/>
            <a:miter lim="800000"/>
            <a:headEnd/>
            <a:tailEnd/>
          </a:ln>
          <a:effectLst/>
        </p:spPr>
      </p:pic>
      <p:sp>
        <p:nvSpPr>
          <p:cNvPr id="6" name="TextBox 5"/>
          <p:cNvSpPr txBox="1"/>
          <p:nvPr/>
        </p:nvSpPr>
        <p:spPr>
          <a:xfrm>
            <a:off x="2133600" y="3810000"/>
            <a:ext cx="1981200" cy="381000"/>
          </a:xfrm>
          <a:prstGeom prst="rect">
            <a:avLst/>
          </a:prstGeom>
          <a:noFill/>
        </p:spPr>
        <p:txBody>
          <a:bodyPr wrap="square" rtlCol="0">
            <a:spAutoFit/>
          </a:bodyPr>
          <a:lstStyle/>
          <a:p>
            <a:pPr algn="ctr"/>
            <a:r>
              <a:rPr lang="en-US" dirty="0" smtClean="0">
                <a:latin typeface="Cambria" pitchFamily="18" charset="0"/>
              </a:rPr>
              <a:t>Original Image</a:t>
            </a:r>
            <a:endParaRPr lang="en-US" dirty="0">
              <a:latin typeface="Cambria" pitchFamily="18" charset="0"/>
            </a:endParaRPr>
          </a:p>
        </p:txBody>
      </p:sp>
      <p:sp>
        <p:nvSpPr>
          <p:cNvPr id="7" name="TextBox 6"/>
          <p:cNvSpPr txBox="1"/>
          <p:nvPr/>
        </p:nvSpPr>
        <p:spPr>
          <a:xfrm>
            <a:off x="5029200" y="3810000"/>
            <a:ext cx="1981200" cy="381000"/>
          </a:xfrm>
          <a:prstGeom prst="rect">
            <a:avLst/>
          </a:prstGeom>
          <a:noFill/>
        </p:spPr>
        <p:txBody>
          <a:bodyPr wrap="square" rtlCol="0">
            <a:spAutoFit/>
          </a:bodyPr>
          <a:lstStyle/>
          <a:p>
            <a:pPr algn="ctr"/>
            <a:r>
              <a:rPr lang="en-US" dirty="0" smtClean="0">
                <a:latin typeface="Cambria" pitchFamily="18" charset="0"/>
              </a:rPr>
              <a:t>Low Pass Filter</a:t>
            </a:r>
            <a:endParaRPr lang="en-US" dirty="0">
              <a:latin typeface="Cambria" pitchFamily="18" charset="0"/>
            </a:endParaRPr>
          </a:p>
        </p:txBody>
      </p:sp>
      <p:sp>
        <p:nvSpPr>
          <p:cNvPr id="8" name="TextBox 7"/>
          <p:cNvSpPr txBox="1"/>
          <p:nvPr/>
        </p:nvSpPr>
        <p:spPr>
          <a:xfrm>
            <a:off x="2133600" y="6324600"/>
            <a:ext cx="1981200" cy="381000"/>
          </a:xfrm>
          <a:prstGeom prst="rect">
            <a:avLst/>
          </a:prstGeom>
          <a:noFill/>
        </p:spPr>
        <p:txBody>
          <a:bodyPr wrap="square" rtlCol="0">
            <a:spAutoFit/>
          </a:bodyPr>
          <a:lstStyle/>
          <a:p>
            <a:pPr algn="ctr"/>
            <a:r>
              <a:rPr lang="en-US" dirty="0" smtClean="0">
                <a:latin typeface="Cambria" pitchFamily="18" charset="0"/>
              </a:rPr>
              <a:t>High Pass Filter</a:t>
            </a:r>
            <a:endParaRPr lang="en-US" dirty="0">
              <a:latin typeface="Cambria" pitchFamily="18" charset="0"/>
            </a:endParaRPr>
          </a:p>
        </p:txBody>
      </p:sp>
      <p:sp>
        <p:nvSpPr>
          <p:cNvPr id="9" name="TextBox 8"/>
          <p:cNvSpPr txBox="1"/>
          <p:nvPr/>
        </p:nvSpPr>
        <p:spPr>
          <a:xfrm>
            <a:off x="5029200" y="6324600"/>
            <a:ext cx="1981200" cy="381000"/>
          </a:xfrm>
          <a:prstGeom prst="rect">
            <a:avLst/>
          </a:prstGeom>
          <a:noFill/>
        </p:spPr>
        <p:txBody>
          <a:bodyPr wrap="square" rtlCol="0">
            <a:spAutoFit/>
          </a:bodyPr>
          <a:lstStyle/>
          <a:p>
            <a:pPr algn="ctr"/>
            <a:r>
              <a:rPr lang="en-US" dirty="0" smtClean="0">
                <a:latin typeface="Cambria" pitchFamily="18" charset="0"/>
              </a:rPr>
              <a:t>Merged Image</a:t>
            </a:r>
            <a:endParaRPr lang="en-US" dirty="0">
              <a:latin typeface="Cambria"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2784</TotalTime>
  <Words>220</Words>
  <Application>Microsoft Office PowerPoint</Application>
  <PresentationFormat>On-screen Show (4:3)</PresentationFormat>
  <Paragraphs>50</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Median</vt:lpstr>
      <vt:lpstr>Spatial Enhancement Filters</vt:lpstr>
      <vt:lpstr>Outline </vt:lpstr>
      <vt:lpstr>Spatial Filter</vt:lpstr>
      <vt:lpstr>USES</vt:lpstr>
      <vt:lpstr>Types of Spatial Filters</vt:lpstr>
      <vt:lpstr>Convolution Window</vt:lpstr>
      <vt:lpstr>Low Pass Filter (smoothe edges)</vt:lpstr>
      <vt:lpstr>High Pass Filter (enhance edges)</vt:lpstr>
      <vt:lpstr>Destripping Removal Filter</vt:lpstr>
      <vt:lpstr>PowerPoint Presentation</vt:lpstr>
      <vt:lpstr>PowerPoint Presentation</vt:lpstr>
      <vt:lpstr>Questions &amp; Discussion</vt:lpstr>
    </vt:vector>
  </TitlesOfParts>
  <Company>Institute of Space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Thematic information extraction – hyperspectral image analysis</dc:title>
  <dc:creator>Mirza Muhammad Waqar</dc:creator>
  <cp:lastModifiedBy>MOD</cp:lastModifiedBy>
  <cp:revision>385</cp:revision>
  <dcterms:created xsi:type="dcterms:W3CDTF">2013-03-07T07:06:19Z</dcterms:created>
  <dcterms:modified xsi:type="dcterms:W3CDTF">2020-04-23T05:28:38Z</dcterms:modified>
</cp:coreProperties>
</file>