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346" r:id="rId2"/>
    <p:sldId id="290" r:id="rId3"/>
    <p:sldId id="308" r:id="rId4"/>
    <p:sldId id="342" r:id="rId5"/>
    <p:sldId id="343" r:id="rId6"/>
    <p:sldId id="344" r:id="rId7"/>
    <p:sldId id="314" r:id="rId8"/>
    <p:sldId id="316" r:id="rId9"/>
    <p:sldId id="345" r:id="rId10"/>
    <p:sldId id="309" r:id="rId11"/>
    <p:sldId id="335" r:id="rId12"/>
    <p:sldId id="336" r:id="rId13"/>
    <p:sldId id="337" r:id="rId14"/>
    <p:sldId id="310" r:id="rId15"/>
    <p:sldId id="293" r:id="rId16"/>
    <p:sldId id="323" r:id="rId17"/>
    <p:sldId id="325" r:id="rId18"/>
    <p:sldId id="281" r:id="rId19"/>
    <p:sldId id="283" r:id="rId20"/>
    <p:sldId id="284" r:id="rId21"/>
    <p:sldId id="326" r:id="rId22"/>
    <p:sldId id="320" r:id="rId23"/>
    <p:sldId id="297" r:id="rId24"/>
    <p:sldId id="324" r:id="rId25"/>
    <p:sldId id="328" r:id="rId26"/>
    <p:sldId id="321" r:id="rId27"/>
    <p:sldId id="322" r:id="rId28"/>
    <p:sldId id="330" r:id="rId29"/>
    <p:sldId id="33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7C12B-F091-4911-94D9-3B616BEF04D4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C534F-E678-44F3-9897-BD897D4959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2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C8E843-E1F8-4056-9ACB-60A5734402C0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D586C1-DC09-4AB0-A2CD-2BA2D69E2B6C}" type="slidenum">
              <a:rPr lang="en-US" sz="1200">
                <a:latin typeface="Times" charset="0"/>
              </a:rPr>
              <a:pPr algn="r"/>
              <a:t>6</a:t>
            </a:fld>
            <a:endParaRPr lang="en-US" sz="1200">
              <a:latin typeface="Times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1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5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736725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ko-KR" sz="2400" b="1" dirty="0">
                <a:ea typeface="굴림" pitchFamily="34" charset="-127"/>
              </a:rPr>
              <a:t>Basic quantities to describe the quality of light source: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2400" dirty="0">
                <a:solidFill>
                  <a:srgbClr val="0000FF"/>
                </a:solidFill>
                <a:ea typeface="굴림" pitchFamily="34" charset="-127"/>
              </a:rPr>
              <a:t>Radiance:</a:t>
            </a:r>
            <a:r>
              <a:rPr lang="en-US" altLang="ko-KR" sz="2400" dirty="0">
                <a:ea typeface="굴림" pitchFamily="34" charset="-127"/>
              </a:rPr>
              <a:t> Total amount of energy that flows from the light source (in W).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2400" dirty="0">
                <a:solidFill>
                  <a:srgbClr val="0000FF"/>
                </a:solidFill>
                <a:ea typeface="굴림" pitchFamily="34" charset="-127"/>
              </a:rPr>
              <a:t>Luminance:</a:t>
            </a:r>
            <a:r>
              <a:rPr lang="en-US" altLang="ko-KR" sz="2400" dirty="0">
                <a:ea typeface="굴림" pitchFamily="34" charset="-127"/>
              </a:rPr>
              <a:t> A measure of the amount of energy an observer perceives from the light source (in lm)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2400" dirty="0">
                <a:solidFill>
                  <a:srgbClr val="0000FF"/>
                </a:solidFill>
                <a:ea typeface="굴림" pitchFamily="34" charset="-127"/>
              </a:rPr>
              <a:t>Brightness:</a:t>
            </a:r>
            <a:r>
              <a:rPr lang="en-US" altLang="ko-KR" sz="2400" dirty="0">
                <a:ea typeface="굴림" pitchFamily="34" charset="-127"/>
              </a:rPr>
              <a:t> A subjective descriptor that embodies the achromatic notion of intensity and is practical impossible to measure.</a:t>
            </a:r>
          </a:p>
        </p:txBody>
      </p:sp>
      <p:sp>
        <p:nvSpPr>
          <p:cNvPr id="707590" name="Rectangle 6"/>
          <p:cNvSpPr>
            <a:spLocks noChangeArrowheads="1"/>
          </p:cNvSpPr>
          <p:nvPr/>
        </p:nvSpPr>
        <p:spPr bwMode="auto">
          <a:xfrm>
            <a:off x="615950" y="2968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Color Fundamentals (con</a:t>
            </a:r>
            <a:r>
              <a:rPr lang="en-US" altLang="ko-KR" sz="2800" b="1" i="1">
                <a:solidFill>
                  <a:srgbClr val="FF0000"/>
                </a:solidFill>
                <a:latin typeface="Times New Roman"/>
                <a:ea typeface="굴림" pitchFamily="34" charset="-127"/>
              </a:rPr>
              <a:t>’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t)c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Color Fundamentals (con</a:t>
            </a:r>
            <a:r>
              <a:rPr lang="en-US" altLang="ko-KR" sz="2800" b="1" i="1">
                <a:solidFill>
                  <a:srgbClr val="FF0000"/>
                </a:solidFill>
                <a:latin typeface="Times New Roman"/>
                <a:ea typeface="굴림" pitchFamily="34" charset="-127"/>
              </a:rPr>
              <a:t>’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t)</a:t>
            </a:r>
          </a:p>
        </p:txBody>
      </p:sp>
      <p:sp>
        <p:nvSpPr>
          <p:cNvPr id="67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47700" y="1582738"/>
            <a:ext cx="8208963" cy="48704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ko-KR" sz="2400" b="1" dirty="0">
                <a:ea typeface="굴림" pitchFamily="34" charset="-127"/>
              </a:rPr>
              <a:t>The characteristics generally used to distinguish one color from another are </a:t>
            </a:r>
            <a:r>
              <a:rPr lang="en-US" altLang="ko-KR" sz="2400" b="1" dirty="0">
                <a:solidFill>
                  <a:srgbClr val="0000FF"/>
                </a:solidFill>
                <a:ea typeface="굴림" pitchFamily="34" charset="-127"/>
              </a:rPr>
              <a:t>Brightness</a:t>
            </a:r>
            <a:r>
              <a:rPr lang="en-US" altLang="ko-KR" sz="2400" b="1" dirty="0">
                <a:ea typeface="굴림" pitchFamily="34" charset="-127"/>
              </a:rPr>
              <a:t>,</a:t>
            </a:r>
            <a:r>
              <a:rPr lang="en-US" altLang="ko-KR" sz="2400" b="1" dirty="0">
                <a:solidFill>
                  <a:schemeClr val="hlink"/>
                </a:solidFill>
                <a:ea typeface="굴림" pitchFamily="34" charset="-127"/>
              </a:rPr>
              <a:t> </a:t>
            </a:r>
            <a:r>
              <a:rPr lang="en-US" altLang="ko-KR" sz="2400" b="1" dirty="0">
                <a:solidFill>
                  <a:srgbClr val="0000FF"/>
                </a:solidFill>
                <a:ea typeface="굴림" pitchFamily="34" charset="-127"/>
              </a:rPr>
              <a:t>Hue</a:t>
            </a:r>
            <a:r>
              <a:rPr lang="en-US" altLang="ko-KR" sz="2400" b="1" dirty="0">
                <a:ea typeface="굴림" pitchFamily="34" charset="-127"/>
              </a:rPr>
              <a:t>, and </a:t>
            </a:r>
            <a:r>
              <a:rPr lang="en-US" altLang="ko-KR" sz="2400" b="1" dirty="0">
                <a:solidFill>
                  <a:srgbClr val="0000FF"/>
                </a:solidFill>
                <a:ea typeface="굴림" pitchFamily="34" charset="-127"/>
              </a:rPr>
              <a:t>Saturation</a:t>
            </a:r>
            <a:r>
              <a:rPr lang="en-US" altLang="ko-KR" sz="2400" b="1" dirty="0">
                <a:ea typeface="굴림" pitchFamily="34" charset="-127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2400" dirty="0">
                <a:ea typeface="굴림" pitchFamily="34" charset="-127"/>
              </a:rPr>
              <a:t>Hue: Represents dominant color as perceive by an observer.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2400" dirty="0">
                <a:ea typeface="굴림" pitchFamily="34" charset="-127"/>
              </a:rPr>
              <a:t>Saturation: Relative purity or the amount of white light mixed with a hue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>
              <a:ea typeface="굴림" pitchFamily="34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 b="1" dirty="0">
                <a:ea typeface="굴림" pitchFamily="34" charset="-127"/>
              </a:rPr>
              <a:t>Hue and saturation taken together are called </a:t>
            </a:r>
            <a:r>
              <a:rPr lang="en-US" altLang="ko-KR" sz="2400" b="1" i="1" dirty="0">
                <a:solidFill>
                  <a:srgbClr val="0000FF"/>
                </a:solidFill>
                <a:ea typeface="굴림" pitchFamily="34" charset="-127"/>
              </a:rPr>
              <a:t>Chromaticity</a:t>
            </a:r>
            <a:r>
              <a:rPr lang="en-US" altLang="ko-KR" sz="2400" b="1" dirty="0">
                <a:ea typeface="굴림" pitchFamily="34" charset="-127"/>
              </a:rPr>
              <a:t>, and therefore, a color may be characterized by its </a:t>
            </a:r>
            <a:r>
              <a:rPr lang="en-US" altLang="ko-KR" sz="2400" b="1" dirty="0">
                <a:solidFill>
                  <a:srgbClr val="FF5050"/>
                </a:solidFill>
                <a:ea typeface="굴림" pitchFamily="34" charset="-127"/>
              </a:rPr>
              <a:t>Brightness and Chromaticity</a:t>
            </a:r>
            <a:r>
              <a:rPr lang="en-US" altLang="ko-KR" sz="2400" b="1" dirty="0">
                <a:solidFill>
                  <a:schemeClr val="folHlink"/>
                </a:solidFill>
                <a:ea typeface="굴림" pitchFamily="34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Color Models</a:t>
            </a:r>
          </a:p>
        </p:txBody>
      </p:sp>
      <p:sp>
        <p:nvSpPr>
          <p:cNvPr id="68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ko-KR" sz="2800">
                <a:ea typeface="굴림" pitchFamily="34" charset="-127"/>
              </a:rPr>
              <a:t>The purpose of a color model (also called color space or color system) is to facilitate the specification of colors in some standard, generally accept way.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400" b="1">
                <a:solidFill>
                  <a:srgbClr val="FF0000"/>
                </a:solidFill>
                <a:ea typeface="굴림" pitchFamily="34" charset="-127"/>
              </a:rPr>
              <a:t>R</a:t>
            </a:r>
            <a:r>
              <a:rPr lang="en-US" altLang="ko-KR" sz="2400" b="1">
                <a:solidFill>
                  <a:srgbClr val="33CC33"/>
                </a:solidFill>
                <a:ea typeface="굴림" pitchFamily="34" charset="-127"/>
              </a:rPr>
              <a:t>G</a:t>
            </a:r>
            <a:r>
              <a:rPr lang="en-US" altLang="ko-KR" sz="2400" b="1">
                <a:solidFill>
                  <a:srgbClr val="0000FF"/>
                </a:solidFill>
                <a:ea typeface="굴림" pitchFamily="34" charset="-127"/>
              </a:rPr>
              <a:t>B</a:t>
            </a:r>
            <a:r>
              <a:rPr lang="en-US" altLang="ko-KR" sz="2400">
                <a:solidFill>
                  <a:srgbClr val="0000FF"/>
                </a:solidFill>
                <a:ea typeface="굴림" pitchFamily="34" charset="-127"/>
              </a:rPr>
              <a:t> </a:t>
            </a:r>
            <a:r>
              <a:rPr lang="en-US" altLang="ko-KR" sz="2400">
                <a:ea typeface="굴림" pitchFamily="34" charset="-127"/>
              </a:rPr>
              <a:t>(</a:t>
            </a:r>
            <a:r>
              <a:rPr lang="en-US" altLang="ko-KR" sz="2400">
                <a:solidFill>
                  <a:srgbClr val="FF0000"/>
                </a:solidFill>
                <a:ea typeface="굴림" pitchFamily="34" charset="-127"/>
              </a:rPr>
              <a:t>red</a:t>
            </a:r>
            <a:r>
              <a:rPr lang="en-US" altLang="ko-KR" sz="2400">
                <a:ea typeface="굴림" pitchFamily="34" charset="-127"/>
              </a:rPr>
              <a:t>,</a:t>
            </a:r>
            <a:r>
              <a:rPr lang="en-US" altLang="ko-KR" sz="2400">
                <a:solidFill>
                  <a:srgbClr val="33CC33"/>
                </a:solidFill>
                <a:ea typeface="굴림" pitchFamily="34" charset="-127"/>
              </a:rPr>
              <a:t>green</a:t>
            </a:r>
            <a:r>
              <a:rPr lang="en-US" altLang="ko-KR" sz="2400">
                <a:ea typeface="굴림" pitchFamily="34" charset="-127"/>
              </a:rPr>
              <a:t>,</a:t>
            </a:r>
            <a:r>
              <a:rPr lang="en-US" altLang="ko-KR" sz="2400">
                <a:solidFill>
                  <a:srgbClr val="0000FF"/>
                </a:solidFill>
                <a:ea typeface="굴림" pitchFamily="34" charset="-127"/>
              </a:rPr>
              <a:t>blue</a:t>
            </a:r>
            <a:r>
              <a:rPr lang="en-US" altLang="ko-KR" sz="2400">
                <a:ea typeface="굴림" pitchFamily="34" charset="-127"/>
              </a:rPr>
              <a:t>) : monitor, video camera</a:t>
            </a:r>
            <a:r>
              <a:rPr lang="en-US" altLang="ko-KR" sz="2800">
                <a:ea typeface="굴림" pitchFamily="34" charset="-127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400" b="1">
                <a:solidFill>
                  <a:srgbClr val="1EAEA7"/>
                </a:solidFill>
                <a:ea typeface="굴림" pitchFamily="34" charset="-127"/>
              </a:rPr>
              <a:t>C</a:t>
            </a:r>
            <a:r>
              <a:rPr lang="en-US" altLang="ko-KR" sz="2400" b="1">
                <a:solidFill>
                  <a:srgbClr val="C705CC"/>
                </a:solidFill>
                <a:ea typeface="굴림" pitchFamily="34" charset="-127"/>
              </a:rPr>
              <a:t>M</a:t>
            </a:r>
            <a:r>
              <a:rPr lang="en-US" altLang="ko-KR" sz="2400" b="1">
                <a:solidFill>
                  <a:srgbClr val="D9DE00"/>
                </a:solidFill>
                <a:ea typeface="굴림" pitchFamily="34" charset="-127"/>
              </a:rPr>
              <a:t>Y</a:t>
            </a:r>
            <a:r>
              <a:rPr lang="en-US" altLang="ko-KR" sz="2400">
                <a:ea typeface="굴림" pitchFamily="34" charset="-127"/>
              </a:rPr>
              <a:t>(cyan,magenta,yellow),</a:t>
            </a:r>
            <a:r>
              <a:rPr lang="en-US" altLang="ko-KR" sz="2400" b="1">
                <a:solidFill>
                  <a:srgbClr val="1EAEA7"/>
                </a:solidFill>
                <a:ea typeface="굴림" pitchFamily="34" charset="-127"/>
              </a:rPr>
              <a:t>C</a:t>
            </a:r>
            <a:r>
              <a:rPr lang="en-US" altLang="ko-KR" sz="2400" b="1">
                <a:solidFill>
                  <a:srgbClr val="C705CC"/>
                </a:solidFill>
                <a:ea typeface="굴림" pitchFamily="34" charset="-127"/>
              </a:rPr>
              <a:t>M</a:t>
            </a:r>
            <a:r>
              <a:rPr lang="en-US" altLang="ko-KR" sz="2400" b="1">
                <a:solidFill>
                  <a:srgbClr val="D9DE00"/>
                </a:solidFill>
                <a:ea typeface="굴림" pitchFamily="34" charset="-127"/>
              </a:rPr>
              <a:t>Y</a:t>
            </a:r>
            <a:r>
              <a:rPr lang="en-US" altLang="ko-KR" sz="2400" b="1">
                <a:solidFill>
                  <a:srgbClr val="000000"/>
                </a:solidFill>
                <a:ea typeface="굴림" pitchFamily="34" charset="-127"/>
              </a:rPr>
              <a:t>K</a:t>
            </a:r>
            <a:r>
              <a:rPr lang="en-US" altLang="ko-KR" sz="2400">
                <a:ea typeface="굴림" pitchFamily="34" charset="-127"/>
              </a:rPr>
              <a:t> (CMY, black) model for color printing.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400">
                <a:ea typeface="굴림" pitchFamily="34" charset="-127"/>
              </a:rPr>
              <a:t>and </a:t>
            </a:r>
            <a:r>
              <a:rPr lang="en-US" altLang="ko-KR" sz="2400" b="1">
                <a:solidFill>
                  <a:schemeClr val="tx2"/>
                </a:solidFill>
                <a:ea typeface="굴림" pitchFamily="34" charset="-127"/>
              </a:rPr>
              <a:t>HSI</a:t>
            </a:r>
            <a:r>
              <a:rPr lang="en-US" altLang="ko-KR" sz="2400">
                <a:ea typeface="굴림" pitchFamily="34" charset="-127"/>
              </a:rPr>
              <a:t> model,which corresponds closely with the way humans describe and interpret color.</a:t>
            </a:r>
          </a:p>
        </p:txBody>
      </p:sp>
    </p:spTree>
    <p:extLst>
      <p:ext uri="{BB962C8B-B14F-4D97-AF65-F5344CB8AC3E}">
        <p14:creationId xmlns:p14="http://schemas.microsoft.com/office/powerpoint/2010/main" val="16120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Color Fundamentals (con</a:t>
            </a:r>
            <a:r>
              <a:rPr lang="en-US" altLang="ko-KR" sz="2800" b="1" i="1">
                <a:solidFill>
                  <a:srgbClr val="FF0000"/>
                </a:solidFill>
                <a:latin typeface="Times New Roman"/>
                <a:ea typeface="굴림" pitchFamily="34" charset="-127"/>
              </a:rPr>
              <a:t>’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t)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H.R. Pourreza</a:t>
            </a:r>
          </a:p>
        </p:txBody>
      </p:sp>
      <p:sp>
        <p:nvSpPr>
          <p:cNvPr id="67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63600" y="1628775"/>
            <a:ext cx="7772400" cy="15128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ko-KR" sz="2400">
                <a:solidFill>
                  <a:srgbClr val="0000FF"/>
                </a:solidFill>
                <a:ea typeface="굴림" pitchFamily="34" charset="-127"/>
              </a:rPr>
              <a:t>Tri-stimulus</a:t>
            </a:r>
            <a:r>
              <a:rPr lang="en-US" altLang="ko-KR" sz="2400">
                <a:ea typeface="굴림" pitchFamily="34" charset="-127"/>
              </a:rPr>
              <a:t> values: The amount of Red, Green and Blue needed to form any particular color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>
                <a:ea typeface="굴림" pitchFamily="34" charset="-127"/>
              </a:rPr>
              <a:t>		Denoted by: X, Y and Z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altLang="ko-KR" sz="2400">
              <a:ea typeface="굴림" pitchFamily="34" charset="-127"/>
            </a:endParaRPr>
          </a:p>
        </p:txBody>
      </p:sp>
      <p:graphicFrame>
        <p:nvGraphicFramePr>
          <p:cNvPr id="678916" name="Object 4"/>
          <p:cNvGraphicFramePr>
            <a:graphicFrameLocks noChangeAspect="1"/>
          </p:cNvGraphicFramePr>
          <p:nvPr/>
        </p:nvGraphicFramePr>
        <p:xfrm>
          <a:off x="1295400" y="4400550"/>
          <a:ext cx="1600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901309" imgH="393529" progId="Equation.3">
                  <p:embed/>
                </p:oleObj>
              </mc:Choice>
              <mc:Fallback>
                <p:oleObj name="Equation" r:id="rId3" imgW="901309" imgH="39352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00550"/>
                        <a:ext cx="1600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8917" name="Object 5"/>
          <p:cNvGraphicFramePr>
            <a:graphicFrameLocks noChangeAspect="1"/>
          </p:cNvGraphicFramePr>
          <p:nvPr/>
        </p:nvGraphicFramePr>
        <p:xfrm>
          <a:off x="3419475" y="4365625"/>
          <a:ext cx="16224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914400" imgH="393700" progId="Equation.3">
                  <p:embed/>
                </p:oleObj>
              </mc:Choice>
              <mc:Fallback>
                <p:oleObj name="Equation" r:id="rId5" imgW="914400" imgH="3937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365625"/>
                        <a:ext cx="162242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8918" name="Object 6"/>
          <p:cNvGraphicFramePr>
            <a:graphicFrameLocks noChangeAspect="1"/>
          </p:cNvGraphicFramePr>
          <p:nvPr/>
        </p:nvGraphicFramePr>
        <p:xfrm>
          <a:off x="5688013" y="4365625"/>
          <a:ext cx="1600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7" imgW="901309" imgH="393529" progId="Equation.3">
                  <p:embed/>
                </p:oleObj>
              </mc:Choice>
              <mc:Fallback>
                <p:oleObj name="Equation" r:id="rId7" imgW="901309" imgH="393529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8013" y="4365625"/>
                        <a:ext cx="1600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8919" name="Object 7"/>
          <p:cNvGraphicFramePr>
            <a:graphicFrameLocks noChangeAspect="1"/>
          </p:cNvGraphicFramePr>
          <p:nvPr/>
        </p:nvGraphicFramePr>
        <p:xfrm>
          <a:off x="3203575" y="5265738"/>
          <a:ext cx="17526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9" imgW="761669" imgH="203112" progId="Equation.3">
                  <p:embed/>
                </p:oleObj>
              </mc:Choice>
              <mc:Fallback>
                <p:oleObj name="Equation" r:id="rId9" imgW="761669" imgH="203112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265738"/>
                        <a:ext cx="17526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8920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63600" y="3608388"/>
            <a:ext cx="77724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§"/>
            </a:pPr>
            <a:r>
              <a:rPr lang="en-US" altLang="ko-KR" sz="2400" b="1">
                <a:solidFill>
                  <a:srgbClr val="0000FF"/>
                </a:solidFill>
                <a:ea typeface="굴림" pitchFamily="34" charset="-127"/>
              </a:rPr>
              <a:t>Tri-chromatic coefficient:</a:t>
            </a:r>
            <a:endParaRPr lang="en-US" altLang="ko-KR" sz="2400" b="1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§"/>
            </a:pPr>
            <a:endParaRPr lang="en-US" altLang="ko-KR" sz="2400" b="1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80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Color Fundamentals (con</a:t>
            </a:r>
            <a:r>
              <a:rPr lang="en-US" altLang="ko-KR" sz="2800" b="1" i="1">
                <a:solidFill>
                  <a:srgbClr val="FF0000"/>
                </a:solidFill>
                <a:latin typeface="Times New Roman"/>
                <a:ea typeface="굴림" pitchFamily="34" charset="-127"/>
              </a:rPr>
              <a:t>’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H.R. Pourreza</a:t>
            </a:r>
          </a:p>
        </p:txBody>
      </p:sp>
      <p:pic>
        <p:nvPicPr>
          <p:cNvPr id="67584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1856" y="1989052"/>
            <a:ext cx="5135238" cy="3718095"/>
          </a:xfrm>
          <a:noFill/>
          <a:ln/>
        </p:spPr>
      </p:pic>
      <p:sp>
        <p:nvSpPr>
          <p:cNvPr id="675844" name="Text Box 4"/>
          <p:cNvSpPr txBox="1">
            <a:spLocks noChangeArrowheads="1"/>
          </p:cNvSpPr>
          <p:nvPr/>
        </p:nvSpPr>
        <p:spPr bwMode="auto">
          <a:xfrm>
            <a:off x="935038" y="1557338"/>
            <a:ext cx="4500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Standard wavelength values for the primary colors</a:t>
            </a:r>
          </a:p>
        </p:txBody>
      </p:sp>
      <p:sp>
        <p:nvSpPr>
          <p:cNvPr id="675845" name="Line 5"/>
          <p:cNvSpPr>
            <a:spLocks noChangeShapeType="1"/>
          </p:cNvSpPr>
          <p:nvPr/>
        </p:nvSpPr>
        <p:spPr bwMode="auto">
          <a:xfrm>
            <a:off x="2627313" y="1952625"/>
            <a:ext cx="53975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846" name="Line 6"/>
          <p:cNvSpPr>
            <a:spLocks noChangeShapeType="1"/>
          </p:cNvSpPr>
          <p:nvPr/>
        </p:nvSpPr>
        <p:spPr bwMode="auto">
          <a:xfrm>
            <a:off x="2627313" y="1952625"/>
            <a:ext cx="1728787" cy="468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847" name="Line 7"/>
          <p:cNvSpPr>
            <a:spLocks noChangeShapeType="1"/>
          </p:cNvSpPr>
          <p:nvPr/>
        </p:nvSpPr>
        <p:spPr bwMode="auto">
          <a:xfrm>
            <a:off x="2592388" y="1952625"/>
            <a:ext cx="24844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14400" y="762000"/>
            <a:ext cx="6629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Red-Green-Blue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Most commonly known color space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– used (internally) in every monitor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– additive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429000"/>
            <a:ext cx="30003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Color Fundamentals (con</a:t>
            </a:r>
            <a:r>
              <a:rPr lang="en-US" altLang="ko-KR" sz="2800" b="1" i="1">
                <a:solidFill>
                  <a:srgbClr val="FF0000"/>
                </a:solidFill>
                <a:latin typeface="Times New Roman"/>
                <a:ea typeface="굴림" pitchFamily="34" charset="-127"/>
              </a:rPr>
              <a:t>’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H.R. Pourreza</a:t>
            </a:r>
          </a:p>
        </p:txBody>
      </p:sp>
      <p:pic>
        <p:nvPicPr>
          <p:cNvPr id="70963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93675" y="1600200"/>
            <a:ext cx="4591600" cy="4495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9563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66800" y="762000"/>
            <a:ext cx="4572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Cyan-Magenta-Yellow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Used internally in color printers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Substractive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Complementary to RGB: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•C=1-R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•M=1-G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•Y=1-B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Also CMYK (blacK)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– mostly for printer use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0800"/>
            <a:ext cx="188595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1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The R</a:t>
            </a:r>
            <a:r>
              <a:rPr lang="en-US" altLang="ko-KR" sz="2800" b="1" i="1">
                <a:solidFill>
                  <a:srgbClr val="33CC33"/>
                </a:solidFill>
                <a:ea typeface="굴림" pitchFamily="34" charset="-127"/>
              </a:rPr>
              <a:t>G</a:t>
            </a:r>
            <a:r>
              <a:rPr lang="en-US" altLang="ko-KR" sz="2800" b="1" i="1">
                <a:solidFill>
                  <a:srgbClr val="0000FF"/>
                </a:solidFill>
                <a:ea typeface="굴림" pitchFamily="34" charset="-127"/>
              </a:rPr>
              <a:t>B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 Color Models (con</a:t>
            </a:r>
            <a:r>
              <a:rPr lang="en-US" altLang="ko-KR" sz="2800" b="1" i="1">
                <a:solidFill>
                  <a:srgbClr val="FF0000"/>
                </a:solidFill>
                <a:latin typeface="Times New Roman"/>
                <a:ea typeface="굴림" pitchFamily="34" charset="-127"/>
              </a:rPr>
              <a:t>’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H.R. Pourreza</a:t>
            </a:r>
          </a:p>
        </p:txBody>
      </p:sp>
      <p:pic>
        <p:nvPicPr>
          <p:cNvPr id="68505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6200" y="1520825"/>
            <a:ext cx="8839199" cy="5046663"/>
          </a:xfrm>
          <a:noFill/>
          <a:ln/>
        </p:spPr>
      </p:pic>
      <p:pic>
        <p:nvPicPr>
          <p:cNvPr id="6850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2838" y="5284788"/>
            <a:ext cx="1096962" cy="1096962"/>
          </a:xfrm>
          <a:prstGeom prst="rect">
            <a:avLst/>
          </a:prstGeom>
          <a:noFill/>
        </p:spPr>
      </p:pic>
      <p:pic>
        <p:nvPicPr>
          <p:cNvPr id="6850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0313" y="5265738"/>
            <a:ext cx="1108075" cy="1103312"/>
          </a:xfrm>
          <a:prstGeom prst="rect">
            <a:avLst/>
          </a:prstGeom>
          <a:noFill/>
        </p:spPr>
      </p:pic>
      <p:pic>
        <p:nvPicPr>
          <p:cNvPr id="68506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7788" y="5265738"/>
            <a:ext cx="1096962" cy="1096962"/>
          </a:xfrm>
          <a:prstGeom prst="rect">
            <a:avLst/>
          </a:prstGeom>
          <a:noFill/>
        </p:spPr>
      </p:pic>
      <p:pic>
        <p:nvPicPr>
          <p:cNvPr id="68506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87563" y="1557338"/>
            <a:ext cx="1047750" cy="1047750"/>
          </a:xfrm>
          <a:prstGeom prst="rect">
            <a:avLst/>
          </a:prstGeom>
          <a:noFill/>
        </p:spPr>
      </p:pic>
      <p:pic>
        <p:nvPicPr>
          <p:cNvPr id="68506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87563" y="3860800"/>
            <a:ext cx="1050925" cy="1055688"/>
          </a:xfrm>
          <a:prstGeom prst="rect">
            <a:avLst/>
          </a:prstGeom>
          <a:noFill/>
        </p:spPr>
      </p:pic>
      <p:pic>
        <p:nvPicPr>
          <p:cNvPr id="685065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87563" y="2673350"/>
            <a:ext cx="1042987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The R</a:t>
            </a:r>
            <a:r>
              <a:rPr lang="en-US" altLang="ko-KR" sz="2800" b="1" i="1">
                <a:solidFill>
                  <a:srgbClr val="33CC33"/>
                </a:solidFill>
                <a:ea typeface="굴림" pitchFamily="34" charset="-127"/>
              </a:rPr>
              <a:t>G</a:t>
            </a:r>
            <a:r>
              <a:rPr lang="en-US" altLang="ko-KR" sz="2800" b="1" i="1">
                <a:solidFill>
                  <a:srgbClr val="0000FF"/>
                </a:solidFill>
                <a:ea typeface="굴림" pitchFamily="34" charset="-127"/>
              </a:rPr>
              <a:t>B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 Color Models (con</a:t>
            </a:r>
            <a:r>
              <a:rPr lang="en-US" altLang="ko-KR" sz="2800" b="1" i="1">
                <a:solidFill>
                  <a:srgbClr val="FF0000"/>
                </a:solidFill>
                <a:latin typeface="Times New Roman"/>
                <a:ea typeface="굴림" pitchFamily="34" charset="-127"/>
              </a:rPr>
              <a:t>’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H.R. Pourreza</a:t>
            </a:r>
          </a:p>
        </p:txBody>
      </p:sp>
      <p:pic>
        <p:nvPicPr>
          <p:cNvPr id="68710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608138"/>
            <a:ext cx="6013450" cy="4773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38200" y="736600"/>
            <a:ext cx="76200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Light and EM waves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NewRoman" charset="0"/>
              </a:rPr>
              <a:t>Light is an electromagnetic wave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NewRoman" charset="0"/>
              </a:rPr>
              <a:t>If its wavelength is comprised between</a:t>
            </a:r>
            <a:r>
              <a:rPr lang="en-US" dirty="0">
                <a:solidFill>
                  <a:srgbClr val="C0C0C0"/>
                </a:solidFill>
                <a:latin typeface="TimesNewRoman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NewRoman" charset="0"/>
              </a:rPr>
              <a:t>400 </a:t>
            </a:r>
            <a:r>
              <a:rPr lang="en-US" dirty="0">
                <a:solidFill>
                  <a:srgbClr val="FF0000"/>
                </a:solidFill>
                <a:latin typeface="TimesNewRoman" charset="0"/>
              </a:rPr>
              <a:t>and</a:t>
            </a:r>
            <a:r>
              <a:rPr lang="en-US" dirty="0">
                <a:solidFill>
                  <a:srgbClr val="C0C0C0"/>
                </a:solidFill>
                <a:latin typeface="TimesNewRoman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NewRoman" charset="0"/>
              </a:rPr>
              <a:t>700 nm (</a:t>
            </a:r>
            <a:r>
              <a:rPr lang="en-US" i="1" dirty="0">
                <a:solidFill>
                  <a:srgbClr val="FF0000"/>
                </a:solidFill>
                <a:latin typeface="TimesNewRoman,Italic" charset="0"/>
              </a:rPr>
              <a:t>visible spectrum</a:t>
            </a:r>
            <a:r>
              <a:rPr lang="en-US" dirty="0">
                <a:solidFill>
                  <a:srgbClr val="FF0000"/>
                </a:solidFill>
                <a:latin typeface="TimesNewRoman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TimesNewRoman" charset="0"/>
              </a:rPr>
              <a:t>, the wave </a:t>
            </a:r>
            <a:r>
              <a:rPr lang="en-US" dirty="0" smtClean="0">
                <a:solidFill>
                  <a:srgbClr val="000000"/>
                </a:solidFill>
                <a:latin typeface="TimesNewRoman" charset="0"/>
              </a:rPr>
              <a:t>can </a:t>
            </a:r>
            <a:r>
              <a:rPr lang="en-US" dirty="0">
                <a:solidFill>
                  <a:srgbClr val="000000"/>
                </a:solidFill>
                <a:latin typeface="TimesNewRoman" charset="0"/>
              </a:rPr>
              <a:t>be detected by the human eye and is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NewRoman" charset="0"/>
              </a:rPr>
              <a:t>called</a:t>
            </a:r>
            <a:r>
              <a:rPr lang="en-US" i="1" dirty="0">
                <a:solidFill>
                  <a:srgbClr val="C0C0C0"/>
                </a:solidFill>
                <a:latin typeface="TimesNewRoman,Italic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NewRoman,Italic" charset="0"/>
              </a:rPr>
              <a:t>monochromatic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The </a:t>
            </a:r>
            <a:r>
              <a:rPr lang="en-US" altLang="ko-KR" sz="2800" b="1" i="1">
                <a:solidFill>
                  <a:srgbClr val="1EAEA7"/>
                </a:solidFill>
                <a:ea typeface="굴림" pitchFamily="34" charset="-127"/>
              </a:rPr>
              <a:t>C</a:t>
            </a:r>
            <a:r>
              <a:rPr lang="en-US" altLang="ko-KR" sz="2800" b="1" i="1">
                <a:solidFill>
                  <a:srgbClr val="C705CC"/>
                </a:solidFill>
                <a:ea typeface="굴림" pitchFamily="34" charset="-127"/>
              </a:rPr>
              <a:t>M</a:t>
            </a:r>
            <a:r>
              <a:rPr lang="en-US" altLang="ko-KR" sz="2800" b="1" i="1">
                <a:solidFill>
                  <a:srgbClr val="D9DE00"/>
                </a:solidFill>
                <a:ea typeface="굴림" pitchFamily="34" charset="-127"/>
              </a:rPr>
              <a:t>Y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 and </a:t>
            </a:r>
            <a:r>
              <a:rPr lang="en-US" altLang="ko-KR" sz="2800" b="1" i="1">
                <a:solidFill>
                  <a:srgbClr val="1EAEA7"/>
                </a:solidFill>
                <a:ea typeface="굴림" pitchFamily="34" charset="-127"/>
              </a:rPr>
              <a:t>C</a:t>
            </a:r>
            <a:r>
              <a:rPr lang="en-US" altLang="ko-KR" sz="2800" b="1" i="1">
                <a:solidFill>
                  <a:srgbClr val="C705CC"/>
                </a:solidFill>
                <a:ea typeface="굴림" pitchFamily="34" charset="-127"/>
              </a:rPr>
              <a:t>M</a:t>
            </a:r>
            <a:r>
              <a:rPr lang="en-US" altLang="ko-KR" sz="2800" b="1" i="1">
                <a:solidFill>
                  <a:srgbClr val="D9DE00"/>
                </a:solidFill>
                <a:ea typeface="굴림" pitchFamily="34" charset="-127"/>
              </a:rPr>
              <a:t>Y</a:t>
            </a:r>
            <a:r>
              <a:rPr lang="en-US" altLang="ko-KR" sz="2800" b="1" i="1">
                <a:solidFill>
                  <a:srgbClr val="000000"/>
                </a:solidFill>
                <a:ea typeface="굴림" pitchFamily="34" charset="-127"/>
              </a:rPr>
              <a:t>K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 Color Models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H.R. Pourreza</a:t>
            </a:r>
          </a:p>
        </p:txBody>
      </p:sp>
      <p:graphicFrame>
        <p:nvGraphicFramePr>
          <p:cNvPr id="688133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24188" y="3933825"/>
          <a:ext cx="2592387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1040948" imgH="710891" progId="Equation.3">
                  <p:embed/>
                </p:oleObj>
              </mc:Choice>
              <mc:Fallback>
                <p:oleObj name="Equation" r:id="rId3" imgW="1040948" imgH="710891" progId="Equation.3">
                  <p:embed/>
                  <p:pic>
                    <p:nvPicPr>
                      <p:cNvPr id="0" name="Picture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3933825"/>
                        <a:ext cx="2592387" cy="177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8135" name="Text Box 7"/>
          <p:cNvSpPr txBox="1">
            <a:spLocks noChangeArrowheads="1"/>
          </p:cNvSpPr>
          <p:nvPr/>
        </p:nvSpPr>
        <p:spPr bwMode="auto">
          <a:xfrm>
            <a:off x="900113" y="1773238"/>
            <a:ext cx="74517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/>
              <a:t> Cyan, Magenta and Yellow are the secondary colors of light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/>
              <a:t> Most devices that deposit colored pigments on paper, such as color printers and copiers, require CMY data input.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19200" y="1101725"/>
            <a:ext cx="7467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CMYK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K is for blacK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Save on color inks, by using black ink preferably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K = min(C,M,Y)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C = C-K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M = M-K</a:t>
            </a:r>
          </a:p>
          <a:p>
            <a:pPr>
              <a:spcBef>
                <a:spcPct val="50000"/>
              </a:spcBef>
            </a:pPr>
            <a:r>
              <a:rPr lang="en-US">
                <a:latin typeface="Palatino-Roman" charset="0"/>
              </a:rPr>
              <a:t>• Y = Y-K</a:t>
            </a:r>
          </a:p>
        </p:txBody>
      </p:sp>
    </p:spTree>
    <p:extLst>
      <p:ext uri="{BB962C8B-B14F-4D97-AF65-F5344CB8AC3E}">
        <p14:creationId xmlns:p14="http://schemas.microsoft.com/office/powerpoint/2010/main" val="38817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Gulim" pitchFamily="34" charset="-127"/>
              </a:rPr>
              <a:t>4.6 </a:t>
            </a:r>
            <a:r>
              <a:rPr lang="en-US" altLang="ko-KR">
                <a:ea typeface="Gulim" pitchFamily="34" charset="-127"/>
              </a:rPr>
              <a:t>Color Image Processing</a:t>
            </a:r>
            <a:endParaRPr lang="ko-KR" altLang="en-US">
              <a:ea typeface="Gulim" pitchFamily="34" charset="-127"/>
            </a:endParaRPr>
          </a:p>
        </p:txBody>
      </p:sp>
      <p:sp>
        <p:nvSpPr>
          <p:cNvPr id="964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>
                <a:ea typeface="Gulim" pitchFamily="34" charset="-127"/>
              </a:rPr>
              <a:t>RGB Model</a:t>
            </a:r>
            <a:endParaRPr lang="ko-KR" altLang="en-US">
              <a:ea typeface="Gulim" pitchFamily="34" charset="-127"/>
            </a:endParaRPr>
          </a:p>
        </p:txBody>
      </p:sp>
      <p:pic>
        <p:nvPicPr>
          <p:cNvPr id="964612" name="Picture 4" descr="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71763"/>
            <a:ext cx="3429000" cy="2894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4613" name="Picture 5" descr="rgb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4038600" cy="290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62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The R</a:t>
            </a:r>
            <a:r>
              <a:rPr lang="en-US" altLang="ko-KR" sz="2800" b="1" i="1">
                <a:solidFill>
                  <a:srgbClr val="33CC33"/>
                </a:solidFill>
                <a:ea typeface="굴림" pitchFamily="34" charset="-127"/>
              </a:rPr>
              <a:t>G</a:t>
            </a:r>
            <a:r>
              <a:rPr lang="en-US" altLang="ko-KR" sz="2800" b="1" i="1">
                <a:solidFill>
                  <a:srgbClr val="0000FF"/>
                </a:solidFill>
                <a:ea typeface="굴림" pitchFamily="34" charset="-127"/>
              </a:rPr>
              <a:t>B</a:t>
            </a:r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 Color Models</a:t>
            </a:r>
          </a:p>
        </p:txBody>
      </p:sp>
      <p:pic>
        <p:nvPicPr>
          <p:cNvPr id="68301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4213" y="1628775"/>
            <a:ext cx="8101012" cy="4368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71537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95400" y="4953000"/>
            <a:ext cx="69611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Verdana" panose="020B0604030504040204" pitchFamily="34" charset="0"/>
              </a:rPr>
              <a:t>The RGB Color Model</a:t>
            </a:r>
          </a:p>
          <a:p>
            <a:r>
              <a:rPr lang="en-US">
                <a:solidFill>
                  <a:srgbClr val="000000"/>
                </a:solidFill>
                <a:latin typeface="TimesNewRoman" charset="0"/>
              </a:rPr>
              <a:t>If R,G, and B are represented with 8 bits (24-bit RGB </a:t>
            </a:r>
          </a:p>
          <a:p>
            <a:r>
              <a:rPr lang="en-US">
                <a:solidFill>
                  <a:srgbClr val="000000"/>
                </a:solidFill>
                <a:latin typeface="TimesNewRoman" charset="0"/>
              </a:rPr>
              <a:t>image), the total number of colors is </a:t>
            </a:r>
            <a:r>
              <a:rPr lang="en-US">
                <a:solidFill>
                  <a:srgbClr val="FF0000"/>
                </a:solidFill>
                <a:latin typeface="TimesNewRoman" charset="0"/>
              </a:rPr>
              <a:t>(28 )3=16,777,216</a:t>
            </a:r>
            <a:endParaRPr lang="en-US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62000" y="1371600"/>
            <a:ext cx="8001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anose="020B0604030504040204" pitchFamily="34" charset="0"/>
              </a:rPr>
              <a:t>The HSI Color Model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TimesNewRoman" charset="0"/>
              </a:rPr>
              <a:t>RGB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, </a:t>
            </a:r>
            <a:r>
              <a:rPr lang="en-US">
                <a:solidFill>
                  <a:srgbClr val="0000FF"/>
                </a:solidFill>
                <a:latin typeface="TimesNewRoman" charset="0"/>
              </a:rPr>
              <a:t>CMY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, and the like are </a:t>
            </a:r>
            <a:r>
              <a:rPr lang="en-US" i="1">
                <a:solidFill>
                  <a:srgbClr val="0000FF"/>
                </a:solidFill>
                <a:latin typeface="TimesNewRoman,Italic" charset="0"/>
              </a:rPr>
              <a:t>hardware-oriented color spaces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(suited for image</a:t>
            </a:r>
            <a:r>
              <a:rPr lang="en-US">
                <a:solidFill>
                  <a:srgbClr val="C0C0C0"/>
                </a:solidFill>
                <a:latin typeface="TimesNewRoman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acquisition and display)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NewRoman" charset="0"/>
              </a:rPr>
              <a:t>The </a:t>
            </a:r>
            <a:r>
              <a:rPr lang="en-US">
                <a:solidFill>
                  <a:srgbClr val="0000FF"/>
                </a:solidFill>
                <a:latin typeface="TimesNewRoman" charset="0"/>
              </a:rPr>
              <a:t>HSI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(Hue, Saturation, Intensity) is a </a:t>
            </a:r>
            <a:r>
              <a:rPr lang="en-US" i="1">
                <a:solidFill>
                  <a:srgbClr val="0000FF"/>
                </a:solidFill>
                <a:latin typeface="TimesNewRoman,Italic" charset="0"/>
              </a:rPr>
              <a:t>perceptive color space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(suited for image description and interpretation)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NewRoman" charset="0"/>
              </a:rPr>
              <a:t>It allows the decoupling of chromatic signals (H+S) from the intensity signal (I)</a:t>
            </a:r>
          </a:p>
        </p:txBody>
      </p:sp>
    </p:spTree>
    <p:extLst>
      <p:ext uri="{BB962C8B-B14F-4D97-AF65-F5344CB8AC3E}">
        <p14:creationId xmlns:p14="http://schemas.microsoft.com/office/powerpoint/2010/main" val="25655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Gulim" pitchFamily="34" charset="-127"/>
              </a:rPr>
              <a:t>The HSI Color Models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H.R. Pourreza</a:t>
            </a:r>
          </a:p>
        </p:txBody>
      </p:sp>
      <p:pic>
        <p:nvPicPr>
          <p:cNvPr id="71065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665288"/>
            <a:ext cx="8137525" cy="4364037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0165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H.R. Pourreza</a:t>
            </a:r>
          </a:p>
        </p:txBody>
      </p:sp>
      <p:pic>
        <p:nvPicPr>
          <p:cNvPr id="68915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8425" y="1557338"/>
            <a:ext cx="6191250" cy="5083175"/>
          </a:xfrm>
          <a:noFill/>
          <a:ln/>
        </p:spPr>
      </p:pic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en-US" altLang="ko-KR" sz="2800" b="1" i="1">
                <a:solidFill>
                  <a:srgbClr val="FF0000"/>
                </a:solidFill>
                <a:ea typeface="Gulim" pitchFamily="34" charset="-127"/>
              </a:rPr>
              <a:t>The HSI Color Models</a:t>
            </a:r>
          </a:p>
        </p:txBody>
      </p:sp>
    </p:spTree>
    <p:extLst>
      <p:ext uri="{BB962C8B-B14F-4D97-AF65-F5344CB8AC3E}">
        <p14:creationId xmlns:p14="http://schemas.microsoft.com/office/powerpoint/2010/main" val="20661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1081088"/>
            <a:ext cx="560070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14600" y="533400"/>
            <a:ext cx="355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Verdana" panose="020B0604030504040204" pitchFamily="34" charset="0"/>
              </a:rPr>
              <a:t>Two HSI Color Models</a:t>
            </a:r>
          </a:p>
        </p:txBody>
      </p:sp>
    </p:spTree>
    <p:extLst>
      <p:ext uri="{BB962C8B-B14F-4D97-AF65-F5344CB8AC3E}">
        <p14:creationId xmlns:p14="http://schemas.microsoft.com/office/powerpoint/2010/main" val="22234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00" y="0"/>
            <a:ext cx="6375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04800" y="304800"/>
            <a:ext cx="22860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anose="020B0604030504040204" pitchFamily="34" charset="0"/>
              </a:rPr>
              <a:t>Example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anose="020B0604030504040204" pitchFamily="34" charset="0"/>
              </a:rPr>
              <a:t>Comparison: 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anose="020B0604030504040204" pitchFamily="34" charset="0"/>
              </a:rPr>
              <a:t>CMYK, 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anose="020B0604030504040204" pitchFamily="34" charset="0"/>
              </a:rPr>
              <a:t>RGB, 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anose="020B0604030504040204" pitchFamily="34" charset="0"/>
              </a:rPr>
              <a:t>and HSI</a:t>
            </a:r>
          </a:p>
        </p:txBody>
      </p:sp>
    </p:spTree>
    <p:extLst>
      <p:ext uri="{BB962C8B-B14F-4D97-AF65-F5344CB8AC3E}">
        <p14:creationId xmlns:p14="http://schemas.microsoft.com/office/powerpoint/2010/main" val="28256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90600" y="554038"/>
            <a:ext cx="777240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Light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latin typeface="TimesNewRoman,Italic" charset="0"/>
              </a:rPr>
              <a:t>Light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is fundamental for</a:t>
            </a:r>
            <a:r>
              <a:rPr lang="en-US" i="1">
                <a:solidFill>
                  <a:srgbClr val="C0C0C0"/>
                </a:solidFill>
                <a:latin typeface="TimesNewRoman,Italic" charset="0"/>
              </a:rPr>
              <a:t> </a:t>
            </a:r>
            <a:r>
              <a:rPr lang="en-US" i="1">
                <a:solidFill>
                  <a:srgbClr val="0000FF"/>
                </a:solidFill>
                <a:latin typeface="TimesNewRoman,Italic" charset="0"/>
              </a:rPr>
              <a:t>color vision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NewRoman" charset="0"/>
              </a:rPr>
              <a:t>Unless there is a source of light, there is nothing to see!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NewRoman" charset="0"/>
              </a:rPr>
              <a:t>What do we see?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NewRoman" charset="0"/>
              </a:rPr>
              <a:t>We do not see objects</a:t>
            </a:r>
            <a:r>
              <a:rPr lang="en-US" i="1">
                <a:solidFill>
                  <a:srgbClr val="000000"/>
                </a:solidFill>
                <a:latin typeface="TimesNewRoman,Italic" charset="0"/>
              </a:rPr>
              <a:t>,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but the light that has been</a:t>
            </a:r>
            <a:r>
              <a:rPr lang="en-US" i="1">
                <a:solidFill>
                  <a:srgbClr val="C0C0C0"/>
                </a:solidFill>
                <a:latin typeface="TimesNewRoman,Italic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NewRoman,Italic" charset="0"/>
              </a:rPr>
              <a:t>reflected  by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or</a:t>
            </a:r>
            <a:r>
              <a:rPr lang="en-US" i="1">
                <a:solidFill>
                  <a:srgbClr val="C0C0C0"/>
                </a:solidFill>
                <a:latin typeface="TimesNewRoman,Italic" charset="0"/>
              </a:rPr>
              <a:t>   </a:t>
            </a:r>
            <a:r>
              <a:rPr lang="en-US" i="1">
                <a:solidFill>
                  <a:srgbClr val="FF0000"/>
                </a:solidFill>
                <a:latin typeface="TimesNewRoman,Italic" charset="0"/>
              </a:rPr>
              <a:t>transmitted  through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the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440304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Pupil - The opening through which light enters the eye - size from 2 to 8 mm in diameter</a:t>
            </a:r>
          </a:p>
          <a:p>
            <a:r>
              <a:rPr lang="en-US" dirty="0"/>
              <a:t>Iris - The colored area around the pupil that controls the amount of light entering the eye.</a:t>
            </a:r>
          </a:p>
          <a:p>
            <a:r>
              <a:rPr lang="en-US" dirty="0"/>
              <a:t>Lens - Focuses light rays on the retina.</a:t>
            </a:r>
          </a:p>
          <a:p>
            <a:r>
              <a:rPr lang="en-US" dirty="0"/>
              <a:t>Retina - The lining of the back of the eye containing nerves that transfer the image to the brain.</a:t>
            </a:r>
          </a:p>
          <a:p>
            <a:r>
              <a:rPr lang="en-US" dirty="0"/>
              <a:t>Rods - Nerve cells that are sensitive to light </a:t>
            </a:r>
            <a:r>
              <a:rPr lang="en-US" dirty="0" smtClean="0"/>
              <a:t>and called </a:t>
            </a:r>
            <a:r>
              <a:rPr lang="en-US" dirty="0" err="1" smtClean="0"/>
              <a:t>scotopic</a:t>
            </a:r>
            <a:r>
              <a:rPr lang="en-US" dirty="0" smtClean="0"/>
              <a:t>  (</a:t>
            </a:r>
            <a:r>
              <a:rPr lang="en-US" dirty="0" err="1" smtClean="0"/>
              <a:t>ldim</a:t>
            </a:r>
            <a:r>
              <a:rPr lang="en-US" dirty="0" smtClean="0"/>
              <a:t> light vision)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Cones - Nerve cells that are sensitive to a particular primary </a:t>
            </a:r>
            <a:r>
              <a:rPr lang="en-US" dirty="0" smtClean="0"/>
              <a:t>color and also called </a:t>
            </a:r>
            <a:r>
              <a:rPr lang="en-US" dirty="0" err="1" smtClean="0"/>
              <a:t>photopic</a:t>
            </a:r>
            <a:r>
              <a:rPr lang="en-US" dirty="0" smtClean="0"/>
              <a:t> (bright light vision).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46_09_cephalopod_eye-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6788" y="992188"/>
            <a:ext cx="4670425" cy="487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0"/>
            <a:ext cx="1981200" cy="304800"/>
          </a:xfrm>
          <a:prstGeom prst="rect">
            <a:avLst/>
          </a:prstGeom>
          <a:noFill/>
          <a:ln w="3175"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200" smtClean="0">
                <a:latin typeface="Arial" pitchFamily="34" charset="0"/>
              </a:rPr>
              <a:t>Figure 46-9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2276475" y="1704975"/>
            <a:ext cx="8794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b="1"/>
              <a:t>Cornea</a:t>
            </a:r>
          </a:p>
        </p:txBody>
      </p:sp>
      <p:sp>
        <p:nvSpPr>
          <p:cNvPr id="37892" name="Text Box 34"/>
          <p:cNvSpPr txBox="1">
            <a:spLocks noChangeArrowheads="1"/>
          </p:cNvSpPr>
          <p:nvPr/>
        </p:nvSpPr>
        <p:spPr bwMode="auto">
          <a:xfrm>
            <a:off x="3349625" y="1704975"/>
            <a:ext cx="8794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b="1"/>
              <a:t>Lens</a:t>
            </a:r>
          </a:p>
        </p:txBody>
      </p:sp>
      <p:sp>
        <p:nvSpPr>
          <p:cNvPr id="37893" name="Text Box 35"/>
          <p:cNvSpPr txBox="1">
            <a:spLocks noChangeArrowheads="1"/>
          </p:cNvSpPr>
          <p:nvPr/>
        </p:nvSpPr>
        <p:spPr bwMode="auto">
          <a:xfrm>
            <a:off x="4384675" y="996950"/>
            <a:ext cx="1873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b="1"/>
              <a:t>Retina (photoreceptors are on the inside surface)</a:t>
            </a:r>
          </a:p>
        </p:txBody>
      </p:sp>
      <p:sp>
        <p:nvSpPr>
          <p:cNvPr id="37894" name="Text Box 36"/>
          <p:cNvSpPr txBox="1">
            <a:spLocks noChangeArrowheads="1"/>
          </p:cNvSpPr>
          <p:nvPr/>
        </p:nvSpPr>
        <p:spPr bwMode="auto">
          <a:xfrm>
            <a:off x="5861050" y="1860550"/>
            <a:ext cx="1041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b="1"/>
              <a:t>Sensory nerves to brain</a:t>
            </a:r>
          </a:p>
        </p:txBody>
      </p:sp>
      <p:sp>
        <p:nvSpPr>
          <p:cNvPr id="37895" name="Line 38"/>
          <p:cNvSpPr>
            <a:spLocks noChangeShapeType="1"/>
          </p:cNvSpPr>
          <p:nvPr/>
        </p:nvSpPr>
        <p:spPr bwMode="auto">
          <a:xfrm flipH="1">
            <a:off x="5927725" y="2590800"/>
            <a:ext cx="3175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39"/>
          <p:cNvSpPr>
            <a:spLocks noChangeShapeType="1"/>
          </p:cNvSpPr>
          <p:nvPr/>
        </p:nvSpPr>
        <p:spPr bwMode="auto">
          <a:xfrm flipH="1">
            <a:off x="4838700" y="1971675"/>
            <a:ext cx="0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40"/>
          <p:cNvSpPr>
            <a:spLocks noChangeShapeType="1"/>
          </p:cNvSpPr>
          <p:nvPr/>
        </p:nvSpPr>
        <p:spPr bwMode="auto">
          <a:xfrm flipH="1">
            <a:off x="3568700" y="1971675"/>
            <a:ext cx="3175" cy="159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42"/>
          <p:cNvSpPr>
            <a:spLocks noChangeShapeType="1"/>
          </p:cNvSpPr>
          <p:nvPr/>
        </p:nvSpPr>
        <p:spPr bwMode="auto">
          <a:xfrm flipH="1">
            <a:off x="2720975" y="197802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1862138" y="52388"/>
            <a:ext cx="4902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>
                <a:latin typeface="Times" charset="0"/>
                <a:ea typeface="ＭＳ Ｐゴシック" charset="0"/>
              </a:rPr>
              <a:t>The Cephalopod Eye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0" y="59817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" charset="0"/>
              </a:rPr>
              <a:t>This </a:t>
            </a:r>
            <a:r>
              <a:rPr lang="ja-JP" altLang="en-US">
                <a:latin typeface="Times" charset="0"/>
              </a:rPr>
              <a:t>“</a:t>
            </a:r>
            <a:r>
              <a:rPr lang="en-US" altLang="ja-JP">
                <a:latin typeface="Times" charset="0"/>
              </a:rPr>
              <a:t>design</a:t>
            </a:r>
            <a:r>
              <a:rPr lang="ja-JP" altLang="en-US">
                <a:latin typeface="Times" charset="0"/>
              </a:rPr>
              <a:t>”</a:t>
            </a:r>
            <a:r>
              <a:rPr lang="en-US" altLang="ja-JP">
                <a:latin typeface="Times" charset="0"/>
              </a:rPr>
              <a:t> is </a:t>
            </a:r>
            <a:r>
              <a:rPr lang="ja-JP" altLang="en-US">
                <a:latin typeface="Times" charset="0"/>
              </a:rPr>
              <a:t>“</a:t>
            </a:r>
            <a:r>
              <a:rPr lang="en-US" altLang="ja-JP">
                <a:latin typeface="Times" charset="0"/>
              </a:rPr>
              <a:t>more intelligent</a:t>
            </a:r>
            <a:r>
              <a:rPr lang="ja-JP" altLang="en-US">
                <a:latin typeface="Times" charset="0"/>
              </a:rPr>
              <a:t>”</a:t>
            </a:r>
            <a:r>
              <a:rPr lang="en-US" altLang="ja-JP">
                <a:latin typeface="Times" charset="0"/>
              </a:rPr>
              <a:t> than that of mammals (humans) because it lacks the blind spot and maximizes light exposure to receptors</a:t>
            </a: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Color Fundamentals</a:t>
            </a:r>
          </a:p>
        </p:txBody>
      </p:sp>
      <p:pic>
        <p:nvPicPr>
          <p:cNvPr id="6737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92163" y="2133600"/>
            <a:ext cx="7947025" cy="3454400"/>
          </a:xfrm>
          <a:noFill/>
          <a:ln/>
        </p:spPr>
      </p:pic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1835150" y="1700213"/>
            <a:ext cx="547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 experiment of Sir Isaac Newton, in 1666.</a:t>
            </a:r>
          </a:p>
        </p:txBody>
      </p:sp>
    </p:spTree>
    <p:extLst>
      <p:ext uri="{BB962C8B-B14F-4D97-AF65-F5344CB8AC3E}">
        <p14:creationId xmlns:p14="http://schemas.microsoft.com/office/powerpoint/2010/main" val="8351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1" i="1">
                <a:solidFill>
                  <a:srgbClr val="FF0000"/>
                </a:solidFill>
                <a:ea typeface="굴림" pitchFamily="34" charset="-127"/>
              </a:rPr>
              <a:t>Preview</a:t>
            </a:r>
          </a:p>
        </p:txBody>
      </p:sp>
      <p:sp>
        <p:nvSpPr>
          <p:cNvPr id="67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736725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ko-KR" sz="2800" b="1">
                <a:ea typeface="굴림" pitchFamily="34" charset="-127"/>
              </a:rPr>
              <a:t>Motive</a:t>
            </a:r>
          </a:p>
          <a:p>
            <a:pPr>
              <a:buFont typeface="Wingdings" pitchFamily="2" charset="2"/>
              <a:buNone/>
            </a:pPr>
            <a:r>
              <a:rPr lang="en-US" altLang="ko-KR" sz="4000">
                <a:ea typeface="굴림" pitchFamily="34" charset="-127"/>
              </a:rPr>
              <a:t> </a:t>
            </a:r>
            <a:r>
              <a:rPr lang="en-US" altLang="ko-KR">
                <a:ea typeface="굴림" pitchFamily="34" charset="-127"/>
              </a:rPr>
              <a:t>- </a:t>
            </a:r>
            <a:r>
              <a:rPr lang="en-US" altLang="ko-KR" sz="2800">
                <a:ea typeface="굴림" pitchFamily="34" charset="-127"/>
              </a:rPr>
              <a:t>Color is a powerful descriptor that often simplifies object identification and extraction from a scene.</a:t>
            </a:r>
          </a:p>
          <a:p>
            <a:pPr>
              <a:buFont typeface="Wingdings" pitchFamily="2" charset="2"/>
              <a:buNone/>
            </a:pPr>
            <a:r>
              <a:rPr lang="en-US" altLang="ko-KR" sz="2800">
                <a:ea typeface="굴림" pitchFamily="34" charset="-127"/>
              </a:rPr>
              <a:t> - Human can discern thousands of color shades and intensities, compared to about only two dozen shades of gray.</a:t>
            </a:r>
          </a:p>
        </p:txBody>
      </p:sp>
    </p:spTree>
    <p:extLst>
      <p:ext uri="{BB962C8B-B14F-4D97-AF65-F5344CB8AC3E}">
        <p14:creationId xmlns:p14="http://schemas.microsoft.com/office/powerpoint/2010/main" val="20474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914400" y="2362200"/>
            <a:ext cx="7620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NewRoman" charset="0"/>
              </a:rPr>
              <a:t>Due to the different absorption curves of the cones, colors are seen as variable combinations of the so-called primary colors: </a:t>
            </a:r>
            <a:r>
              <a:rPr lang="en-US" i="1">
                <a:solidFill>
                  <a:srgbClr val="FF0000"/>
                </a:solidFill>
                <a:latin typeface="TimesNewRoman,Italic" charset="0"/>
              </a:rPr>
              <a:t>red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, </a:t>
            </a:r>
            <a:r>
              <a:rPr lang="en-US" i="1">
                <a:solidFill>
                  <a:srgbClr val="01FF00"/>
                </a:solidFill>
                <a:latin typeface="TimesNewRoman,Italic" charset="0"/>
              </a:rPr>
              <a:t>green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, and </a:t>
            </a:r>
            <a:r>
              <a:rPr lang="en-US" i="1">
                <a:solidFill>
                  <a:srgbClr val="0000FF"/>
                </a:solidFill>
                <a:latin typeface="TimesNewRoman,Italic" charset="0"/>
              </a:rPr>
              <a:t>blue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NewRoman" charset="0"/>
              </a:rPr>
              <a:t>Their wavelengths were standardized by the CIE in 1931: </a:t>
            </a:r>
            <a:r>
              <a:rPr lang="en-US" i="1">
                <a:solidFill>
                  <a:srgbClr val="FF0000"/>
                </a:solidFill>
                <a:latin typeface="TimesNewRoman,Italic" charset="0"/>
              </a:rPr>
              <a:t>red</a:t>
            </a:r>
            <a:r>
              <a:rPr lang="en-US">
                <a:solidFill>
                  <a:srgbClr val="FF0000"/>
                </a:solidFill>
                <a:latin typeface="TimesNewRoman" charset="0"/>
              </a:rPr>
              <a:t>=700 nm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, </a:t>
            </a:r>
            <a:r>
              <a:rPr lang="en-US" i="1">
                <a:solidFill>
                  <a:srgbClr val="01FF00"/>
                </a:solidFill>
                <a:latin typeface="TimesNewRoman,Italic" charset="0"/>
              </a:rPr>
              <a:t>green</a:t>
            </a:r>
            <a:r>
              <a:rPr lang="en-US">
                <a:solidFill>
                  <a:srgbClr val="01FF00"/>
                </a:solidFill>
                <a:latin typeface="TimesNewRoman" charset="0"/>
              </a:rPr>
              <a:t>=546.1 nm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, and </a:t>
            </a:r>
            <a:r>
              <a:rPr lang="en-US" i="1">
                <a:solidFill>
                  <a:srgbClr val="0000FF"/>
                </a:solidFill>
                <a:latin typeface="TimesNewRoman,Italic" charset="0"/>
              </a:rPr>
              <a:t>blue</a:t>
            </a:r>
            <a:r>
              <a:rPr lang="en-US">
                <a:solidFill>
                  <a:srgbClr val="0000FF"/>
                </a:solidFill>
                <a:latin typeface="TimesNewRoman" charset="0"/>
              </a:rPr>
              <a:t>=435.8 nm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NewRoman" charset="0"/>
              </a:rPr>
              <a:t>The primary colors can be added to produce the</a:t>
            </a:r>
            <a:r>
              <a:rPr lang="en-US">
                <a:solidFill>
                  <a:srgbClr val="C0C0C0"/>
                </a:solidFill>
                <a:latin typeface="TimesNewRoman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secondary colors of light,</a:t>
            </a:r>
            <a:r>
              <a:rPr lang="en-US" i="1">
                <a:solidFill>
                  <a:srgbClr val="C0C0C0"/>
                </a:solidFill>
                <a:latin typeface="TimesNewRoman,Italic" charset="0"/>
              </a:rPr>
              <a:t>  </a:t>
            </a:r>
            <a:r>
              <a:rPr lang="en-US" i="1">
                <a:solidFill>
                  <a:srgbClr val="FF379A"/>
                </a:solidFill>
                <a:latin typeface="TimesNewRoman,Italic" charset="0"/>
              </a:rPr>
              <a:t>magenta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(R+B),  </a:t>
            </a:r>
            <a:r>
              <a:rPr lang="en-US" i="1">
                <a:solidFill>
                  <a:srgbClr val="01FFFF"/>
                </a:solidFill>
                <a:latin typeface="TimesNewRoman,Italic" charset="0"/>
              </a:rPr>
              <a:t>cyan</a:t>
            </a:r>
            <a:r>
              <a:rPr lang="en-US">
                <a:solidFill>
                  <a:srgbClr val="C0C0C0"/>
                </a:solidFill>
                <a:latin typeface="TimesNewRoman" charset="0"/>
              </a:rPr>
              <a:t> 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(G+B), and</a:t>
            </a:r>
            <a:r>
              <a:rPr lang="en-US" i="1">
                <a:solidFill>
                  <a:srgbClr val="C0C0C0"/>
                </a:solidFill>
                <a:latin typeface="TimesNewRoman,Italic" charset="0"/>
              </a:rPr>
              <a:t> </a:t>
            </a:r>
            <a:r>
              <a:rPr lang="en-US" i="1">
                <a:solidFill>
                  <a:srgbClr val="FFFF00"/>
                </a:solidFill>
                <a:latin typeface="TimesNewRoman,Italic" charset="0"/>
              </a:rPr>
              <a:t>yellow </a:t>
            </a:r>
            <a:r>
              <a:rPr lang="en-US">
                <a:solidFill>
                  <a:srgbClr val="000000"/>
                </a:solidFill>
                <a:latin typeface="TimesNewRoman" charset="0"/>
              </a:rPr>
              <a:t>(R+G)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81200" y="1447800"/>
            <a:ext cx="483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Verdana" pitchFamily="34" charset="0"/>
              </a:rPr>
              <a:t>Primary and Secondary Colors</a:t>
            </a:r>
          </a:p>
        </p:txBody>
      </p:sp>
    </p:spTree>
    <p:extLst>
      <p:ext uri="{BB962C8B-B14F-4D97-AF65-F5344CB8AC3E}">
        <p14:creationId xmlns:p14="http://schemas.microsoft.com/office/powerpoint/2010/main" val="25093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</TotalTime>
  <Words>905</Words>
  <Application>Microsoft Office PowerPoint</Application>
  <PresentationFormat>On-screen Show (4:3)</PresentationFormat>
  <Paragraphs>117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Median</vt:lpstr>
      <vt:lpstr>Equation</vt:lpstr>
      <vt:lpstr>COLOR MODELS</vt:lpstr>
      <vt:lpstr>PowerPoint Presentation</vt:lpstr>
      <vt:lpstr>PowerPoint Presentation</vt:lpstr>
      <vt:lpstr>PowerPoint Presentation</vt:lpstr>
      <vt:lpstr>Cont.</vt:lpstr>
      <vt:lpstr>Figure 46-9</vt:lpstr>
      <vt:lpstr>Color Fundamentals</vt:lpstr>
      <vt:lpstr>Preview</vt:lpstr>
      <vt:lpstr>PowerPoint Presentation</vt:lpstr>
      <vt:lpstr>PowerPoint Presentation</vt:lpstr>
      <vt:lpstr>Color Fundamentals (con’t)</vt:lpstr>
      <vt:lpstr>Color Models</vt:lpstr>
      <vt:lpstr>Color Fundamentals (con’t)</vt:lpstr>
      <vt:lpstr>Color Fundamentals (con’t)</vt:lpstr>
      <vt:lpstr>PowerPoint Presentation</vt:lpstr>
      <vt:lpstr>Color Fundamentals (con’t)</vt:lpstr>
      <vt:lpstr>PowerPoint Presentation</vt:lpstr>
      <vt:lpstr>The RGB Color Models (con’t)</vt:lpstr>
      <vt:lpstr>The RGB Color Models (con’t)</vt:lpstr>
      <vt:lpstr>The CMY and CMYK Color Models</vt:lpstr>
      <vt:lpstr>PowerPoint Presentation</vt:lpstr>
      <vt:lpstr>4.6 Color Image Processing</vt:lpstr>
      <vt:lpstr>The RGB Color Models</vt:lpstr>
      <vt:lpstr>PowerPoint Presentation</vt:lpstr>
      <vt:lpstr>PowerPoint Presentation</vt:lpstr>
      <vt:lpstr>The HSI Color Models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</dc:creator>
  <cp:lastModifiedBy>LocalHost</cp:lastModifiedBy>
  <cp:revision>32</cp:revision>
  <dcterms:created xsi:type="dcterms:W3CDTF">2006-08-16T00:00:00Z</dcterms:created>
  <dcterms:modified xsi:type="dcterms:W3CDTF">2017-05-21T07:28:31Z</dcterms:modified>
</cp:coreProperties>
</file>