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E82D0F7-222A-4201-96BC-ABE0AA947AE5}" type="datetimeFigureOut">
              <a:rPr lang="en-US" smtClean="0"/>
              <a:t>13-Oct-2015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B887B72-0EE7-43F3-8855-5A0B7B9600B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2754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82D0F7-222A-4201-96BC-ABE0AA947AE5}" type="datetimeFigureOut">
              <a:rPr lang="en-US" smtClean="0"/>
              <a:t>13-Oct-2015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87B72-0EE7-43F3-8855-5A0B7B9600BB}" type="slidenum">
              <a:rPr lang="en-US" smtClean="0"/>
              <a:t>‹#›</a:t>
            </a:fld>
            <a:endParaRPr lang="en-US"/>
          </a:p>
        </p:txBody>
      </p:sp>
    </p:spTree>
    <p:extLst>
      <p:ext uri="{BB962C8B-B14F-4D97-AF65-F5344CB8AC3E}">
        <p14:creationId xmlns:p14="http://schemas.microsoft.com/office/powerpoint/2010/main" val="2576845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82D0F7-222A-4201-96BC-ABE0AA947AE5}" type="datetimeFigureOut">
              <a:rPr lang="en-US" smtClean="0"/>
              <a:t>13-Oct-2015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87B72-0EE7-43F3-8855-5A0B7B9600B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5766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82D0F7-222A-4201-96BC-ABE0AA947AE5}" type="datetimeFigureOut">
              <a:rPr lang="en-US" smtClean="0"/>
              <a:t>13-Oct-2015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87B72-0EE7-43F3-8855-5A0B7B9600B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3197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82D0F7-222A-4201-96BC-ABE0AA947AE5}" type="datetimeFigureOut">
              <a:rPr lang="en-US" smtClean="0"/>
              <a:t>13-Oct-2015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87B72-0EE7-43F3-8855-5A0B7B9600BB}" type="slidenum">
              <a:rPr lang="en-US" smtClean="0"/>
              <a:t>‹#›</a:t>
            </a:fld>
            <a:endParaRPr lang="en-US"/>
          </a:p>
        </p:txBody>
      </p:sp>
    </p:spTree>
    <p:extLst>
      <p:ext uri="{BB962C8B-B14F-4D97-AF65-F5344CB8AC3E}">
        <p14:creationId xmlns:p14="http://schemas.microsoft.com/office/powerpoint/2010/main" val="902827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82D0F7-222A-4201-96BC-ABE0AA947AE5}" type="datetimeFigureOut">
              <a:rPr lang="en-US" smtClean="0"/>
              <a:t>13-Oct-2015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87B72-0EE7-43F3-8855-5A0B7B9600B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9211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82D0F7-222A-4201-96BC-ABE0AA947AE5}" type="datetimeFigureOut">
              <a:rPr lang="en-US" smtClean="0"/>
              <a:t>13-Oct-2015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87B72-0EE7-43F3-8855-5A0B7B9600B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9241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82D0F7-222A-4201-96BC-ABE0AA947AE5}" type="datetimeFigureOut">
              <a:rPr lang="en-US" smtClean="0"/>
              <a:t>13-Oct-2015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87B72-0EE7-43F3-8855-5A0B7B9600B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4360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82D0F7-222A-4201-96BC-ABE0AA947AE5}" type="datetimeFigureOut">
              <a:rPr lang="en-US" smtClean="0"/>
              <a:t>13-Oct-2015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87B72-0EE7-43F3-8855-5A0B7B9600B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020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82D0F7-222A-4201-96BC-ABE0AA947AE5}" type="datetimeFigureOut">
              <a:rPr lang="en-US" smtClean="0"/>
              <a:t>13-Oct-2015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87B72-0EE7-43F3-8855-5A0B7B9600BB}" type="slidenum">
              <a:rPr lang="en-US" smtClean="0"/>
              <a:t>‹#›</a:t>
            </a:fld>
            <a:endParaRPr lang="en-US"/>
          </a:p>
        </p:txBody>
      </p:sp>
    </p:spTree>
    <p:extLst>
      <p:ext uri="{BB962C8B-B14F-4D97-AF65-F5344CB8AC3E}">
        <p14:creationId xmlns:p14="http://schemas.microsoft.com/office/powerpoint/2010/main" val="199951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82D0F7-222A-4201-96BC-ABE0AA947AE5}" type="datetimeFigureOut">
              <a:rPr lang="en-US" smtClean="0"/>
              <a:t>13-Oct-2015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87B72-0EE7-43F3-8855-5A0B7B9600B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8370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82D0F7-222A-4201-96BC-ABE0AA947AE5}" type="datetimeFigureOut">
              <a:rPr lang="en-US" smtClean="0"/>
              <a:t>13-Oct-2015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87B72-0EE7-43F3-8855-5A0B7B9600BB}" type="slidenum">
              <a:rPr lang="en-US" smtClean="0"/>
              <a:t>‹#›</a:t>
            </a:fld>
            <a:endParaRPr lang="en-US"/>
          </a:p>
        </p:txBody>
      </p:sp>
    </p:spTree>
    <p:extLst>
      <p:ext uri="{BB962C8B-B14F-4D97-AF65-F5344CB8AC3E}">
        <p14:creationId xmlns:p14="http://schemas.microsoft.com/office/powerpoint/2010/main" val="368962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82D0F7-222A-4201-96BC-ABE0AA947AE5}" type="datetimeFigureOut">
              <a:rPr lang="en-US" smtClean="0"/>
              <a:t>13-Oct-2015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887B72-0EE7-43F3-8855-5A0B7B9600B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666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82D0F7-222A-4201-96BC-ABE0AA947AE5}" type="datetimeFigureOut">
              <a:rPr lang="en-US" smtClean="0"/>
              <a:t>13-Oct-2015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887B72-0EE7-43F3-8855-5A0B7B9600B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037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2D0F7-222A-4201-96BC-ABE0AA947AE5}" type="datetimeFigureOut">
              <a:rPr lang="en-US" smtClean="0"/>
              <a:t>13-Oct-2015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887B72-0EE7-43F3-8855-5A0B7B9600BB}" type="slidenum">
              <a:rPr lang="en-US" smtClean="0"/>
              <a:t>‹#›</a:t>
            </a:fld>
            <a:endParaRPr lang="en-US"/>
          </a:p>
        </p:txBody>
      </p:sp>
    </p:spTree>
    <p:extLst>
      <p:ext uri="{BB962C8B-B14F-4D97-AF65-F5344CB8AC3E}">
        <p14:creationId xmlns:p14="http://schemas.microsoft.com/office/powerpoint/2010/main" val="3374235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82D0F7-222A-4201-96BC-ABE0AA947AE5}" type="datetimeFigureOut">
              <a:rPr lang="en-US" smtClean="0"/>
              <a:t>13-Oct-2015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87B72-0EE7-43F3-8855-5A0B7B9600B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141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82D0F7-222A-4201-96BC-ABE0AA947AE5}" type="datetimeFigureOut">
              <a:rPr lang="en-US" smtClean="0"/>
              <a:t>13-Oct-2015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87B72-0EE7-43F3-8855-5A0B7B9600BB}" type="slidenum">
              <a:rPr lang="en-US" smtClean="0"/>
              <a:t>‹#›</a:t>
            </a:fld>
            <a:endParaRPr lang="en-US"/>
          </a:p>
        </p:txBody>
      </p:sp>
    </p:spTree>
    <p:extLst>
      <p:ext uri="{BB962C8B-B14F-4D97-AF65-F5344CB8AC3E}">
        <p14:creationId xmlns:p14="http://schemas.microsoft.com/office/powerpoint/2010/main" val="14304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E82D0F7-222A-4201-96BC-ABE0AA947AE5}" type="datetimeFigureOut">
              <a:rPr lang="en-US" smtClean="0"/>
              <a:t>13-Oct-2015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887B72-0EE7-43F3-8855-5A0B7B9600BB}" type="slidenum">
              <a:rPr lang="en-US" smtClean="0"/>
              <a:t>‹#›</a:t>
            </a:fld>
            <a:endParaRPr lang="en-US"/>
          </a:p>
        </p:txBody>
      </p:sp>
    </p:spTree>
    <p:extLst>
      <p:ext uri="{BB962C8B-B14F-4D97-AF65-F5344CB8AC3E}">
        <p14:creationId xmlns:p14="http://schemas.microsoft.com/office/powerpoint/2010/main" val="1355544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Image Product </a:t>
            </a:r>
            <a:endParaRPr lang="en-US"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22284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an image?</a:t>
            </a:r>
            <a:endParaRPr lang="en-US" b="1" dirty="0"/>
          </a:p>
        </p:txBody>
      </p:sp>
      <p:sp>
        <p:nvSpPr>
          <p:cNvPr id="3" name="Content Placeholder 2"/>
          <p:cNvSpPr>
            <a:spLocks noGrp="1"/>
          </p:cNvSpPr>
          <p:nvPr>
            <p:ph idx="1"/>
          </p:nvPr>
        </p:nvSpPr>
        <p:spPr/>
        <p:txBody>
          <a:bodyPr>
            <a:normAutofit lnSpcReduction="10000"/>
          </a:bodyPr>
          <a:lstStyle/>
          <a:p>
            <a:r>
              <a:rPr lang="en-US" dirty="0" smtClean="0"/>
              <a:t>An image is a </a:t>
            </a:r>
            <a:r>
              <a:rPr lang="en-US" dirty="0" smtClean="0">
                <a:solidFill>
                  <a:srgbClr val="0070C0"/>
                </a:solidFill>
              </a:rPr>
              <a:t>rectangular grid of pixels  </a:t>
            </a:r>
            <a:r>
              <a:rPr lang="en-US" dirty="0" smtClean="0"/>
              <a:t>arranged in Rows &amp; Columns. </a:t>
            </a:r>
          </a:p>
          <a:p>
            <a:r>
              <a:rPr lang="en-US" dirty="0" smtClean="0"/>
              <a:t>It has a </a:t>
            </a:r>
            <a:r>
              <a:rPr lang="en-US" dirty="0" smtClean="0">
                <a:solidFill>
                  <a:srgbClr val="0070C0"/>
                </a:solidFill>
              </a:rPr>
              <a:t>definite height and a definite width </a:t>
            </a:r>
            <a:r>
              <a:rPr lang="en-US" dirty="0" smtClean="0"/>
              <a:t>counted in pixels. </a:t>
            </a:r>
          </a:p>
          <a:p>
            <a:r>
              <a:rPr lang="en-US" dirty="0" smtClean="0"/>
              <a:t>Single elements are called  </a:t>
            </a:r>
            <a:r>
              <a:rPr lang="en-US" dirty="0" smtClean="0">
                <a:solidFill>
                  <a:srgbClr val="0070C0"/>
                </a:solidFill>
              </a:rPr>
              <a:t>pixels or picture elements</a:t>
            </a:r>
            <a:endParaRPr lang="en-US" dirty="0" smtClean="0"/>
          </a:p>
          <a:p>
            <a:r>
              <a:rPr lang="en-US" dirty="0" smtClean="0"/>
              <a:t> For each pixel, the measurements are stored as digital </a:t>
            </a:r>
            <a:r>
              <a:rPr lang="en-US" dirty="0" smtClean="0">
                <a:solidFill>
                  <a:srgbClr val="0070C0"/>
                </a:solidFill>
              </a:rPr>
              <a:t>values or DN</a:t>
            </a:r>
            <a:r>
              <a:rPr lang="en-US" dirty="0" smtClean="0"/>
              <a:t>. Values are stored.</a:t>
            </a:r>
            <a:endParaRPr lang="en-US" dirty="0" smtClean="0">
              <a:solidFill>
                <a:srgbClr val="0070C0"/>
              </a:solidFill>
            </a:endParaRPr>
          </a:p>
          <a:p>
            <a:r>
              <a:rPr lang="en-US" dirty="0" smtClean="0"/>
              <a:t>Each pixel is square and has a </a:t>
            </a:r>
            <a:r>
              <a:rPr lang="en-US" dirty="0" smtClean="0">
                <a:solidFill>
                  <a:srgbClr val="0070C0"/>
                </a:solidFill>
              </a:rPr>
              <a:t>fixed size </a:t>
            </a:r>
            <a:r>
              <a:rPr lang="en-US" dirty="0" smtClean="0"/>
              <a:t>on a given display. </a:t>
            </a:r>
          </a:p>
          <a:p>
            <a:r>
              <a:rPr lang="en-US" dirty="0" smtClean="0"/>
              <a:t>For each wavelength, a separate layer is stored.</a:t>
            </a:r>
          </a:p>
          <a:p>
            <a:endParaRPr lang="en-US" dirty="0"/>
          </a:p>
        </p:txBody>
      </p:sp>
    </p:spTree>
    <p:extLst>
      <p:ext uri="{BB962C8B-B14F-4D97-AF65-F5344CB8AC3E}">
        <p14:creationId xmlns:p14="http://schemas.microsoft.com/office/powerpoint/2010/main" val="3660871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an image?</a:t>
            </a:r>
            <a:endParaRPr lang="en-US" b="1" dirty="0"/>
          </a:p>
        </p:txBody>
      </p:sp>
      <p:pic>
        <p:nvPicPr>
          <p:cNvPr id="4" name="Content Placeholder 5" descr="Image data characteristics.bmp"/>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0197" y="982132"/>
            <a:ext cx="10631605" cy="5009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94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Analysis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A range of approaches are used to analyze remotely sensed data. These approaches can be broadly grouped in to three categories </a:t>
            </a:r>
            <a:endParaRPr lang="en-US" dirty="0" smtClean="0"/>
          </a:p>
          <a:p>
            <a:r>
              <a:rPr lang="en-US" b="1" dirty="0"/>
              <a:t>Measurement</a:t>
            </a:r>
          </a:p>
          <a:p>
            <a:r>
              <a:rPr lang="en-US" b="1" dirty="0"/>
              <a:t>Classification</a:t>
            </a:r>
          </a:p>
          <a:p>
            <a:r>
              <a:rPr lang="en-US" b="1" dirty="0"/>
              <a:t>Estimation</a:t>
            </a:r>
          </a:p>
          <a:p>
            <a:endParaRPr lang="en-US" dirty="0"/>
          </a:p>
          <a:p>
            <a:endParaRPr lang="en-US" dirty="0"/>
          </a:p>
        </p:txBody>
      </p:sp>
    </p:spTree>
    <p:extLst>
      <p:ext uri="{BB962C8B-B14F-4D97-AF65-F5344CB8AC3E}">
        <p14:creationId xmlns:p14="http://schemas.microsoft.com/office/powerpoint/2010/main" val="2743475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Measurement </a:t>
            </a:r>
            <a:r>
              <a:rPr lang="en-US" b="1" dirty="0" smtClean="0"/>
              <a:t>Analysis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a:t>Remotely sensed data can be analyzed to provide measurements of features or phenomena on the earth’s surface. </a:t>
            </a:r>
            <a:endParaRPr lang="en-US" dirty="0" smtClean="0"/>
          </a:p>
          <a:p>
            <a:r>
              <a:rPr lang="en-US" dirty="0" smtClean="0"/>
              <a:t>Earth </a:t>
            </a:r>
            <a:r>
              <a:rPr lang="en-US" dirty="0"/>
              <a:t>surface temperature, derived from thermal infrared data are perhaps the most familiar types of remote measurement</a:t>
            </a:r>
          </a:p>
          <a:p>
            <a:r>
              <a:rPr lang="en-US" dirty="0"/>
              <a:t>Throughout the growing season agriculture Canada monitors the overall condition of important food crops. </a:t>
            </a:r>
          </a:p>
        </p:txBody>
      </p:sp>
    </p:spTree>
    <p:extLst>
      <p:ext uri="{BB962C8B-B14F-4D97-AF65-F5344CB8AC3E}">
        <p14:creationId xmlns:p14="http://schemas.microsoft.com/office/powerpoint/2010/main" val="3376642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Measurement Analysis</a:t>
            </a:r>
            <a:endParaRPr lang="en-US" b="1" dirty="0"/>
          </a:p>
        </p:txBody>
      </p:sp>
      <p:sp>
        <p:nvSpPr>
          <p:cNvPr id="3" name="Content Placeholder 2"/>
          <p:cNvSpPr>
            <a:spLocks noGrp="1"/>
          </p:cNvSpPr>
          <p:nvPr>
            <p:ph idx="1"/>
          </p:nvPr>
        </p:nvSpPr>
        <p:spPr/>
        <p:txBody>
          <a:bodyPr>
            <a:normAutofit fontScale="92500"/>
          </a:bodyPr>
          <a:lstStyle/>
          <a:p>
            <a:r>
              <a:rPr lang="en-US" dirty="0" smtClean="0"/>
              <a:t>This information is used to predict the expected size of the harvest relative to that of previous years and to identify areas where the crop is developing poorly so that remedial action can be taken and short falls in production can be anticipated.</a:t>
            </a:r>
          </a:p>
          <a:p>
            <a:r>
              <a:rPr lang="en-US" dirty="0" smtClean="0"/>
              <a:t> The remote sensing measurement used to assess crop condition is calculated from the reflectance values in the red and near infrared bands obtained from the NOAA AVHRR sensors.</a:t>
            </a:r>
          </a:p>
          <a:p>
            <a:r>
              <a:rPr lang="en-US" dirty="0" smtClean="0"/>
              <a:t>The crop condition index calculated from these data is termed the normalized difference vegetation index (NDVI).</a:t>
            </a:r>
          </a:p>
          <a:p>
            <a:endParaRPr lang="en-US" dirty="0"/>
          </a:p>
        </p:txBody>
      </p:sp>
    </p:spTree>
    <p:extLst>
      <p:ext uri="{BB962C8B-B14F-4D97-AF65-F5344CB8AC3E}">
        <p14:creationId xmlns:p14="http://schemas.microsoft.com/office/powerpoint/2010/main" val="828223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Classification </a:t>
            </a:r>
            <a:r>
              <a:rPr lang="en-US" b="1" dirty="0" smtClean="0"/>
              <a:t>Analysis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Conditions as varied as soil texture, crop types, forest species composition, geological strata and human activities are all routinely assessed by visually interpreting airborne and satellites images. This procedure of identifying and mapping areas with similar characteristics is the most widely used form of classification. </a:t>
            </a:r>
          </a:p>
        </p:txBody>
      </p:sp>
    </p:spTree>
    <p:extLst>
      <p:ext uri="{BB962C8B-B14F-4D97-AF65-F5344CB8AC3E}">
        <p14:creationId xmlns:p14="http://schemas.microsoft.com/office/powerpoint/2010/main" val="3104226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Classification Analysis</a:t>
            </a:r>
            <a:endParaRPr lang="en-US" b="1" dirty="0"/>
          </a:p>
        </p:txBody>
      </p:sp>
      <p:sp>
        <p:nvSpPr>
          <p:cNvPr id="3" name="Content Placeholder 2"/>
          <p:cNvSpPr>
            <a:spLocks noGrp="1"/>
          </p:cNvSpPr>
          <p:nvPr>
            <p:ph idx="1"/>
          </p:nvPr>
        </p:nvSpPr>
        <p:spPr/>
        <p:txBody>
          <a:bodyPr/>
          <a:lstStyle/>
          <a:p>
            <a:r>
              <a:rPr lang="en-US" dirty="0" smtClean="0"/>
              <a:t>The application of theses classification methods complements those of visual interpretation. </a:t>
            </a:r>
          </a:p>
          <a:p>
            <a:r>
              <a:rPr lang="en-US" dirty="0" smtClean="0"/>
              <a:t>The use of patterns, tones and shapes to deduce information tends to be more efficiently done by a human interpreter than by computer analysis. </a:t>
            </a:r>
          </a:p>
          <a:p>
            <a:r>
              <a:rPr lang="en-US" dirty="0" smtClean="0"/>
              <a:t>However, computer techniques are used to derive quantitative measurements from the reluctance data.</a:t>
            </a:r>
          </a:p>
          <a:p>
            <a:endParaRPr lang="en-US" dirty="0"/>
          </a:p>
        </p:txBody>
      </p:sp>
    </p:spTree>
    <p:extLst>
      <p:ext uri="{BB962C8B-B14F-4D97-AF65-F5344CB8AC3E}">
        <p14:creationId xmlns:p14="http://schemas.microsoft.com/office/powerpoint/2010/main" val="713562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Estimation </a:t>
            </a:r>
            <a:r>
              <a:rPr lang="en-US" b="1" dirty="0" smtClean="0"/>
              <a:t>Analysis</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Remote sensing based estimation analysis are treated here a separate categories. This type of analysis is used for such assessment as the planted to a particular crop type</a:t>
            </a:r>
            <a:r>
              <a:rPr lang="en-US" dirty="0" smtClean="0"/>
              <a:t>.</a:t>
            </a:r>
          </a:p>
          <a:p>
            <a:r>
              <a:rPr lang="en-US" dirty="0" smtClean="0"/>
              <a:t> </a:t>
            </a:r>
            <a:r>
              <a:rPr lang="en-US" dirty="0"/>
              <a:t>The expected crop production for a region. The forest resources inventory of a region. The information is usually provided in the form of quantities for each administrative or measurement unit.</a:t>
            </a:r>
          </a:p>
          <a:p>
            <a:r>
              <a:rPr lang="en-US" dirty="0"/>
              <a:t>The objective of an estimation analysis is to produce estimates of total amounts for each of specified region. </a:t>
            </a:r>
          </a:p>
          <a:p>
            <a:endParaRPr lang="en-US" dirty="0"/>
          </a:p>
        </p:txBody>
      </p:sp>
    </p:spTree>
    <p:extLst>
      <p:ext uri="{BB962C8B-B14F-4D97-AF65-F5344CB8AC3E}">
        <p14:creationId xmlns:p14="http://schemas.microsoft.com/office/powerpoint/2010/main" val="15948014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TotalTime>
  <Words>455</Words>
  <Application>Microsoft Office PowerPoint</Application>
  <PresentationFormat>Widescreen</PresentationFormat>
  <Paragraphs>32</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Garamond</vt:lpstr>
      <vt:lpstr>Organic</vt:lpstr>
      <vt:lpstr>Image Product </vt:lpstr>
      <vt:lpstr>What is an image?</vt:lpstr>
      <vt:lpstr>What is an image?</vt:lpstr>
      <vt:lpstr>Analysis </vt:lpstr>
      <vt:lpstr>Measurement Analysis </vt:lpstr>
      <vt:lpstr>Measurement Analysis</vt:lpstr>
      <vt:lpstr>Classification Analysis </vt:lpstr>
      <vt:lpstr>Classification Analysis</vt:lpstr>
      <vt:lpstr>Estimation Analysis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 product </dc:title>
  <dc:creator>Rehana Mehar Ali</dc:creator>
  <cp:lastModifiedBy>Rehana Mehar Ali</cp:lastModifiedBy>
  <cp:revision>7</cp:revision>
  <dcterms:created xsi:type="dcterms:W3CDTF">2015-10-13T15:48:12Z</dcterms:created>
  <dcterms:modified xsi:type="dcterms:W3CDTF">2015-10-13T15:57:54Z</dcterms:modified>
</cp:coreProperties>
</file>