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1467357"/>
            <a:ext cx="8303259" cy="911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560017"/>
            <a:ext cx="7997190" cy="3136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0151" y="1978151"/>
            <a:ext cx="3477767" cy="579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06445" y="1986914"/>
            <a:ext cx="3392043" cy="4949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00271" y="2801111"/>
            <a:ext cx="1557527" cy="5791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76471" y="2820797"/>
            <a:ext cx="1452245" cy="474345"/>
          </a:xfrm>
          <a:custGeom>
            <a:avLst/>
            <a:gdLst/>
            <a:ahLst/>
            <a:cxnLst/>
            <a:rect l="l" t="t" r="r" b="b"/>
            <a:pathLst>
              <a:path w="1452245" h="474345">
                <a:moveTo>
                  <a:pt x="247776" y="0"/>
                </a:moveTo>
                <a:lnTo>
                  <a:pt x="241426" y="0"/>
                </a:lnTo>
                <a:lnTo>
                  <a:pt x="79120" y="362330"/>
                </a:lnTo>
                <a:lnTo>
                  <a:pt x="67976" y="386046"/>
                </a:lnTo>
                <a:lnTo>
                  <a:pt x="48545" y="420284"/>
                </a:lnTo>
                <a:lnTo>
                  <a:pt x="11719" y="448357"/>
                </a:lnTo>
                <a:lnTo>
                  <a:pt x="0" y="450976"/>
                </a:lnTo>
                <a:lnTo>
                  <a:pt x="0" y="463423"/>
                </a:lnTo>
                <a:lnTo>
                  <a:pt x="151002" y="463423"/>
                </a:lnTo>
                <a:lnTo>
                  <a:pt x="151002" y="450976"/>
                </a:lnTo>
                <a:lnTo>
                  <a:pt x="134931" y="449476"/>
                </a:lnTo>
                <a:lnTo>
                  <a:pt x="122158" y="447643"/>
                </a:lnTo>
                <a:lnTo>
                  <a:pt x="92033" y="423812"/>
                </a:lnTo>
                <a:lnTo>
                  <a:pt x="91058" y="414908"/>
                </a:lnTo>
                <a:lnTo>
                  <a:pt x="91652" y="407193"/>
                </a:lnTo>
                <a:lnTo>
                  <a:pt x="93424" y="398525"/>
                </a:lnTo>
                <a:lnTo>
                  <a:pt x="96363" y="388905"/>
                </a:lnTo>
                <a:lnTo>
                  <a:pt x="100456" y="378332"/>
                </a:lnTo>
                <a:lnTo>
                  <a:pt x="119633" y="334137"/>
                </a:lnTo>
                <a:lnTo>
                  <a:pt x="394788" y="334137"/>
                </a:lnTo>
                <a:lnTo>
                  <a:pt x="383892" y="309372"/>
                </a:lnTo>
                <a:lnTo>
                  <a:pt x="131317" y="309372"/>
                </a:lnTo>
                <a:lnTo>
                  <a:pt x="200913" y="153035"/>
                </a:lnTo>
                <a:lnTo>
                  <a:pt x="315108" y="153035"/>
                </a:lnTo>
                <a:lnTo>
                  <a:pt x="247776" y="0"/>
                </a:lnTo>
                <a:close/>
              </a:path>
              <a:path w="1452245" h="474345">
                <a:moveTo>
                  <a:pt x="394788" y="334137"/>
                </a:moveTo>
                <a:lnTo>
                  <a:pt x="280035" y="334137"/>
                </a:lnTo>
                <a:lnTo>
                  <a:pt x="308232" y="400637"/>
                </a:lnTo>
                <a:lnTo>
                  <a:pt x="311308" y="408114"/>
                </a:lnTo>
                <a:lnTo>
                  <a:pt x="316102" y="434975"/>
                </a:lnTo>
                <a:lnTo>
                  <a:pt x="313689" y="440054"/>
                </a:lnTo>
                <a:lnTo>
                  <a:pt x="271652" y="450976"/>
                </a:lnTo>
                <a:lnTo>
                  <a:pt x="262508" y="450976"/>
                </a:lnTo>
                <a:lnTo>
                  <a:pt x="262508" y="463423"/>
                </a:lnTo>
                <a:lnTo>
                  <a:pt x="482218" y="463423"/>
                </a:lnTo>
                <a:lnTo>
                  <a:pt x="482218" y="450976"/>
                </a:lnTo>
                <a:lnTo>
                  <a:pt x="472430" y="449647"/>
                </a:lnTo>
                <a:lnTo>
                  <a:pt x="463819" y="447198"/>
                </a:lnTo>
                <a:lnTo>
                  <a:pt x="432942" y="415464"/>
                </a:lnTo>
                <a:lnTo>
                  <a:pt x="411606" y="372363"/>
                </a:lnTo>
                <a:lnTo>
                  <a:pt x="394788" y="334137"/>
                </a:lnTo>
                <a:close/>
              </a:path>
              <a:path w="1452245" h="474345">
                <a:moveTo>
                  <a:pt x="315108" y="153035"/>
                </a:moveTo>
                <a:lnTo>
                  <a:pt x="200913" y="153035"/>
                </a:lnTo>
                <a:lnTo>
                  <a:pt x="268604" y="309372"/>
                </a:lnTo>
                <a:lnTo>
                  <a:pt x="383892" y="309372"/>
                </a:lnTo>
                <a:lnTo>
                  <a:pt x="315108" y="153035"/>
                </a:lnTo>
                <a:close/>
              </a:path>
              <a:path w="1452245" h="474345">
                <a:moveTo>
                  <a:pt x="1197610" y="9398"/>
                </a:moveTo>
                <a:lnTo>
                  <a:pt x="994282" y="9398"/>
                </a:lnTo>
                <a:lnTo>
                  <a:pt x="994282" y="21716"/>
                </a:lnTo>
                <a:lnTo>
                  <a:pt x="1009395" y="21716"/>
                </a:lnTo>
                <a:lnTo>
                  <a:pt x="1018442" y="22123"/>
                </a:lnTo>
                <a:lnTo>
                  <a:pt x="1054607" y="43561"/>
                </a:lnTo>
                <a:lnTo>
                  <a:pt x="1058215" y="81948"/>
                </a:lnTo>
                <a:lnTo>
                  <a:pt x="1058208" y="392556"/>
                </a:lnTo>
                <a:lnTo>
                  <a:pt x="1051940" y="435101"/>
                </a:lnTo>
                <a:lnTo>
                  <a:pt x="1009395" y="450976"/>
                </a:lnTo>
                <a:lnTo>
                  <a:pt x="994282" y="450976"/>
                </a:lnTo>
                <a:lnTo>
                  <a:pt x="994282" y="463423"/>
                </a:lnTo>
                <a:lnTo>
                  <a:pt x="1197610" y="463423"/>
                </a:lnTo>
                <a:lnTo>
                  <a:pt x="1218062" y="463163"/>
                </a:lnTo>
                <a:lnTo>
                  <a:pt x="1261872" y="459358"/>
                </a:lnTo>
                <a:lnTo>
                  <a:pt x="1304559" y="448913"/>
                </a:lnTo>
                <a:lnTo>
                  <a:pt x="1331495" y="438657"/>
                </a:lnTo>
                <a:lnTo>
                  <a:pt x="1205229" y="438657"/>
                </a:lnTo>
                <a:lnTo>
                  <a:pt x="1197232" y="438346"/>
                </a:lnTo>
                <a:lnTo>
                  <a:pt x="1168114" y="412083"/>
                </a:lnTo>
                <a:lnTo>
                  <a:pt x="1167383" y="35178"/>
                </a:lnTo>
                <a:lnTo>
                  <a:pt x="1335412" y="35178"/>
                </a:lnTo>
                <a:lnTo>
                  <a:pt x="1328547" y="31495"/>
                </a:lnTo>
                <a:lnTo>
                  <a:pt x="1301783" y="21828"/>
                </a:lnTo>
                <a:lnTo>
                  <a:pt x="1271031" y="14922"/>
                </a:lnTo>
                <a:lnTo>
                  <a:pt x="1236303" y="10779"/>
                </a:lnTo>
                <a:lnTo>
                  <a:pt x="1197610" y="9398"/>
                </a:lnTo>
                <a:close/>
              </a:path>
              <a:path w="1452245" h="474345">
                <a:moveTo>
                  <a:pt x="1335412" y="35178"/>
                </a:moveTo>
                <a:lnTo>
                  <a:pt x="1167383" y="35178"/>
                </a:lnTo>
                <a:lnTo>
                  <a:pt x="1193389" y="35657"/>
                </a:lnTo>
                <a:lnTo>
                  <a:pt x="1215405" y="37480"/>
                </a:lnTo>
                <a:lnTo>
                  <a:pt x="1263806" y="54187"/>
                </a:lnTo>
                <a:lnTo>
                  <a:pt x="1291758" y="81948"/>
                </a:lnTo>
                <a:lnTo>
                  <a:pt x="1315402" y="129075"/>
                </a:lnTo>
                <a:lnTo>
                  <a:pt x="1329118" y="198901"/>
                </a:lnTo>
                <a:lnTo>
                  <a:pt x="1330832" y="240411"/>
                </a:lnTo>
                <a:lnTo>
                  <a:pt x="1328330" y="291078"/>
                </a:lnTo>
                <a:lnTo>
                  <a:pt x="1320815" y="334660"/>
                </a:lnTo>
                <a:lnTo>
                  <a:pt x="1308276" y="371123"/>
                </a:lnTo>
                <a:lnTo>
                  <a:pt x="1274292" y="417173"/>
                </a:lnTo>
                <a:lnTo>
                  <a:pt x="1231568" y="436274"/>
                </a:lnTo>
                <a:lnTo>
                  <a:pt x="1205229" y="438657"/>
                </a:lnTo>
                <a:lnTo>
                  <a:pt x="1331495" y="438657"/>
                </a:lnTo>
                <a:lnTo>
                  <a:pt x="1370202" y="416274"/>
                </a:lnTo>
                <a:lnTo>
                  <a:pt x="1408134" y="378533"/>
                </a:lnTo>
                <a:lnTo>
                  <a:pt x="1428085" y="345247"/>
                </a:lnTo>
                <a:lnTo>
                  <a:pt x="1443110" y="305341"/>
                </a:lnTo>
                <a:lnTo>
                  <a:pt x="1450782" y="261197"/>
                </a:lnTo>
                <a:lnTo>
                  <a:pt x="1451737" y="237743"/>
                </a:lnTo>
                <a:lnTo>
                  <a:pt x="1449784" y="203977"/>
                </a:lnTo>
                <a:lnTo>
                  <a:pt x="1434163" y="141874"/>
                </a:lnTo>
                <a:lnTo>
                  <a:pt x="1402967" y="87770"/>
                </a:lnTo>
                <a:lnTo>
                  <a:pt x="1357004" y="46761"/>
                </a:lnTo>
                <a:lnTo>
                  <a:pt x="1335412" y="35178"/>
                </a:lnTo>
                <a:close/>
              </a:path>
              <a:path w="1452245" h="474345">
                <a:moveTo>
                  <a:pt x="729495" y="95757"/>
                </a:moveTo>
                <a:lnTo>
                  <a:pt x="591057" y="95757"/>
                </a:lnTo>
                <a:lnTo>
                  <a:pt x="898143" y="473837"/>
                </a:lnTo>
                <a:lnTo>
                  <a:pt x="909574" y="473837"/>
                </a:lnTo>
                <a:lnTo>
                  <a:pt x="909574" y="290956"/>
                </a:lnTo>
                <a:lnTo>
                  <a:pt x="884808" y="290956"/>
                </a:lnTo>
                <a:lnTo>
                  <a:pt x="729495" y="95757"/>
                </a:lnTo>
                <a:close/>
              </a:path>
              <a:path w="1452245" h="474345">
                <a:moveTo>
                  <a:pt x="660780" y="9398"/>
                </a:moveTo>
                <a:lnTo>
                  <a:pt x="499744" y="9398"/>
                </a:lnTo>
                <a:lnTo>
                  <a:pt x="499744" y="21716"/>
                </a:lnTo>
                <a:lnTo>
                  <a:pt x="509510" y="22387"/>
                </a:lnTo>
                <a:lnTo>
                  <a:pt x="518048" y="23653"/>
                </a:lnTo>
                <a:lnTo>
                  <a:pt x="556894" y="51815"/>
                </a:lnTo>
                <a:lnTo>
                  <a:pt x="566674" y="63880"/>
                </a:lnTo>
                <a:lnTo>
                  <a:pt x="566674" y="384428"/>
                </a:lnTo>
                <a:lnTo>
                  <a:pt x="558369" y="426773"/>
                </a:lnTo>
                <a:lnTo>
                  <a:pt x="517026" y="449933"/>
                </a:lnTo>
                <a:lnTo>
                  <a:pt x="499744" y="450976"/>
                </a:lnTo>
                <a:lnTo>
                  <a:pt x="499744" y="463423"/>
                </a:lnTo>
                <a:lnTo>
                  <a:pt x="660780" y="463423"/>
                </a:lnTo>
                <a:lnTo>
                  <a:pt x="660780" y="450976"/>
                </a:lnTo>
                <a:lnTo>
                  <a:pt x="649986" y="450976"/>
                </a:lnTo>
                <a:lnTo>
                  <a:pt x="638790" y="450119"/>
                </a:lnTo>
                <a:lnTo>
                  <a:pt x="601130" y="428809"/>
                </a:lnTo>
                <a:lnTo>
                  <a:pt x="591057" y="384428"/>
                </a:lnTo>
                <a:lnTo>
                  <a:pt x="591057" y="95757"/>
                </a:lnTo>
                <a:lnTo>
                  <a:pt x="729495" y="95757"/>
                </a:lnTo>
                <a:lnTo>
                  <a:pt x="660780" y="9398"/>
                </a:lnTo>
                <a:close/>
              </a:path>
              <a:path w="1452245" h="474345">
                <a:moveTo>
                  <a:pt x="969137" y="9398"/>
                </a:moveTo>
                <a:lnTo>
                  <a:pt x="819150" y="9398"/>
                </a:lnTo>
                <a:lnTo>
                  <a:pt x="819150" y="21716"/>
                </a:lnTo>
                <a:lnTo>
                  <a:pt x="836727" y="22671"/>
                </a:lnTo>
                <a:lnTo>
                  <a:pt x="851566" y="26114"/>
                </a:lnTo>
                <a:lnTo>
                  <a:pt x="881872" y="61467"/>
                </a:lnTo>
                <a:lnTo>
                  <a:pt x="884808" y="95757"/>
                </a:lnTo>
                <a:lnTo>
                  <a:pt x="884808" y="290956"/>
                </a:lnTo>
                <a:lnTo>
                  <a:pt x="909574" y="290956"/>
                </a:lnTo>
                <a:lnTo>
                  <a:pt x="909574" y="95757"/>
                </a:lnTo>
                <a:lnTo>
                  <a:pt x="909909" y="80851"/>
                </a:lnTo>
                <a:lnTo>
                  <a:pt x="918717" y="41528"/>
                </a:lnTo>
                <a:lnTo>
                  <a:pt x="955942" y="23741"/>
                </a:lnTo>
                <a:lnTo>
                  <a:pt x="969137" y="21716"/>
                </a:lnTo>
                <a:lnTo>
                  <a:pt x="969137" y="93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07790" y="2973832"/>
            <a:ext cx="137795" cy="156845"/>
          </a:xfrm>
          <a:custGeom>
            <a:avLst/>
            <a:gdLst/>
            <a:ahLst/>
            <a:cxnLst/>
            <a:rect l="l" t="t" r="r" b="b"/>
            <a:pathLst>
              <a:path w="137795" h="156844">
                <a:moveTo>
                  <a:pt x="69596" y="0"/>
                </a:moveTo>
                <a:lnTo>
                  <a:pt x="0" y="156337"/>
                </a:lnTo>
                <a:lnTo>
                  <a:pt x="137287" y="156337"/>
                </a:lnTo>
                <a:lnTo>
                  <a:pt x="69596" y="0"/>
                </a:lnTo>
                <a:close/>
              </a:path>
            </a:pathLst>
          </a:custGeom>
          <a:ln w="19812">
            <a:solidFill>
              <a:srgbClr val="B3EA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43855" y="2855976"/>
            <a:ext cx="163830" cy="403860"/>
          </a:xfrm>
          <a:custGeom>
            <a:avLst/>
            <a:gdLst/>
            <a:ahLst/>
            <a:cxnLst/>
            <a:rect l="l" t="t" r="r" b="b"/>
            <a:pathLst>
              <a:path w="163829" h="403860">
                <a:moveTo>
                  <a:pt x="0" y="0"/>
                </a:moveTo>
                <a:lnTo>
                  <a:pt x="0" y="354202"/>
                </a:lnTo>
                <a:lnTo>
                  <a:pt x="186" y="366922"/>
                </a:lnTo>
                <a:lnTo>
                  <a:pt x="22828" y="402224"/>
                </a:lnTo>
                <a:lnTo>
                  <a:pt x="37846" y="403478"/>
                </a:lnTo>
                <a:lnTo>
                  <a:pt x="64184" y="401095"/>
                </a:lnTo>
                <a:lnTo>
                  <a:pt x="106908" y="381994"/>
                </a:lnTo>
                <a:lnTo>
                  <a:pt x="140892" y="335944"/>
                </a:lnTo>
                <a:lnTo>
                  <a:pt x="153431" y="299481"/>
                </a:lnTo>
                <a:lnTo>
                  <a:pt x="160946" y="255899"/>
                </a:lnTo>
                <a:lnTo>
                  <a:pt x="163449" y="205232"/>
                </a:lnTo>
                <a:lnTo>
                  <a:pt x="161734" y="163722"/>
                </a:lnTo>
                <a:lnTo>
                  <a:pt x="148018" y="93896"/>
                </a:lnTo>
                <a:lnTo>
                  <a:pt x="124374" y="46769"/>
                </a:lnTo>
                <a:lnTo>
                  <a:pt x="96422" y="19008"/>
                </a:lnTo>
                <a:lnTo>
                  <a:pt x="48021" y="2301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B3EA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70754" y="2830195"/>
            <a:ext cx="457834" cy="454025"/>
          </a:xfrm>
          <a:custGeom>
            <a:avLst/>
            <a:gdLst/>
            <a:ahLst/>
            <a:cxnLst/>
            <a:rect l="l" t="t" r="r" b="b"/>
            <a:pathLst>
              <a:path w="457835" h="454025">
                <a:moveTo>
                  <a:pt x="0" y="0"/>
                </a:moveTo>
                <a:lnTo>
                  <a:pt x="203327" y="0"/>
                </a:lnTo>
                <a:lnTo>
                  <a:pt x="242020" y="1381"/>
                </a:lnTo>
                <a:lnTo>
                  <a:pt x="307500" y="12430"/>
                </a:lnTo>
                <a:lnTo>
                  <a:pt x="362721" y="37363"/>
                </a:lnTo>
                <a:lnTo>
                  <a:pt x="408684" y="78372"/>
                </a:lnTo>
                <a:lnTo>
                  <a:pt x="439880" y="132476"/>
                </a:lnTo>
                <a:lnTo>
                  <a:pt x="455501" y="194579"/>
                </a:lnTo>
                <a:lnTo>
                  <a:pt x="457454" y="228345"/>
                </a:lnTo>
                <a:lnTo>
                  <a:pt x="456499" y="251799"/>
                </a:lnTo>
                <a:lnTo>
                  <a:pt x="448827" y="295943"/>
                </a:lnTo>
                <a:lnTo>
                  <a:pt x="433802" y="335849"/>
                </a:lnTo>
                <a:lnTo>
                  <a:pt x="413851" y="369135"/>
                </a:lnTo>
                <a:lnTo>
                  <a:pt x="375920" y="406876"/>
                </a:lnTo>
                <a:lnTo>
                  <a:pt x="328935" y="432923"/>
                </a:lnTo>
                <a:lnTo>
                  <a:pt x="289831" y="445202"/>
                </a:lnTo>
                <a:lnTo>
                  <a:pt x="241315" y="452993"/>
                </a:lnTo>
                <a:lnTo>
                  <a:pt x="203327" y="454025"/>
                </a:lnTo>
                <a:lnTo>
                  <a:pt x="0" y="454025"/>
                </a:lnTo>
                <a:lnTo>
                  <a:pt x="0" y="441578"/>
                </a:lnTo>
                <a:lnTo>
                  <a:pt x="15112" y="441578"/>
                </a:lnTo>
                <a:lnTo>
                  <a:pt x="24427" y="441197"/>
                </a:lnTo>
                <a:lnTo>
                  <a:pt x="60960" y="418591"/>
                </a:lnTo>
                <a:lnTo>
                  <a:pt x="64008" y="376300"/>
                </a:lnTo>
                <a:lnTo>
                  <a:pt x="64008" y="77596"/>
                </a:lnTo>
                <a:lnTo>
                  <a:pt x="60325" y="34162"/>
                </a:lnTo>
                <a:lnTo>
                  <a:pt x="24159" y="12725"/>
                </a:lnTo>
                <a:lnTo>
                  <a:pt x="15112" y="12318"/>
                </a:lnTo>
                <a:lnTo>
                  <a:pt x="0" y="1231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B3EA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76216" y="2830195"/>
            <a:ext cx="469900" cy="464820"/>
          </a:xfrm>
          <a:custGeom>
            <a:avLst/>
            <a:gdLst/>
            <a:ahLst/>
            <a:cxnLst/>
            <a:rect l="l" t="t" r="r" b="b"/>
            <a:pathLst>
              <a:path w="469900" h="464820">
                <a:moveTo>
                  <a:pt x="0" y="0"/>
                </a:moveTo>
                <a:lnTo>
                  <a:pt x="161036" y="0"/>
                </a:lnTo>
                <a:lnTo>
                  <a:pt x="385063" y="281558"/>
                </a:lnTo>
                <a:lnTo>
                  <a:pt x="385063" y="86359"/>
                </a:lnTo>
                <a:lnTo>
                  <a:pt x="378473" y="39925"/>
                </a:lnTo>
                <a:lnTo>
                  <a:pt x="336982" y="13273"/>
                </a:lnTo>
                <a:lnTo>
                  <a:pt x="319405" y="12318"/>
                </a:lnTo>
                <a:lnTo>
                  <a:pt x="319405" y="0"/>
                </a:lnTo>
                <a:lnTo>
                  <a:pt x="469392" y="0"/>
                </a:lnTo>
                <a:lnTo>
                  <a:pt x="469392" y="12318"/>
                </a:lnTo>
                <a:lnTo>
                  <a:pt x="456197" y="14343"/>
                </a:lnTo>
                <a:lnTo>
                  <a:pt x="445373" y="16605"/>
                </a:lnTo>
                <a:lnTo>
                  <a:pt x="415290" y="41020"/>
                </a:lnTo>
                <a:lnTo>
                  <a:pt x="409829" y="86359"/>
                </a:lnTo>
                <a:lnTo>
                  <a:pt x="409829" y="464438"/>
                </a:lnTo>
                <a:lnTo>
                  <a:pt x="398399" y="464438"/>
                </a:lnTo>
                <a:lnTo>
                  <a:pt x="91312" y="86359"/>
                </a:lnTo>
                <a:lnTo>
                  <a:pt x="91312" y="375030"/>
                </a:lnTo>
                <a:lnTo>
                  <a:pt x="101385" y="419411"/>
                </a:lnTo>
                <a:lnTo>
                  <a:pt x="139045" y="440721"/>
                </a:lnTo>
                <a:lnTo>
                  <a:pt x="161036" y="441578"/>
                </a:lnTo>
                <a:lnTo>
                  <a:pt x="161036" y="454025"/>
                </a:lnTo>
                <a:lnTo>
                  <a:pt x="0" y="454025"/>
                </a:lnTo>
                <a:lnTo>
                  <a:pt x="0" y="441578"/>
                </a:lnTo>
                <a:lnTo>
                  <a:pt x="17281" y="440535"/>
                </a:lnTo>
                <a:lnTo>
                  <a:pt x="31765" y="437610"/>
                </a:lnTo>
                <a:lnTo>
                  <a:pt x="63230" y="405907"/>
                </a:lnTo>
                <a:lnTo>
                  <a:pt x="66929" y="375030"/>
                </a:lnTo>
                <a:lnTo>
                  <a:pt x="66929" y="54482"/>
                </a:lnTo>
                <a:lnTo>
                  <a:pt x="37486" y="22308"/>
                </a:lnTo>
                <a:lnTo>
                  <a:pt x="0" y="1231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B3EA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76471" y="2820797"/>
            <a:ext cx="482600" cy="463550"/>
          </a:xfrm>
          <a:custGeom>
            <a:avLst/>
            <a:gdLst/>
            <a:ahLst/>
            <a:cxnLst/>
            <a:rect l="l" t="t" r="r" b="b"/>
            <a:pathLst>
              <a:path w="482600" h="463550">
                <a:moveTo>
                  <a:pt x="241426" y="0"/>
                </a:moveTo>
                <a:lnTo>
                  <a:pt x="247776" y="0"/>
                </a:lnTo>
                <a:lnTo>
                  <a:pt x="411606" y="372363"/>
                </a:lnTo>
                <a:lnTo>
                  <a:pt x="422798" y="396372"/>
                </a:lnTo>
                <a:lnTo>
                  <a:pt x="442039" y="429674"/>
                </a:lnTo>
                <a:lnTo>
                  <a:pt x="482218" y="450976"/>
                </a:lnTo>
                <a:lnTo>
                  <a:pt x="482218" y="463423"/>
                </a:lnTo>
                <a:lnTo>
                  <a:pt x="262508" y="463423"/>
                </a:lnTo>
                <a:lnTo>
                  <a:pt x="262508" y="450976"/>
                </a:lnTo>
                <a:lnTo>
                  <a:pt x="271652" y="450976"/>
                </a:lnTo>
                <a:lnTo>
                  <a:pt x="283894" y="450522"/>
                </a:lnTo>
                <a:lnTo>
                  <a:pt x="316102" y="434975"/>
                </a:lnTo>
                <a:lnTo>
                  <a:pt x="316102" y="428243"/>
                </a:lnTo>
                <a:lnTo>
                  <a:pt x="316102" y="424306"/>
                </a:lnTo>
                <a:lnTo>
                  <a:pt x="304038" y="390778"/>
                </a:lnTo>
                <a:lnTo>
                  <a:pt x="280035" y="334137"/>
                </a:lnTo>
                <a:lnTo>
                  <a:pt x="119633" y="334137"/>
                </a:lnTo>
                <a:lnTo>
                  <a:pt x="100456" y="378332"/>
                </a:lnTo>
                <a:lnTo>
                  <a:pt x="96363" y="388905"/>
                </a:lnTo>
                <a:lnTo>
                  <a:pt x="93424" y="398525"/>
                </a:lnTo>
                <a:lnTo>
                  <a:pt x="91652" y="407193"/>
                </a:lnTo>
                <a:lnTo>
                  <a:pt x="91058" y="414908"/>
                </a:lnTo>
                <a:lnTo>
                  <a:pt x="92033" y="423812"/>
                </a:lnTo>
                <a:lnTo>
                  <a:pt x="122158" y="447643"/>
                </a:lnTo>
                <a:lnTo>
                  <a:pt x="151002" y="450976"/>
                </a:lnTo>
                <a:lnTo>
                  <a:pt x="151002" y="463423"/>
                </a:lnTo>
                <a:lnTo>
                  <a:pt x="0" y="463423"/>
                </a:lnTo>
                <a:lnTo>
                  <a:pt x="0" y="450976"/>
                </a:lnTo>
                <a:lnTo>
                  <a:pt x="11719" y="448357"/>
                </a:lnTo>
                <a:lnTo>
                  <a:pt x="22320" y="444118"/>
                </a:lnTo>
                <a:lnTo>
                  <a:pt x="57785" y="405368"/>
                </a:lnTo>
                <a:lnTo>
                  <a:pt x="79120" y="362330"/>
                </a:lnTo>
                <a:lnTo>
                  <a:pt x="241426" y="0"/>
                </a:lnTo>
                <a:close/>
              </a:path>
            </a:pathLst>
          </a:custGeom>
          <a:ln w="19812">
            <a:solidFill>
              <a:srgbClr val="B3EA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77696" y="3624071"/>
            <a:ext cx="6222491" cy="5791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43227" y="3633851"/>
            <a:ext cx="6137783" cy="4936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93135" y="4447032"/>
            <a:ext cx="3012948" cy="5791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59557" y="4456810"/>
            <a:ext cx="2926587" cy="4936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467357"/>
            <a:ext cx="8303259" cy="3686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99"/>
              </a:lnSpc>
              <a:spcBef>
                <a:spcPts val="100"/>
              </a:spcBef>
            </a:pPr>
            <a:r>
              <a:rPr sz="3200" b="1" spc="-5" dirty="0">
                <a:latin typeface="Times New Roman"/>
                <a:cs typeface="Times New Roman"/>
              </a:rPr>
              <a:t>Measures </a:t>
            </a:r>
            <a:r>
              <a:rPr sz="3200" b="1" dirty="0">
                <a:latin typeface="Times New Roman"/>
                <a:cs typeface="Times New Roman"/>
              </a:rPr>
              <a:t>of </a:t>
            </a:r>
            <a:r>
              <a:rPr sz="3200" b="1" spc="-5" dirty="0">
                <a:latin typeface="Times New Roman"/>
                <a:cs typeface="Times New Roman"/>
              </a:rPr>
              <a:t>Symmetry and/or </a:t>
            </a:r>
            <a:r>
              <a:rPr sz="3200" b="1" spc="-20" dirty="0">
                <a:latin typeface="Times New Roman"/>
                <a:cs typeface="Times New Roman"/>
              </a:rPr>
              <a:t>Asymmetry.  </a:t>
            </a:r>
            <a:r>
              <a:rPr sz="2600" spc="-5" dirty="0">
                <a:latin typeface="Times New Roman"/>
                <a:cs typeface="Times New Roman"/>
              </a:rPr>
              <a:t>These include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b="1" i="1" spc="-5" dirty="0">
                <a:latin typeface="Times New Roman"/>
                <a:cs typeface="Times New Roman"/>
              </a:rPr>
              <a:t>skewness </a:t>
            </a:r>
            <a:r>
              <a:rPr sz="2600" dirty="0">
                <a:latin typeface="Times New Roman"/>
                <a:cs typeface="Times New Roman"/>
              </a:rPr>
              <a:t>of the </a:t>
            </a:r>
            <a:r>
              <a:rPr sz="2600" spc="-5" dirty="0">
                <a:latin typeface="Times New Roman"/>
                <a:cs typeface="Times New Roman"/>
              </a:rPr>
              <a:t>frequency </a:t>
            </a:r>
            <a:r>
              <a:rPr sz="2600" dirty="0">
                <a:latin typeface="Times New Roman"/>
                <a:cs typeface="Times New Roman"/>
              </a:rPr>
              <a:t>distribution. </a:t>
            </a:r>
            <a:r>
              <a:rPr sz="2600" spc="-5" dirty="0">
                <a:latin typeface="Times New Roman"/>
                <a:cs typeface="Times New Roman"/>
              </a:rPr>
              <a:t>If </a:t>
            </a:r>
            <a:r>
              <a:rPr sz="2600" dirty="0">
                <a:latin typeface="Times New Roman"/>
                <a:cs typeface="Times New Roman"/>
              </a:rPr>
              <a:t>a  </a:t>
            </a:r>
            <a:r>
              <a:rPr sz="2600" spc="-5" dirty="0">
                <a:latin typeface="Times New Roman"/>
                <a:cs typeface="Times New Roman"/>
              </a:rPr>
              <a:t>distribution is asymmetrical </a:t>
            </a:r>
            <a:r>
              <a:rPr sz="2600" dirty="0">
                <a:latin typeface="Times New Roman"/>
                <a:cs typeface="Times New Roman"/>
              </a:rPr>
              <a:t>and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15" dirty="0">
                <a:latin typeface="Times New Roman"/>
                <a:cs typeface="Times New Roman"/>
              </a:rPr>
              <a:t>larger </a:t>
            </a:r>
            <a:r>
              <a:rPr sz="2600" spc="-5" dirty="0">
                <a:latin typeface="Times New Roman"/>
                <a:cs typeface="Times New Roman"/>
              </a:rPr>
              <a:t>frequencies tend to  </a:t>
            </a:r>
            <a:r>
              <a:rPr sz="2600" dirty="0">
                <a:latin typeface="Times New Roman"/>
                <a:cs typeface="Times New Roman"/>
              </a:rPr>
              <a:t>be </a:t>
            </a:r>
            <a:r>
              <a:rPr sz="2600" spc="-5" dirty="0">
                <a:latin typeface="Times New Roman"/>
                <a:cs typeface="Times New Roman"/>
              </a:rPr>
              <a:t>concentrated toward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low end of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variable and </a:t>
            </a:r>
            <a:r>
              <a:rPr sz="2600" dirty="0">
                <a:latin typeface="Times New Roman"/>
                <a:cs typeface="Times New Roman"/>
              </a:rPr>
              <a:t>the  </a:t>
            </a:r>
            <a:r>
              <a:rPr sz="2600" spc="-5" dirty="0">
                <a:latin typeface="Times New Roman"/>
                <a:cs typeface="Times New Roman"/>
              </a:rPr>
              <a:t>smaller frequencies toward the </a:t>
            </a:r>
            <a:r>
              <a:rPr sz="2600" dirty="0">
                <a:latin typeface="Times New Roman"/>
                <a:cs typeface="Times New Roman"/>
              </a:rPr>
              <a:t>high </a:t>
            </a:r>
            <a:r>
              <a:rPr sz="2600" spc="-5" dirty="0">
                <a:latin typeface="Times New Roman"/>
                <a:cs typeface="Times New Roman"/>
              </a:rPr>
              <a:t>end, it </a:t>
            </a:r>
            <a:r>
              <a:rPr sz="2600" dirty="0">
                <a:latin typeface="Times New Roman"/>
                <a:cs typeface="Times New Roman"/>
              </a:rPr>
              <a:t>is </a:t>
            </a:r>
            <a:r>
              <a:rPr sz="2600" spc="-5" dirty="0">
                <a:latin typeface="Times New Roman"/>
                <a:cs typeface="Times New Roman"/>
              </a:rPr>
              <a:t>said to </a:t>
            </a:r>
            <a:r>
              <a:rPr sz="2600" spc="5" dirty="0">
                <a:latin typeface="Times New Roman"/>
                <a:cs typeface="Times New Roman"/>
              </a:rPr>
              <a:t>be  </a:t>
            </a:r>
            <a:r>
              <a:rPr sz="2600" b="1" i="1" spc="-5" dirty="0">
                <a:latin typeface="Times New Roman"/>
                <a:cs typeface="Times New Roman"/>
              </a:rPr>
              <a:t>positively skewed. </a:t>
            </a:r>
            <a:r>
              <a:rPr sz="2600" spc="-5" dirty="0">
                <a:latin typeface="Times New Roman"/>
                <a:cs typeface="Times New Roman"/>
              </a:rPr>
              <a:t>If the </a:t>
            </a:r>
            <a:r>
              <a:rPr sz="2600" dirty="0">
                <a:latin typeface="Times New Roman"/>
                <a:cs typeface="Times New Roman"/>
              </a:rPr>
              <a:t>opposite </a:t>
            </a:r>
            <a:r>
              <a:rPr sz="2600" spc="-5" dirty="0">
                <a:latin typeface="Times New Roman"/>
                <a:cs typeface="Times New Roman"/>
              </a:rPr>
              <a:t>holds,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10" dirty="0">
                <a:latin typeface="Times New Roman"/>
                <a:cs typeface="Times New Roman"/>
              </a:rPr>
              <a:t>larger </a:t>
            </a:r>
            <a:r>
              <a:rPr sz="2600" spc="-5" dirty="0">
                <a:latin typeface="Times New Roman"/>
                <a:cs typeface="Times New Roman"/>
              </a:rPr>
              <a:t>frequencies  being concentrated toward </a:t>
            </a:r>
            <a:r>
              <a:rPr sz="2600" dirty="0">
                <a:latin typeface="Times New Roman"/>
                <a:cs typeface="Times New Roman"/>
              </a:rPr>
              <a:t>the high </a:t>
            </a:r>
            <a:r>
              <a:rPr sz="2600" spc="-5" dirty="0">
                <a:latin typeface="Times New Roman"/>
                <a:cs typeface="Times New Roman"/>
              </a:rPr>
              <a:t>end of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variable and the  smaller </a:t>
            </a:r>
            <a:r>
              <a:rPr sz="2600" dirty="0">
                <a:latin typeface="Times New Roman"/>
                <a:cs typeface="Times New Roman"/>
              </a:rPr>
              <a:t>frequencies </a:t>
            </a:r>
            <a:r>
              <a:rPr sz="2600" spc="-5" dirty="0">
                <a:latin typeface="Times New Roman"/>
                <a:cs typeface="Times New Roman"/>
              </a:rPr>
              <a:t>toward </a:t>
            </a:r>
            <a:r>
              <a:rPr sz="2600" dirty="0">
                <a:latin typeface="Times New Roman"/>
                <a:cs typeface="Times New Roman"/>
              </a:rPr>
              <a:t>the low </a:t>
            </a:r>
            <a:r>
              <a:rPr sz="2600" spc="-5" dirty="0">
                <a:latin typeface="Times New Roman"/>
                <a:cs typeface="Times New Roman"/>
              </a:rPr>
              <a:t>end,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distribution is  said to </a:t>
            </a:r>
            <a:r>
              <a:rPr sz="2600" dirty="0">
                <a:latin typeface="Times New Roman"/>
                <a:cs typeface="Times New Roman"/>
              </a:rPr>
              <a:t>be </a:t>
            </a:r>
            <a:r>
              <a:rPr sz="2600" b="1" i="1" dirty="0">
                <a:latin typeface="Times New Roman"/>
                <a:cs typeface="Times New Roman"/>
              </a:rPr>
              <a:t>negatively skewed </a:t>
            </a:r>
            <a:r>
              <a:rPr sz="2600" spc="-5" dirty="0">
                <a:latin typeface="Times New Roman"/>
                <a:cs typeface="Times New Roman"/>
              </a:rPr>
              <a:t>(Ferguson </a:t>
            </a:r>
            <a:r>
              <a:rPr sz="2600" dirty="0">
                <a:latin typeface="Times New Roman"/>
                <a:cs typeface="Times New Roman"/>
              </a:rPr>
              <a:t>and </a:t>
            </a:r>
            <a:r>
              <a:rPr sz="2600" spc="-25" dirty="0">
                <a:latin typeface="Times New Roman"/>
                <a:cs typeface="Times New Roman"/>
              </a:rPr>
              <a:t>Takane,</a:t>
            </a:r>
            <a:r>
              <a:rPr sz="2600" spc="-1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1989:30).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44561" y="5563361"/>
            <a:ext cx="990600" cy="838200"/>
          </a:xfrm>
          <a:custGeom>
            <a:avLst/>
            <a:gdLst/>
            <a:ahLst/>
            <a:cxnLst/>
            <a:rect l="l" t="t" r="r" b="b"/>
            <a:pathLst>
              <a:path w="990600" h="838200">
                <a:moveTo>
                  <a:pt x="26162" y="209550"/>
                </a:moveTo>
                <a:lnTo>
                  <a:pt x="0" y="209550"/>
                </a:lnTo>
                <a:lnTo>
                  <a:pt x="0" y="628650"/>
                </a:lnTo>
                <a:lnTo>
                  <a:pt x="26162" y="628650"/>
                </a:lnTo>
                <a:lnTo>
                  <a:pt x="26162" y="209550"/>
                </a:lnTo>
                <a:close/>
              </a:path>
              <a:path w="990600" h="838200">
                <a:moveTo>
                  <a:pt x="104775" y="209550"/>
                </a:moveTo>
                <a:lnTo>
                  <a:pt x="52324" y="209550"/>
                </a:lnTo>
                <a:lnTo>
                  <a:pt x="52324" y="628650"/>
                </a:lnTo>
                <a:lnTo>
                  <a:pt x="104775" y="628650"/>
                </a:lnTo>
                <a:lnTo>
                  <a:pt x="104775" y="209550"/>
                </a:lnTo>
                <a:close/>
              </a:path>
              <a:path w="990600" h="838200">
                <a:moveTo>
                  <a:pt x="571500" y="0"/>
                </a:moveTo>
                <a:lnTo>
                  <a:pt x="571500" y="209550"/>
                </a:lnTo>
                <a:lnTo>
                  <a:pt x="130937" y="209550"/>
                </a:lnTo>
                <a:lnTo>
                  <a:pt x="130937" y="628650"/>
                </a:lnTo>
                <a:lnTo>
                  <a:pt x="571500" y="628650"/>
                </a:lnTo>
                <a:lnTo>
                  <a:pt x="571500" y="838200"/>
                </a:lnTo>
                <a:lnTo>
                  <a:pt x="990600" y="419100"/>
                </a:lnTo>
                <a:lnTo>
                  <a:pt x="5715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7643" y="5759958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520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96885" y="5772911"/>
            <a:ext cx="52705" cy="419100"/>
          </a:xfrm>
          <a:custGeom>
            <a:avLst/>
            <a:gdLst/>
            <a:ahLst/>
            <a:cxnLst/>
            <a:rect l="l" t="t" r="r" b="b"/>
            <a:pathLst>
              <a:path w="52704" h="419100">
                <a:moveTo>
                  <a:pt x="0" y="0"/>
                </a:moveTo>
                <a:lnTo>
                  <a:pt x="52450" y="0"/>
                </a:lnTo>
                <a:lnTo>
                  <a:pt x="52450" y="419100"/>
                </a:lnTo>
                <a:lnTo>
                  <a:pt x="0" y="419100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75498" y="5563361"/>
            <a:ext cx="859790" cy="838200"/>
          </a:xfrm>
          <a:custGeom>
            <a:avLst/>
            <a:gdLst/>
            <a:ahLst/>
            <a:cxnLst/>
            <a:rect l="l" t="t" r="r" b="b"/>
            <a:pathLst>
              <a:path w="859790" h="838200">
                <a:moveTo>
                  <a:pt x="0" y="209550"/>
                </a:moveTo>
                <a:lnTo>
                  <a:pt x="440562" y="209550"/>
                </a:lnTo>
                <a:lnTo>
                  <a:pt x="440562" y="0"/>
                </a:lnTo>
                <a:lnTo>
                  <a:pt x="859662" y="419100"/>
                </a:lnTo>
                <a:lnTo>
                  <a:pt x="440562" y="838200"/>
                </a:lnTo>
                <a:lnTo>
                  <a:pt x="440562" y="628650"/>
                </a:lnTo>
                <a:lnTo>
                  <a:pt x="0" y="628650"/>
                </a:lnTo>
                <a:lnTo>
                  <a:pt x="0" y="20955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1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974214" algn="l"/>
                <a:tab pos="2607945" algn="l"/>
                <a:tab pos="4891405" algn="l"/>
                <a:tab pos="5563870" algn="l"/>
                <a:tab pos="7280275" algn="l"/>
                <a:tab pos="7810500" algn="l"/>
              </a:tabLst>
            </a:pPr>
            <a:r>
              <a:rPr dirty="0"/>
              <a:t>Measu</a:t>
            </a:r>
            <a:r>
              <a:rPr spc="-55" dirty="0"/>
              <a:t>r</a:t>
            </a:r>
            <a:r>
              <a:rPr dirty="0"/>
              <a:t>es	of	Peakedness	or	F</a:t>
            </a:r>
            <a:r>
              <a:rPr spc="-20" dirty="0"/>
              <a:t>l</a:t>
            </a:r>
            <a:r>
              <a:rPr dirty="0"/>
              <a:t>at</a:t>
            </a:r>
            <a:r>
              <a:rPr spc="-15" dirty="0"/>
              <a:t>n</a:t>
            </a:r>
            <a:r>
              <a:rPr dirty="0"/>
              <a:t>ess	</a:t>
            </a:r>
            <a:r>
              <a:rPr sz="2600" b="0" dirty="0">
                <a:latin typeface="Times New Roman"/>
                <a:cs typeface="Times New Roman"/>
              </a:rPr>
              <a:t>of	one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2185543"/>
            <a:ext cx="8301990" cy="1611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600" spc="-5" dirty="0">
                <a:latin typeface="Times New Roman"/>
                <a:cs typeface="Times New Roman"/>
              </a:rPr>
              <a:t>distribution in relation to another is referred </a:t>
            </a:r>
            <a:r>
              <a:rPr sz="2600" spc="-10" dirty="0">
                <a:latin typeface="Times New Roman"/>
                <a:cs typeface="Times New Roman"/>
              </a:rPr>
              <a:t>to </a:t>
            </a:r>
            <a:r>
              <a:rPr sz="2600" spc="-5" dirty="0">
                <a:latin typeface="Times New Roman"/>
                <a:cs typeface="Times New Roman"/>
              </a:rPr>
              <a:t>as </a:t>
            </a:r>
            <a:r>
              <a:rPr sz="2600" b="1" i="1" spc="-5" dirty="0">
                <a:latin typeface="Times New Roman"/>
                <a:cs typeface="Times New Roman"/>
              </a:rPr>
              <a:t>Kurtosis</a:t>
            </a:r>
            <a:r>
              <a:rPr sz="2600" spc="-5" dirty="0">
                <a:latin typeface="Times New Roman"/>
                <a:cs typeface="Times New Roman"/>
              </a:rPr>
              <a:t>. If  </a:t>
            </a:r>
            <a:r>
              <a:rPr sz="2600" dirty="0">
                <a:latin typeface="Times New Roman"/>
                <a:cs typeface="Times New Roman"/>
              </a:rPr>
              <a:t>one </a:t>
            </a:r>
            <a:r>
              <a:rPr sz="2600" spc="-5" dirty="0">
                <a:latin typeface="Times New Roman"/>
                <a:cs typeface="Times New Roman"/>
              </a:rPr>
              <a:t>distribution is more peaked </a:t>
            </a:r>
            <a:r>
              <a:rPr sz="2600" dirty="0">
                <a:latin typeface="Times New Roman"/>
                <a:cs typeface="Times New Roman"/>
              </a:rPr>
              <a:t>than </a:t>
            </a:r>
            <a:r>
              <a:rPr sz="2600" spc="-20" dirty="0">
                <a:latin typeface="Times New Roman"/>
                <a:cs typeface="Times New Roman"/>
              </a:rPr>
              <a:t>another, </a:t>
            </a:r>
            <a:r>
              <a:rPr sz="2600" spc="-5" dirty="0">
                <a:latin typeface="Times New Roman"/>
                <a:cs typeface="Times New Roman"/>
              </a:rPr>
              <a:t>it may </a:t>
            </a:r>
            <a:r>
              <a:rPr sz="2600" spc="5" dirty="0">
                <a:latin typeface="Times New Roman"/>
                <a:cs typeface="Times New Roman"/>
              </a:rPr>
              <a:t>be  </a:t>
            </a:r>
            <a:r>
              <a:rPr sz="2600" dirty="0">
                <a:latin typeface="Times New Roman"/>
                <a:cs typeface="Times New Roman"/>
              </a:rPr>
              <a:t>spoken of </a:t>
            </a:r>
            <a:r>
              <a:rPr sz="2600" spc="-10" dirty="0">
                <a:latin typeface="Times New Roman"/>
                <a:cs typeface="Times New Roman"/>
              </a:rPr>
              <a:t>as </a:t>
            </a:r>
            <a:r>
              <a:rPr sz="2600" spc="-5" dirty="0">
                <a:latin typeface="Times New Roman"/>
                <a:cs typeface="Times New Roman"/>
              </a:rPr>
              <a:t>more </a:t>
            </a:r>
            <a:r>
              <a:rPr sz="2600" b="1" i="1" dirty="0">
                <a:latin typeface="Times New Roman"/>
                <a:cs typeface="Times New Roman"/>
              </a:rPr>
              <a:t>leptokurtic. </a:t>
            </a:r>
            <a:r>
              <a:rPr sz="2600" spc="-5" dirty="0">
                <a:latin typeface="Times New Roman"/>
                <a:cs typeface="Times New Roman"/>
              </a:rPr>
              <a:t>If </a:t>
            </a:r>
            <a:r>
              <a:rPr sz="2600" dirty="0">
                <a:latin typeface="Times New Roman"/>
                <a:cs typeface="Times New Roman"/>
              </a:rPr>
              <a:t>it </a:t>
            </a:r>
            <a:r>
              <a:rPr sz="2600" spc="-5" dirty="0">
                <a:latin typeface="Times New Roman"/>
                <a:cs typeface="Times New Roman"/>
              </a:rPr>
              <a:t>is less peaked, it </a:t>
            </a:r>
            <a:r>
              <a:rPr sz="2600" dirty="0">
                <a:latin typeface="Times New Roman"/>
                <a:cs typeface="Times New Roman"/>
              </a:rPr>
              <a:t>is said </a:t>
            </a:r>
            <a:r>
              <a:rPr sz="2600" spc="-5" dirty="0">
                <a:latin typeface="Times New Roman"/>
                <a:cs typeface="Times New Roman"/>
              </a:rPr>
              <a:t>to  </a:t>
            </a:r>
            <a:r>
              <a:rPr sz="2600" dirty="0">
                <a:latin typeface="Times New Roman"/>
                <a:cs typeface="Times New Roman"/>
              </a:rPr>
              <a:t>be </a:t>
            </a:r>
            <a:r>
              <a:rPr sz="2600" spc="-5" dirty="0">
                <a:latin typeface="Times New Roman"/>
                <a:cs typeface="Times New Roman"/>
              </a:rPr>
              <a:t>more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b="1" i="1" dirty="0">
                <a:latin typeface="Times New Roman"/>
                <a:cs typeface="Times New Roman"/>
              </a:rPr>
              <a:t>platykurtic.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7340" y="930910"/>
            <a:ext cx="59607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40" dirty="0">
                <a:latin typeface="Times New Roman"/>
                <a:cs typeface="Times New Roman"/>
              </a:rPr>
              <a:t>NONPARAMETRIC</a:t>
            </a:r>
            <a:r>
              <a:rPr sz="4000" b="0" spc="-45" dirty="0">
                <a:latin typeface="Times New Roman"/>
                <a:cs typeface="Times New Roman"/>
              </a:rPr>
              <a:t> </a:t>
            </a:r>
            <a:r>
              <a:rPr sz="4000" b="0" spc="-10" dirty="0">
                <a:latin typeface="Times New Roman"/>
                <a:cs typeface="Times New Roman"/>
              </a:rPr>
              <a:t>TESTS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1774901"/>
            <a:ext cx="8378190" cy="4491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spc="-60" dirty="0">
                <a:latin typeface="Times New Roman"/>
                <a:cs typeface="Times New Roman"/>
              </a:rPr>
              <a:t>Two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types</a:t>
            </a:r>
            <a:r>
              <a:rPr sz="2400" spc="4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4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are</a:t>
            </a:r>
            <a:r>
              <a:rPr sz="2400" spc="4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recognized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</a:t>
            </a:r>
            <a:r>
              <a:rPr sz="2400" spc="45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application</a:t>
            </a:r>
            <a:r>
              <a:rPr sz="2400" spc="4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statistical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treatments, </a:t>
            </a:r>
            <a:r>
              <a:rPr sz="2400" dirty="0">
                <a:latin typeface="Times New Roman"/>
                <a:cs typeface="Times New Roman"/>
              </a:rPr>
              <a:t>these are: </a:t>
            </a:r>
            <a:r>
              <a:rPr sz="2400" b="1" i="1" dirty="0">
                <a:latin typeface="Times New Roman"/>
                <a:cs typeface="Times New Roman"/>
              </a:rPr>
              <a:t>parametric data and nonparametric</a:t>
            </a:r>
            <a:r>
              <a:rPr sz="2400" b="1" i="1" spc="-114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data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2039"/>
              </a:spcBef>
            </a:pPr>
            <a:r>
              <a:rPr sz="2400" b="1" i="1" spc="-5" dirty="0">
                <a:latin typeface="Times New Roman"/>
                <a:cs typeface="Times New Roman"/>
              </a:rPr>
              <a:t>Parametric data </a:t>
            </a:r>
            <a:r>
              <a:rPr sz="2400" spc="-5" dirty="0">
                <a:latin typeface="Times New Roman"/>
                <a:cs typeface="Times New Roman"/>
              </a:rPr>
              <a:t>are measured data and parametric statistical tests  assume </a:t>
            </a:r>
            <a:r>
              <a:rPr sz="2400" dirty="0">
                <a:latin typeface="Times New Roman"/>
                <a:cs typeface="Times New Roman"/>
              </a:rPr>
              <a:t>that the </a:t>
            </a:r>
            <a:r>
              <a:rPr sz="2400" spc="-5" dirty="0">
                <a:latin typeface="Times New Roman"/>
                <a:cs typeface="Times New Roman"/>
              </a:rPr>
              <a:t>data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20" dirty="0">
                <a:latin typeface="Times New Roman"/>
                <a:cs typeface="Times New Roman"/>
              </a:rPr>
              <a:t>normally,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nearly </a:t>
            </a:r>
            <a:r>
              <a:rPr sz="2400" spc="-25" dirty="0">
                <a:latin typeface="Times New Roman"/>
                <a:cs typeface="Times New Roman"/>
              </a:rPr>
              <a:t>normally, </a:t>
            </a:r>
            <a:r>
              <a:rPr sz="2400" spc="-5" dirty="0">
                <a:latin typeface="Times New Roman"/>
                <a:cs typeface="Times New Roman"/>
              </a:rPr>
              <a:t>distributed  </a:t>
            </a:r>
            <a:r>
              <a:rPr sz="2400" dirty="0">
                <a:latin typeface="Times New Roman"/>
                <a:cs typeface="Times New Roman"/>
              </a:rPr>
              <a:t>(Best and </a:t>
            </a:r>
            <a:r>
              <a:rPr sz="2400" spc="-5" dirty="0">
                <a:latin typeface="Times New Roman"/>
                <a:cs typeface="Times New Roman"/>
              </a:rPr>
              <a:t>Kahn,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1998:338).</a:t>
            </a:r>
            <a:endParaRPr sz="2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216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Nonparametric data </a:t>
            </a:r>
            <a:r>
              <a:rPr sz="2400" spc="-5" dirty="0">
                <a:latin typeface="Times New Roman"/>
                <a:cs typeface="Times New Roman"/>
              </a:rPr>
              <a:t>are </a:t>
            </a:r>
            <a:r>
              <a:rPr sz="2400" i="1" spc="-5" dirty="0">
                <a:latin typeface="Times New Roman"/>
                <a:cs typeface="Times New Roman"/>
              </a:rPr>
              <a:t>distribution </a:t>
            </a:r>
            <a:r>
              <a:rPr sz="2400" i="1" spc="-25" dirty="0">
                <a:latin typeface="Times New Roman"/>
                <a:cs typeface="Times New Roman"/>
              </a:rPr>
              <a:t>free </a:t>
            </a:r>
            <a:r>
              <a:rPr sz="2400" spc="-5" dirty="0">
                <a:latin typeface="Times New Roman"/>
                <a:cs typeface="Times New Roman"/>
              </a:rPr>
              <a:t>samples which implies  </a:t>
            </a:r>
            <a:r>
              <a:rPr sz="2400" dirty="0">
                <a:latin typeface="Times New Roman"/>
                <a:cs typeface="Times New Roman"/>
              </a:rPr>
              <a:t>that </a:t>
            </a:r>
            <a:r>
              <a:rPr sz="2400" spc="-5" dirty="0">
                <a:latin typeface="Times New Roman"/>
                <a:cs typeface="Times New Roman"/>
              </a:rPr>
              <a:t>they </a:t>
            </a:r>
            <a:r>
              <a:rPr sz="2400" dirty="0">
                <a:latin typeface="Times New Roman"/>
                <a:cs typeface="Times New Roman"/>
              </a:rPr>
              <a:t>are free, of </a:t>
            </a:r>
            <a:r>
              <a:rPr sz="2400" spc="-5" dirty="0">
                <a:latin typeface="Times New Roman"/>
                <a:cs typeface="Times New Roman"/>
              </a:rPr>
              <a:t>independent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" dirty="0">
                <a:latin typeface="Times New Roman"/>
                <a:cs typeface="Times New Roman"/>
              </a:rPr>
              <a:t>population distribution  (Ferguson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25" dirty="0">
                <a:latin typeface="Times New Roman"/>
                <a:cs typeface="Times New Roman"/>
              </a:rPr>
              <a:t>Takane,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1989:431).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2165"/>
              </a:spcBef>
            </a:pPr>
            <a:r>
              <a:rPr sz="2400" dirty="0">
                <a:latin typeface="Times New Roman"/>
                <a:cs typeface="Times New Roman"/>
              </a:rPr>
              <a:t>The tests on these </a:t>
            </a:r>
            <a:r>
              <a:rPr sz="2400" spc="-5" dirty="0">
                <a:latin typeface="Times New Roman"/>
                <a:cs typeface="Times New Roman"/>
              </a:rPr>
              <a:t>data </a:t>
            </a:r>
            <a:r>
              <a:rPr sz="2400" dirty="0">
                <a:latin typeface="Times New Roman"/>
                <a:cs typeface="Times New Roman"/>
              </a:rPr>
              <a:t>do not </a:t>
            </a:r>
            <a:r>
              <a:rPr sz="2400" spc="-5" dirty="0">
                <a:latin typeface="Times New Roman"/>
                <a:cs typeface="Times New Roman"/>
              </a:rPr>
              <a:t>rest </a:t>
            </a:r>
            <a:r>
              <a:rPr sz="2400" dirty="0">
                <a:latin typeface="Times New Roman"/>
                <a:cs typeface="Times New Roman"/>
              </a:rPr>
              <a:t>on the </a:t>
            </a:r>
            <a:r>
              <a:rPr sz="2400" spc="-5" dirty="0">
                <a:latin typeface="Times New Roman"/>
                <a:cs typeface="Times New Roman"/>
              </a:rPr>
              <a:t>more stringent assumption 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normally </a:t>
            </a:r>
            <a:r>
              <a:rPr sz="2400" dirty="0">
                <a:latin typeface="Times New Roman"/>
                <a:cs typeface="Times New Roman"/>
              </a:rPr>
              <a:t>distributed population (Best and Kahn,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1998:338).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3540" y="1316481"/>
            <a:ext cx="8302625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b="1" i="1" spc="-5" dirty="0">
                <a:latin typeface="Times New Roman"/>
                <a:cs typeface="Times New Roman"/>
              </a:rPr>
              <a:t>Kolmogorov – Smirnov test - </a:t>
            </a:r>
            <a:r>
              <a:rPr sz="2800" spc="-5" dirty="0">
                <a:latin typeface="Times New Roman"/>
                <a:cs typeface="Times New Roman"/>
              </a:rPr>
              <a:t>fulfills the </a:t>
            </a:r>
            <a:r>
              <a:rPr sz="2800" dirty="0">
                <a:latin typeface="Times New Roman"/>
                <a:cs typeface="Times New Roman"/>
              </a:rPr>
              <a:t>function of  </a:t>
            </a:r>
            <a:r>
              <a:rPr sz="2800" spc="-5" dirty="0">
                <a:latin typeface="Times New Roman"/>
                <a:cs typeface="Times New Roman"/>
              </a:rPr>
              <a:t>chi-square in testing goodness of fit and of the </a:t>
            </a:r>
            <a:r>
              <a:rPr sz="2800" spc="-20" dirty="0">
                <a:latin typeface="Times New Roman"/>
                <a:cs typeface="Times New Roman"/>
              </a:rPr>
              <a:t>Wilcoxon  </a:t>
            </a:r>
            <a:r>
              <a:rPr sz="2800" spc="-5" dirty="0">
                <a:latin typeface="Times New Roman"/>
                <a:cs typeface="Times New Roman"/>
              </a:rPr>
              <a:t>rank sum test in determining whether random samples are  from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same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population.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Font typeface="Wingdings"/>
              <a:buChar char=""/>
              <a:tabLst>
                <a:tab pos="383540" algn="l"/>
              </a:tabLst>
            </a:pPr>
            <a:r>
              <a:rPr sz="2800" b="1" i="1" spc="-5" dirty="0">
                <a:latin typeface="Times New Roman"/>
                <a:cs typeface="Times New Roman"/>
              </a:rPr>
              <a:t>Sign </a:t>
            </a:r>
            <a:r>
              <a:rPr sz="2800" b="1" i="1" spc="-70" dirty="0">
                <a:latin typeface="Times New Roman"/>
                <a:cs typeface="Times New Roman"/>
              </a:rPr>
              <a:t>Test </a:t>
            </a:r>
            <a:r>
              <a:rPr sz="2800" b="1" i="1" spc="-5" dirty="0">
                <a:latin typeface="Times New Roman"/>
                <a:cs typeface="Times New Roman"/>
              </a:rPr>
              <a:t>- </a:t>
            </a:r>
            <a:r>
              <a:rPr sz="2800" spc="-5" dirty="0">
                <a:latin typeface="Times New Roman"/>
                <a:cs typeface="Times New Roman"/>
              </a:rPr>
              <a:t>is important in determining the significance  of differences </a:t>
            </a:r>
            <a:r>
              <a:rPr sz="2800" spc="-10" dirty="0">
                <a:latin typeface="Times New Roman"/>
                <a:cs typeface="Times New Roman"/>
              </a:rPr>
              <a:t>between </a:t>
            </a:r>
            <a:r>
              <a:rPr sz="2800" spc="-5" dirty="0">
                <a:latin typeface="Times New Roman"/>
                <a:cs typeface="Times New Roman"/>
              </a:rPr>
              <a:t>two correlated samples. The  “signs”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test </a:t>
            </a:r>
            <a:r>
              <a:rPr sz="2800" spc="-10" dirty="0">
                <a:latin typeface="Times New Roman"/>
                <a:cs typeface="Times New Roman"/>
              </a:rPr>
              <a:t>are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algebraic plus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minus values 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10" dirty="0">
                <a:latin typeface="Times New Roman"/>
                <a:cs typeface="Times New Roman"/>
              </a:rPr>
              <a:t>difference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paired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scores.</a:t>
            </a:r>
            <a:endParaRPr sz="2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b="1" i="1" spc="-5" dirty="0">
                <a:latin typeface="Times New Roman"/>
                <a:cs typeface="Times New Roman"/>
              </a:rPr>
              <a:t>Median </a:t>
            </a:r>
            <a:r>
              <a:rPr sz="2800" b="1" i="1" spc="-70" dirty="0">
                <a:latin typeface="Times New Roman"/>
                <a:cs typeface="Times New Roman"/>
              </a:rPr>
              <a:t>Test </a:t>
            </a:r>
            <a:r>
              <a:rPr sz="2800" b="1" i="1" spc="-5" dirty="0">
                <a:latin typeface="Times New Roman"/>
                <a:cs typeface="Times New Roman"/>
              </a:rPr>
              <a:t>- </a:t>
            </a:r>
            <a:r>
              <a:rPr sz="2800" spc="-5" dirty="0">
                <a:latin typeface="Times New Roman"/>
                <a:cs typeface="Times New Roman"/>
              </a:rPr>
              <a:t>is a </a:t>
            </a:r>
            <a:r>
              <a:rPr sz="2800" dirty="0">
                <a:latin typeface="Times New Roman"/>
                <a:cs typeface="Times New Roman"/>
              </a:rPr>
              <a:t>sign </a:t>
            </a:r>
            <a:r>
              <a:rPr sz="2800" spc="-5" dirty="0">
                <a:latin typeface="Times New Roman"/>
                <a:cs typeface="Times New Roman"/>
              </a:rPr>
              <a:t>test for two independent  samples in contradistinction to two correlated samples, </a:t>
            </a:r>
            <a:r>
              <a:rPr sz="2800" spc="-15" dirty="0">
                <a:latin typeface="Times New Roman"/>
                <a:cs typeface="Times New Roman"/>
              </a:rPr>
              <a:t>as 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case </a:t>
            </a:r>
            <a:r>
              <a:rPr sz="2800" spc="-5" dirty="0">
                <a:latin typeface="Times New Roman"/>
                <a:cs typeface="Times New Roman"/>
              </a:rPr>
              <a:t>with </a:t>
            </a:r>
            <a:r>
              <a:rPr sz="2800" dirty="0">
                <a:latin typeface="Times New Roman"/>
                <a:cs typeface="Times New Roman"/>
              </a:rPr>
              <a:t>the sign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test.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3540" y="1316481"/>
            <a:ext cx="8302625" cy="45999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715" algn="just">
              <a:lnSpc>
                <a:spcPct val="100200"/>
              </a:lnSpc>
              <a:spcBef>
                <a:spcPts val="90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b="1" i="1" spc="-5" dirty="0">
                <a:latin typeface="Times New Roman"/>
                <a:cs typeface="Times New Roman"/>
              </a:rPr>
              <a:t>Spearman rank order correlation - </a:t>
            </a:r>
            <a:r>
              <a:rPr sz="2400" spc="-5" dirty="0">
                <a:latin typeface="Times New Roman"/>
                <a:cs typeface="Times New Roman"/>
              </a:rPr>
              <a:t>sometimes called  Spearman </a:t>
            </a:r>
            <a:r>
              <a:rPr sz="2400" dirty="0">
                <a:latin typeface="Times New Roman"/>
                <a:cs typeface="Times New Roman"/>
              </a:rPr>
              <a:t>rho (p) </a:t>
            </a:r>
            <a:r>
              <a:rPr sz="2400" spc="-5" dirty="0">
                <a:latin typeface="Times New Roman"/>
                <a:cs typeface="Times New Roman"/>
              </a:rPr>
              <a:t>or </a:t>
            </a:r>
            <a:r>
              <a:rPr sz="2400" spc="-15" dirty="0">
                <a:latin typeface="Times New Roman"/>
                <a:cs typeface="Times New Roman"/>
              </a:rPr>
              <a:t>Spearman’s </a:t>
            </a:r>
            <a:r>
              <a:rPr sz="2400" spc="-5" dirty="0">
                <a:latin typeface="Times New Roman"/>
                <a:cs typeface="Times New Roman"/>
              </a:rPr>
              <a:t>rank </a:t>
            </a:r>
            <a:r>
              <a:rPr sz="2400" spc="-10" dirty="0">
                <a:latin typeface="Times New Roman"/>
                <a:cs typeface="Times New Roman"/>
              </a:rPr>
              <a:t>difference </a:t>
            </a:r>
            <a:r>
              <a:rPr sz="2400" spc="-5" dirty="0">
                <a:latin typeface="Times New Roman"/>
                <a:cs typeface="Times New Roman"/>
              </a:rPr>
              <a:t>correlation, </a:t>
            </a:r>
            <a:r>
              <a:rPr sz="2400" dirty="0">
                <a:latin typeface="Times New Roman"/>
                <a:cs typeface="Times New Roman"/>
              </a:rPr>
              <a:t>is a  </a:t>
            </a:r>
            <a:r>
              <a:rPr sz="2400" spc="-5" dirty="0">
                <a:latin typeface="Times New Roman"/>
                <a:cs typeface="Times New Roman"/>
              </a:rPr>
              <a:t>nonparametric statistic </a:t>
            </a:r>
            <a:r>
              <a:rPr sz="2400" dirty="0">
                <a:latin typeface="Times New Roman"/>
                <a:cs typeface="Times New Roman"/>
              </a:rPr>
              <a:t>that </a:t>
            </a:r>
            <a:r>
              <a:rPr sz="2400" spc="-5" dirty="0">
                <a:latin typeface="Times New Roman"/>
                <a:cs typeface="Times New Roman"/>
              </a:rPr>
              <a:t>has its counterpart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parametric  calculations </a:t>
            </a:r>
            <a:r>
              <a:rPr sz="2400" dirty="0">
                <a:latin typeface="Times New Roman"/>
                <a:cs typeface="Times New Roman"/>
              </a:rPr>
              <a:t>in the </a:t>
            </a:r>
            <a:r>
              <a:rPr sz="2400" spc="-5" dirty="0">
                <a:latin typeface="Times New Roman"/>
                <a:cs typeface="Times New Roman"/>
              </a:rPr>
              <a:t>Pearson </a:t>
            </a:r>
            <a:r>
              <a:rPr sz="2400" dirty="0">
                <a:latin typeface="Times New Roman"/>
                <a:cs typeface="Times New Roman"/>
              </a:rPr>
              <a:t>product </a:t>
            </a:r>
            <a:r>
              <a:rPr sz="2400" spc="-10" dirty="0">
                <a:latin typeface="Times New Roman"/>
                <a:cs typeface="Times New Roman"/>
              </a:rPr>
              <a:t>moment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correlation.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980"/>
              </a:lnSpc>
              <a:spcBef>
                <a:spcPts val="400"/>
              </a:spcBef>
              <a:buSzPct val="85714"/>
              <a:buFont typeface="Wingdings"/>
              <a:buChar char=""/>
              <a:tabLst>
                <a:tab pos="331470" algn="l"/>
              </a:tabLst>
            </a:pPr>
            <a:r>
              <a:rPr sz="2800" b="1" i="1" spc="-5" dirty="0">
                <a:latin typeface="Times New Roman"/>
                <a:cs typeface="Times New Roman"/>
              </a:rPr>
              <a:t>Kruskal – </a:t>
            </a:r>
            <a:r>
              <a:rPr sz="2800" b="1" i="1" spc="-40" dirty="0">
                <a:latin typeface="Times New Roman"/>
                <a:cs typeface="Times New Roman"/>
              </a:rPr>
              <a:t>Wallis </a:t>
            </a:r>
            <a:r>
              <a:rPr sz="2400" b="1" i="1" dirty="0">
                <a:latin typeface="Times New Roman"/>
                <a:cs typeface="Times New Roman"/>
              </a:rPr>
              <a:t>– </a:t>
            </a:r>
            <a:r>
              <a:rPr sz="2400" spc="-5" dirty="0">
                <a:latin typeface="Times New Roman"/>
                <a:cs typeface="Times New Roman"/>
              </a:rPr>
              <a:t>sometimes </a:t>
            </a:r>
            <a:r>
              <a:rPr sz="2400" dirty="0">
                <a:latin typeface="Times New Roman"/>
                <a:cs typeface="Times New Roman"/>
              </a:rPr>
              <a:t>known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20" dirty="0">
                <a:latin typeface="Times New Roman"/>
                <a:cs typeface="Times New Roman"/>
              </a:rPr>
              <a:t>Kruskal-Wallis </a:t>
            </a:r>
            <a:r>
              <a:rPr sz="2400" spc="-5" dirty="0">
                <a:latin typeface="Times New Roman"/>
                <a:cs typeface="Times New Roman"/>
              </a:rPr>
              <a:t>H  </a:t>
            </a:r>
            <a:r>
              <a:rPr sz="2400" dirty="0">
                <a:latin typeface="Times New Roman"/>
                <a:cs typeface="Times New Roman"/>
              </a:rPr>
              <a:t>test of ranks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k independent </a:t>
            </a:r>
            <a:r>
              <a:rPr sz="2400" spc="-5" dirty="0">
                <a:latin typeface="Times New Roman"/>
                <a:cs typeface="Times New Roman"/>
              </a:rPr>
              <a:t>samples. </a:t>
            </a:r>
            <a:r>
              <a:rPr sz="2400" dirty="0">
                <a:latin typeface="Times New Roman"/>
                <a:cs typeface="Times New Roman"/>
              </a:rPr>
              <a:t>The H is the </a:t>
            </a:r>
            <a:r>
              <a:rPr sz="2400" spc="-5" dirty="0">
                <a:latin typeface="Times New Roman"/>
                <a:cs typeface="Times New Roman"/>
              </a:rPr>
              <a:t>title of the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test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60"/>
              </a:lnSpc>
              <a:tabLst>
                <a:tab pos="594995" algn="l"/>
                <a:tab pos="1496695" algn="l"/>
                <a:tab pos="1993900" algn="l"/>
                <a:tab pos="2507615" algn="l"/>
                <a:tab pos="3121660" algn="l"/>
                <a:tab pos="4650740" algn="l"/>
                <a:tab pos="5231130" algn="l"/>
                <a:tab pos="5744845" algn="l"/>
                <a:tab pos="6037580" algn="l"/>
                <a:tab pos="6534150" algn="l"/>
                <a:tab pos="7048500" algn="l"/>
                <a:tab pos="8035925" algn="l"/>
              </a:tabLst>
            </a:pPr>
            <a:r>
              <a:rPr sz="2400" dirty="0">
                <a:latin typeface="Times New Roman"/>
                <a:cs typeface="Times New Roman"/>
              </a:rPr>
              <a:t>and	</a:t>
            </a:r>
            <a:r>
              <a:rPr sz="2400" spc="-15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tands	for	the	nu</a:t>
            </a:r>
            <a:r>
              <a:rPr sz="2400" spc="-15" dirty="0">
                <a:latin typeface="Times New Roman"/>
                <a:cs typeface="Times New Roman"/>
              </a:rPr>
              <a:t>l</a:t>
            </a:r>
            <a:r>
              <a:rPr sz="2400" spc="-5" dirty="0">
                <a:latin typeface="Times New Roman"/>
                <a:cs typeface="Times New Roman"/>
              </a:rPr>
              <a:t>l	hypothesi</a:t>
            </a:r>
            <a:r>
              <a:rPr sz="2400" spc="-15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;	and	the	k	for	the	</a:t>
            </a:r>
            <a:r>
              <a:rPr sz="2400" spc="-15" dirty="0">
                <a:latin typeface="Times New Roman"/>
                <a:cs typeface="Times New Roman"/>
              </a:rPr>
              <a:t>c</a:t>
            </a:r>
            <a:r>
              <a:rPr sz="2400" spc="-5" dirty="0">
                <a:latin typeface="Times New Roman"/>
                <a:cs typeface="Times New Roman"/>
              </a:rPr>
              <a:t>lasses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5" dirty="0">
                <a:latin typeface="Times New Roman"/>
                <a:cs typeface="Times New Roman"/>
              </a:rPr>
              <a:t>or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0"/>
              </a:lnSpc>
            </a:pPr>
            <a:r>
              <a:rPr sz="2400" spc="-5" dirty="0">
                <a:latin typeface="Times New Roman"/>
                <a:cs typeface="Times New Roman"/>
              </a:rPr>
              <a:t>samples.</a:t>
            </a:r>
            <a:endParaRPr sz="2400">
              <a:latin typeface="Times New Roman"/>
              <a:cs typeface="Times New Roman"/>
            </a:endParaRPr>
          </a:p>
          <a:p>
            <a:pPr marL="12700" marR="5715">
              <a:lnSpc>
                <a:spcPts val="2980"/>
              </a:lnSpc>
              <a:spcBef>
                <a:spcPts val="405"/>
              </a:spcBef>
              <a:buSzPct val="85714"/>
              <a:buFont typeface="Wingdings"/>
              <a:buChar char=""/>
              <a:tabLst>
                <a:tab pos="331470" algn="l"/>
                <a:tab pos="1635760" algn="l"/>
                <a:tab pos="3327400" algn="l"/>
                <a:tab pos="3783329" algn="l"/>
                <a:tab pos="5817870" algn="l"/>
                <a:tab pos="6104890" algn="l"/>
                <a:tab pos="6442710" algn="l"/>
                <a:tab pos="7069455" algn="l"/>
                <a:tab pos="8032750" algn="l"/>
              </a:tabLst>
            </a:pPr>
            <a:r>
              <a:rPr sz="2800" b="1" i="1" spc="-5" dirty="0">
                <a:latin typeface="Times New Roman"/>
                <a:cs typeface="Times New Roman"/>
              </a:rPr>
              <a:t>Kend</a:t>
            </a:r>
            <a:r>
              <a:rPr sz="2800" b="1" i="1" dirty="0">
                <a:latin typeface="Times New Roman"/>
                <a:cs typeface="Times New Roman"/>
              </a:rPr>
              <a:t>a</a:t>
            </a:r>
            <a:r>
              <a:rPr sz="2800" b="1" i="1" spc="-5" dirty="0">
                <a:latin typeface="Times New Roman"/>
                <a:cs typeface="Times New Roman"/>
              </a:rPr>
              <a:t>ll</a:t>
            </a:r>
            <a:r>
              <a:rPr sz="2800" b="1" i="1" dirty="0">
                <a:latin typeface="Times New Roman"/>
                <a:cs typeface="Times New Roman"/>
              </a:rPr>
              <a:t>	</a:t>
            </a:r>
            <a:r>
              <a:rPr sz="2800" b="1" i="1" spc="-5" dirty="0">
                <a:latin typeface="Times New Roman"/>
                <a:cs typeface="Times New Roman"/>
              </a:rPr>
              <a:t>coe</a:t>
            </a:r>
            <a:r>
              <a:rPr sz="2800" b="1" i="1" spc="-55" dirty="0">
                <a:latin typeface="Times New Roman"/>
                <a:cs typeface="Times New Roman"/>
              </a:rPr>
              <a:t>f</a:t>
            </a:r>
            <a:r>
              <a:rPr sz="2800" b="1" i="1" spc="-5" dirty="0">
                <a:latin typeface="Times New Roman"/>
                <a:cs typeface="Times New Roman"/>
              </a:rPr>
              <a:t>ficient</a:t>
            </a:r>
            <a:r>
              <a:rPr sz="2800" b="1" i="1" dirty="0">
                <a:latin typeface="Times New Roman"/>
                <a:cs typeface="Times New Roman"/>
              </a:rPr>
              <a:t>	o</a:t>
            </a:r>
            <a:r>
              <a:rPr sz="2800" b="1" i="1" spc="-5" dirty="0">
                <a:latin typeface="Times New Roman"/>
                <a:cs typeface="Times New Roman"/>
              </a:rPr>
              <a:t>f</a:t>
            </a:r>
            <a:r>
              <a:rPr sz="2800" b="1" i="1" dirty="0">
                <a:latin typeface="Times New Roman"/>
                <a:cs typeface="Times New Roman"/>
              </a:rPr>
              <a:t>	</a:t>
            </a:r>
            <a:r>
              <a:rPr sz="2800" b="1" i="1" spc="-5" dirty="0">
                <a:latin typeface="Times New Roman"/>
                <a:cs typeface="Times New Roman"/>
              </a:rPr>
              <a:t>conco</a:t>
            </a:r>
            <a:r>
              <a:rPr sz="2800" b="1" i="1" dirty="0">
                <a:latin typeface="Times New Roman"/>
                <a:cs typeface="Times New Roman"/>
              </a:rPr>
              <a:t>r</a:t>
            </a:r>
            <a:r>
              <a:rPr sz="2800" b="1" i="1" spc="-5" dirty="0">
                <a:latin typeface="Times New Roman"/>
                <a:cs typeface="Times New Roman"/>
              </a:rPr>
              <a:t>d</a:t>
            </a:r>
            <a:r>
              <a:rPr sz="2800" b="1" i="1" dirty="0">
                <a:latin typeface="Times New Roman"/>
                <a:cs typeface="Times New Roman"/>
              </a:rPr>
              <a:t>a</a:t>
            </a:r>
            <a:r>
              <a:rPr sz="2800" b="1" i="1" spc="-5" dirty="0">
                <a:latin typeface="Times New Roman"/>
                <a:cs typeface="Times New Roman"/>
              </a:rPr>
              <a:t>nce</a:t>
            </a:r>
            <a:r>
              <a:rPr sz="2800" b="1" i="1" dirty="0">
                <a:latin typeface="Times New Roman"/>
                <a:cs typeface="Times New Roman"/>
              </a:rPr>
              <a:t>	</a:t>
            </a:r>
            <a:r>
              <a:rPr sz="2400" b="1" i="1" dirty="0">
                <a:latin typeface="Times New Roman"/>
                <a:cs typeface="Times New Roman"/>
              </a:rPr>
              <a:t>–	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Times New Roman"/>
                <a:cs typeface="Times New Roman"/>
              </a:rPr>
              <a:t>al</a:t>
            </a:r>
            <a:r>
              <a:rPr sz="2400" dirty="0">
                <a:latin typeface="Times New Roman"/>
                <a:cs typeface="Times New Roman"/>
              </a:rPr>
              <a:t>so	known	</a:t>
            </a:r>
            <a:r>
              <a:rPr sz="2400" spc="-5" dirty="0">
                <a:latin typeface="Times New Roman"/>
                <a:cs typeface="Times New Roman"/>
              </a:rPr>
              <a:t>as  </a:t>
            </a:r>
            <a:r>
              <a:rPr sz="2400" spc="-20" dirty="0">
                <a:latin typeface="Times New Roman"/>
                <a:cs typeface="Times New Roman"/>
              </a:rPr>
              <a:t>Kendall’s </a:t>
            </a:r>
            <a:r>
              <a:rPr sz="2400" spc="-10" dirty="0">
                <a:latin typeface="Times New Roman"/>
                <a:cs typeface="Times New Roman"/>
              </a:rPr>
              <a:t>coefficient </a:t>
            </a:r>
            <a:r>
              <a:rPr sz="2400" dirty="0">
                <a:latin typeface="Times New Roman"/>
                <a:cs typeface="Times New Roman"/>
              </a:rPr>
              <a:t>W </a:t>
            </a:r>
            <a:r>
              <a:rPr sz="2400" spc="-5" dirty="0">
                <a:latin typeface="Times New Roman"/>
                <a:cs typeface="Times New Roman"/>
              </a:rPr>
              <a:t>or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concordance </a:t>
            </a:r>
            <a:r>
              <a:rPr sz="2400" spc="-10" dirty="0">
                <a:latin typeface="Times New Roman"/>
                <a:cs typeface="Times New Roman"/>
              </a:rPr>
              <a:t>coefficient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spc="-120" dirty="0">
                <a:latin typeface="Times New Roman"/>
                <a:cs typeface="Times New Roman"/>
              </a:rPr>
              <a:t>W.  </a:t>
            </a:r>
            <a:r>
              <a:rPr sz="2400" spc="-5" dirty="0">
                <a:latin typeface="Times New Roman"/>
                <a:cs typeface="Times New Roman"/>
              </a:rPr>
              <a:t>it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65"/>
              </a:lnSpc>
            </a:pPr>
            <a:r>
              <a:rPr sz="2400" spc="-5" dirty="0">
                <a:latin typeface="Times New Roman"/>
                <a:cs typeface="Times New Roman"/>
              </a:rPr>
              <a:t>technique</a:t>
            </a:r>
            <a:r>
              <a:rPr sz="2400" spc="3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advantage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studies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involving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rankings </a:t>
            </a:r>
            <a:r>
              <a:rPr sz="2400" spc="-5" dirty="0">
                <a:latin typeface="Times New Roman"/>
                <a:cs typeface="Times New Roman"/>
              </a:rPr>
              <a:t>made </a:t>
            </a:r>
            <a:r>
              <a:rPr sz="2400" dirty="0">
                <a:latin typeface="Times New Roman"/>
                <a:cs typeface="Times New Roman"/>
              </a:rPr>
              <a:t>by independent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judges.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9740" y="705357"/>
            <a:ext cx="60807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dirty="0">
                <a:latin typeface="Times New Roman"/>
                <a:cs typeface="Times New Roman"/>
              </a:rPr>
              <a:t>The nonparametic tests available</a:t>
            </a:r>
            <a:r>
              <a:rPr b="0" spc="-9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are: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6350" algn="just">
              <a:lnSpc>
                <a:spcPct val="100200"/>
              </a:lnSpc>
              <a:spcBef>
                <a:spcPts val="90"/>
              </a:spcBef>
              <a:buSzPct val="85714"/>
              <a:buFont typeface="Wingdings"/>
              <a:buChar char=""/>
              <a:tabLst>
                <a:tab pos="331470" algn="l"/>
              </a:tabLst>
            </a:pPr>
            <a:r>
              <a:rPr sz="2800" b="1" i="1" spc="-5" dirty="0">
                <a:latin typeface="Times New Roman"/>
                <a:cs typeface="Times New Roman"/>
              </a:rPr>
              <a:t>Mann-Whitney </a:t>
            </a:r>
            <a:r>
              <a:rPr sz="2800" b="1" i="1" dirty="0">
                <a:latin typeface="Times New Roman"/>
                <a:cs typeface="Times New Roman"/>
              </a:rPr>
              <a:t>U-test </a:t>
            </a:r>
            <a:r>
              <a:rPr dirty="0"/>
              <a:t>- in </a:t>
            </a:r>
            <a:r>
              <a:rPr spc="-5" dirty="0"/>
              <a:t>nonparametric statistics </a:t>
            </a:r>
            <a:r>
              <a:rPr dirty="0"/>
              <a:t>is </a:t>
            </a:r>
            <a:r>
              <a:rPr spc="-5" dirty="0"/>
              <a:t>the  counterpart </a:t>
            </a:r>
            <a:r>
              <a:rPr dirty="0"/>
              <a:t>of the </a:t>
            </a:r>
            <a:r>
              <a:rPr spc="-5" dirty="0"/>
              <a:t>t-test </a:t>
            </a:r>
            <a:r>
              <a:rPr dirty="0"/>
              <a:t>in </a:t>
            </a:r>
            <a:r>
              <a:rPr spc="-5" dirty="0"/>
              <a:t>parametric measurements. It </a:t>
            </a:r>
            <a:r>
              <a:rPr spc="-10" dirty="0"/>
              <a:t>may </a:t>
            </a:r>
            <a:r>
              <a:rPr dirty="0"/>
              <a:t>find  </a:t>
            </a:r>
            <a:r>
              <a:rPr spc="-5" dirty="0"/>
              <a:t>use </a:t>
            </a:r>
            <a:r>
              <a:rPr dirty="0"/>
              <a:t>in </a:t>
            </a:r>
            <a:r>
              <a:rPr spc="-5" dirty="0"/>
              <a:t>determining whether </a:t>
            </a:r>
            <a:r>
              <a:rPr dirty="0"/>
              <a:t>the </a:t>
            </a:r>
            <a:r>
              <a:rPr spc="-5" dirty="0"/>
              <a:t>medians </a:t>
            </a:r>
            <a:r>
              <a:rPr dirty="0"/>
              <a:t>of </a:t>
            </a:r>
            <a:r>
              <a:rPr spc="-10" dirty="0"/>
              <a:t>two </a:t>
            </a:r>
            <a:r>
              <a:rPr spc="-5" dirty="0"/>
              <a:t>independent  samples </a:t>
            </a:r>
            <a:r>
              <a:rPr spc="-10" dirty="0"/>
              <a:t>differ </a:t>
            </a:r>
            <a:r>
              <a:rPr dirty="0"/>
              <a:t>from each other to a significant</a:t>
            </a:r>
            <a:r>
              <a:rPr spc="-70" dirty="0"/>
              <a:t> </a:t>
            </a:r>
            <a:r>
              <a:rPr dirty="0"/>
              <a:t>degree.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1000"/>
              </a:lnSpc>
              <a:spcBef>
                <a:spcPts val="345"/>
              </a:spcBef>
              <a:buSzPct val="114285"/>
              <a:buFont typeface="Wingdings"/>
              <a:buChar char=""/>
              <a:tabLst>
                <a:tab pos="436880" algn="l"/>
              </a:tabLst>
            </a:pPr>
            <a:r>
              <a:rPr sz="2800" b="1" i="1" spc="-15" dirty="0">
                <a:latin typeface="Times New Roman"/>
                <a:cs typeface="Times New Roman"/>
              </a:rPr>
              <a:t>Wilcoxon </a:t>
            </a:r>
            <a:r>
              <a:rPr sz="2800" b="1" i="1" spc="-5" dirty="0">
                <a:latin typeface="Times New Roman"/>
                <a:cs typeface="Times New Roman"/>
              </a:rPr>
              <a:t>match </a:t>
            </a:r>
            <a:r>
              <a:rPr sz="2800" b="1" i="1" dirty="0">
                <a:latin typeface="Times New Roman"/>
                <a:cs typeface="Times New Roman"/>
              </a:rPr>
              <a:t>pairs, </a:t>
            </a:r>
            <a:r>
              <a:rPr sz="2800" b="1" i="1" spc="-5" dirty="0">
                <a:latin typeface="Times New Roman"/>
                <a:cs typeface="Times New Roman"/>
              </a:rPr>
              <a:t>signed </a:t>
            </a:r>
            <a:r>
              <a:rPr sz="2800" b="1" i="1" dirty="0">
                <a:latin typeface="Times New Roman"/>
                <a:cs typeface="Times New Roman"/>
              </a:rPr>
              <a:t>rank </a:t>
            </a:r>
            <a:r>
              <a:rPr sz="2800" b="1" i="1" spc="-5" dirty="0">
                <a:latin typeface="Times New Roman"/>
                <a:cs typeface="Times New Roman"/>
              </a:rPr>
              <a:t>test – </a:t>
            </a:r>
            <a:r>
              <a:rPr dirty="0"/>
              <a:t>is </a:t>
            </a:r>
            <a:r>
              <a:rPr spc="-10" dirty="0"/>
              <a:t>employed  </a:t>
            </a:r>
            <a:r>
              <a:rPr dirty="0"/>
              <a:t>to </a:t>
            </a:r>
            <a:r>
              <a:rPr spc="-5" dirty="0"/>
              <a:t>determine whether </a:t>
            </a:r>
            <a:r>
              <a:rPr spc="-10" dirty="0"/>
              <a:t>two </a:t>
            </a:r>
            <a:r>
              <a:rPr spc="-5" dirty="0"/>
              <a:t>samples </a:t>
            </a:r>
            <a:r>
              <a:rPr spc="-10" dirty="0"/>
              <a:t>differ </a:t>
            </a:r>
            <a:r>
              <a:rPr dirty="0"/>
              <a:t>from each </a:t>
            </a:r>
            <a:r>
              <a:rPr spc="-5" dirty="0"/>
              <a:t>other </a:t>
            </a:r>
            <a:r>
              <a:rPr dirty="0"/>
              <a:t>to a  </a:t>
            </a:r>
            <a:r>
              <a:rPr spc="-5" dirty="0"/>
              <a:t>significant degree </a:t>
            </a:r>
            <a:r>
              <a:rPr dirty="0"/>
              <a:t>when there is a </a:t>
            </a:r>
            <a:r>
              <a:rPr spc="-5" dirty="0"/>
              <a:t>relationship between </a:t>
            </a:r>
            <a:r>
              <a:rPr dirty="0"/>
              <a:t>the  </a:t>
            </a:r>
            <a:r>
              <a:rPr spc="-5" dirty="0"/>
              <a:t>samples.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06948" y="4720208"/>
            <a:ext cx="3146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3110" algn="l"/>
                <a:tab pos="1259205" algn="l"/>
                <a:tab pos="2036445" algn="l"/>
                <a:tab pos="2490470" algn="l"/>
              </a:tabLst>
            </a:pP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ay	be	used	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	t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spc="-5" dirty="0">
                <a:latin typeface="Times New Roman"/>
                <a:cs typeface="Times New Roman"/>
              </a:rPr>
              <a:t>ose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9740" y="4669612"/>
            <a:ext cx="7995920" cy="8204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835" indent="-318770">
              <a:lnSpc>
                <a:spcPct val="100000"/>
              </a:lnSpc>
              <a:spcBef>
                <a:spcPts val="95"/>
              </a:spcBef>
              <a:buSzPct val="85714"/>
              <a:buFont typeface="Wingdings"/>
              <a:buChar char=""/>
              <a:tabLst>
                <a:tab pos="331470" algn="l"/>
                <a:tab pos="1961514" algn="l"/>
                <a:tab pos="2898140" algn="l"/>
                <a:tab pos="3752850" algn="l"/>
                <a:tab pos="4488815" algn="l"/>
              </a:tabLst>
            </a:pPr>
            <a:r>
              <a:rPr sz="2800" b="1" i="1" spc="-15" dirty="0">
                <a:latin typeface="Times New Roman"/>
                <a:cs typeface="Times New Roman"/>
              </a:rPr>
              <a:t>Wilcoxon	</a:t>
            </a:r>
            <a:r>
              <a:rPr sz="2800" b="1" i="1" dirty="0">
                <a:latin typeface="Times New Roman"/>
                <a:cs typeface="Times New Roman"/>
              </a:rPr>
              <a:t>rank	</a:t>
            </a:r>
            <a:r>
              <a:rPr sz="2800" b="1" i="1" spc="-5" dirty="0">
                <a:latin typeface="Times New Roman"/>
                <a:cs typeface="Times New Roman"/>
              </a:rPr>
              <a:t>sum	test	</a:t>
            </a:r>
            <a:r>
              <a:rPr sz="2400" b="1" i="1" dirty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1993900" algn="l"/>
                <a:tab pos="3383915" algn="l"/>
                <a:tab pos="4353560" algn="l"/>
                <a:tab pos="5709920" algn="l"/>
                <a:tab pos="6303010" algn="l"/>
                <a:tab pos="7727950" algn="l"/>
              </a:tabLst>
            </a:pPr>
            <a:r>
              <a:rPr sz="2400" dirty="0">
                <a:latin typeface="Times New Roman"/>
                <a:cs typeface="Times New Roman"/>
              </a:rPr>
              <a:t>nonpara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et</a:t>
            </a:r>
            <a:r>
              <a:rPr sz="2400" spc="-1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ic	</a:t>
            </a:r>
            <a:r>
              <a:rPr sz="2400" spc="-5" dirty="0">
                <a:latin typeface="Times New Roman"/>
                <a:cs typeface="Times New Roman"/>
              </a:rPr>
              <a:t>sit</a:t>
            </a:r>
            <a:r>
              <a:rPr sz="2400" spc="-20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atio</a:t>
            </a:r>
            <a:r>
              <a:rPr sz="2400" spc="-15" dirty="0">
                <a:latin typeface="Times New Roman"/>
                <a:cs typeface="Times New Roman"/>
              </a:rPr>
              <a:t>n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where	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ea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ures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re	exp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5" dirty="0">
                <a:latin typeface="Times New Roman"/>
                <a:cs typeface="Times New Roman"/>
              </a:rPr>
              <a:t>ess</a:t>
            </a:r>
            <a:r>
              <a:rPr sz="2400" dirty="0">
                <a:latin typeface="Times New Roman"/>
                <a:cs typeface="Times New Roman"/>
              </a:rPr>
              <a:t>ed	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9740" y="5464250"/>
            <a:ext cx="79965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ranked </a:t>
            </a:r>
            <a:r>
              <a:rPr sz="2400" spc="-5" dirty="0">
                <a:latin typeface="Times New Roman"/>
                <a:cs typeface="Times New Roman"/>
              </a:rPr>
              <a:t>data </a:t>
            </a:r>
            <a:r>
              <a:rPr sz="2400" dirty="0">
                <a:latin typeface="Times New Roman"/>
                <a:cs typeface="Times New Roman"/>
              </a:rPr>
              <a:t>in order to </a:t>
            </a:r>
            <a:r>
              <a:rPr sz="2400" spc="-5" dirty="0">
                <a:latin typeface="Times New Roman"/>
                <a:cs typeface="Times New Roman"/>
              </a:rPr>
              <a:t>test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hypothesis </a:t>
            </a:r>
            <a:r>
              <a:rPr sz="2400" dirty="0">
                <a:latin typeface="Times New Roman"/>
                <a:cs typeface="Times New Roman"/>
              </a:rPr>
              <a:t>that the </a:t>
            </a:r>
            <a:r>
              <a:rPr sz="2400" spc="-5" dirty="0">
                <a:latin typeface="Times New Roman"/>
                <a:cs typeface="Times New Roman"/>
              </a:rPr>
              <a:t>samples </a:t>
            </a:r>
            <a:r>
              <a:rPr sz="2400" dirty="0">
                <a:latin typeface="Times New Roman"/>
                <a:cs typeface="Times New Roman"/>
              </a:rPr>
              <a:t>are  from a </a:t>
            </a:r>
            <a:r>
              <a:rPr sz="2400" spc="-5" dirty="0">
                <a:latin typeface="Times New Roman"/>
                <a:cs typeface="Times New Roman"/>
              </a:rPr>
              <a:t>common </a:t>
            </a:r>
            <a:r>
              <a:rPr sz="2400" dirty="0">
                <a:latin typeface="Times New Roman"/>
                <a:cs typeface="Times New Roman"/>
              </a:rPr>
              <a:t>population </a:t>
            </a:r>
            <a:r>
              <a:rPr sz="2400" spc="-5" dirty="0">
                <a:latin typeface="Times New Roman"/>
                <a:cs typeface="Times New Roman"/>
              </a:rPr>
              <a:t>whose distribution </a:t>
            </a:r>
            <a:r>
              <a:rPr sz="2400" spc="-10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measures </a:t>
            </a:r>
            <a:r>
              <a:rPr sz="2400" dirty="0">
                <a:latin typeface="Times New Roman"/>
                <a:cs typeface="Times New Roman"/>
              </a:rPr>
              <a:t>is  the </a:t>
            </a:r>
            <a:r>
              <a:rPr sz="2400" spc="-5" dirty="0">
                <a:latin typeface="Times New Roman"/>
                <a:cs typeface="Times New Roman"/>
              </a:rPr>
              <a:t>same as </a:t>
            </a:r>
            <a:r>
              <a:rPr sz="2400" dirty="0">
                <a:latin typeface="Times New Roman"/>
                <a:cs typeface="Times New Roman"/>
              </a:rPr>
              <a:t>that of 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samples.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860805"/>
            <a:ext cx="8531225" cy="5193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12140">
              <a:lnSpc>
                <a:spcPct val="100000"/>
              </a:lnSpc>
              <a:spcBef>
                <a:spcPts val="100"/>
              </a:spcBef>
            </a:pPr>
            <a:r>
              <a:rPr sz="2400" spc="-30" dirty="0">
                <a:latin typeface="Times New Roman"/>
                <a:cs typeface="Times New Roman"/>
              </a:rPr>
              <a:t>APPROPRIATE </a:t>
            </a:r>
            <a:r>
              <a:rPr sz="2400" spc="-45" dirty="0">
                <a:latin typeface="Times New Roman"/>
                <a:cs typeface="Times New Roman"/>
              </a:rPr>
              <a:t>STATISTICAL </a:t>
            </a:r>
            <a:r>
              <a:rPr sz="2400" spc="-5" dirty="0">
                <a:latin typeface="Times New Roman"/>
                <a:cs typeface="Times New Roman"/>
              </a:rPr>
              <a:t>METHODS BASED ON THE  RESEARCH PROBLEM AND LEVELS OF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MEASUREMENT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158750" algn="just">
              <a:lnSpc>
                <a:spcPct val="100000"/>
              </a:lnSpc>
              <a:buFont typeface="Wingdings"/>
              <a:buChar char=""/>
              <a:tabLst>
                <a:tab pos="36068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statistical methods appropriate </a:t>
            </a:r>
            <a:r>
              <a:rPr sz="2400" dirty="0">
                <a:latin typeface="Times New Roman"/>
                <a:cs typeface="Times New Roman"/>
              </a:rPr>
              <a:t>to any </a:t>
            </a:r>
            <a:r>
              <a:rPr sz="2400" spc="-5" dirty="0">
                <a:latin typeface="Times New Roman"/>
                <a:cs typeface="Times New Roman"/>
              </a:rPr>
              <a:t>studies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always  determined </a:t>
            </a:r>
            <a:r>
              <a:rPr sz="2400" dirty="0">
                <a:latin typeface="Times New Roman"/>
                <a:cs typeface="Times New Roman"/>
              </a:rPr>
              <a:t>by the </a:t>
            </a:r>
            <a:r>
              <a:rPr sz="2400" spc="-5" dirty="0">
                <a:latin typeface="Times New Roman"/>
                <a:cs typeface="Times New Roman"/>
              </a:rPr>
              <a:t>research problem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the measurement scale </a:t>
            </a:r>
            <a:r>
              <a:rPr sz="2400" dirty="0">
                <a:latin typeface="Times New Roman"/>
                <a:cs typeface="Times New Roman"/>
              </a:rPr>
              <a:t>of  the </a:t>
            </a:r>
            <a:r>
              <a:rPr sz="2400" spc="-5" dirty="0">
                <a:latin typeface="Times New Roman"/>
                <a:cs typeface="Times New Roman"/>
              </a:rPr>
              <a:t>variables </a:t>
            </a:r>
            <a:r>
              <a:rPr sz="2400" dirty="0">
                <a:latin typeface="Times New Roman"/>
                <a:cs typeface="Times New Roman"/>
              </a:rPr>
              <a:t>used in the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study.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Wingdings"/>
              <a:buChar char=""/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"/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CHI 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SQUARE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Font typeface="Wingdings"/>
              <a:buChar char=""/>
              <a:tabLst>
                <a:tab pos="36068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most </a:t>
            </a:r>
            <a:r>
              <a:rPr sz="2400" spc="-5" dirty="0">
                <a:latin typeface="Times New Roman"/>
                <a:cs typeface="Times New Roman"/>
              </a:rPr>
              <a:t>commonly </a:t>
            </a:r>
            <a:r>
              <a:rPr sz="2400" dirty="0">
                <a:latin typeface="Times New Roman"/>
                <a:cs typeface="Times New Roman"/>
              </a:rPr>
              <a:t>used </a:t>
            </a:r>
            <a:r>
              <a:rPr sz="2400" spc="-5" dirty="0">
                <a:latin typeface="Times New Roman"/>
                <a:cs typeface="Times New Roman"/>
              </a:rPr>
              <a:t>nonparametric test. </a:t>
            </a:r>
            <a:r>
              <a:rPr sz="2400" dirty="0">
                <a:latin typeface="Times New Roman"/>
                <a:cs typeface="Times New Roman"/>
              </a:rPr>
              <a:t>It is </a:t>
            </a:r>
            <a:r>
              <a:rPr sz="2400" spc="-5" dirty="0">
                <a:latin typeface="Times New Roman"/>
                <a:cs typeface="Times New Roman"/>
              </a:rPr>
              <a:t>employed </a:t>
            </a:r>
            <a:r>
              <a:rPr sz="2400" spc="5" dirty="0">
                <a:latin typeface="Times New Roman"/>
                <a:cs typeface="Times New Roman"/>
              </a:rPr>
              <a:t>in  </a:t>
            </a:r>
            <a:r>
              <a:rPr sz="2400" spc="-5" dirty="0">
                <a:latin typeface="Times New Roman"/>
                <a:cs typeface="Times New Roman"/>
              </a:rPr>
              <a:t>instances where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comparison between observed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theoretical  frequencies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present, </a:t>
            </a:r>
            <a:r>
              <a:rPr sz="2400" dirty="0">
                <a:latin typeface="Times New Roman"/>
                <a:cs typeface="Times New Roman"/>
              </a:rPr>
              <a:t>or in </a:t>
            </a:r>
            <a:r>
              <a:rPr sz="2400" spc="-5" dirty="0">
                <a:latin typeface="Times New Roman"/>
                <a:cs typeface="Times New Roman"/>
              </a:rPr>
              <a:t>testing the mathematical </a:t>
            </a:r>
            <a:r>
              <a:rPr sz="2400" dirty="0">
                <a:latin typeface="Times New Roman"/>
                <a:cs typeface="Times New Roman"/>
              </a:rPr>
              <a:t>fit of a  frequency curve to an observed frequency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distribution.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31012" y="629157"/>
            <a:ext cx="17945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dirty="0">
                <a:latin typeface="Times New Roman"/>
                <a:cs typeface="Times New Roman"/>
              </a:rPr>
              <a:t>T -</a:t>
            </a:r>
            <a:r>
              <a:rPr b="0" spc="-2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TESTS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31140" y="1485646"/>
            <a:ext cx="8606790" cy="440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1280" algn="just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60680" algn="l"/>
              </a:tabLst>
            </a:pPr>
            <a:r>
              <a:rPr sz="2400" spc="-5" dirty="0">
                <a:latin typeface="Times New Roman"/>
                <a:cs typeface="Times New Roman"/>
              </a:rPr>
              <a:t>provides the capability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computing </a:t>
            </a:r>
            <a:r>
              <a:rPr sz="2400" spc="-20" dirty="0">
                <a:latin typeface="Times New Roman"/>
                <a:cs typeface="Times New Roman"/>
              </a:rPr>
              <a:t>student’s </a:t>
            </a:r>
            <a:r>
              <a:rPr sz="2400" dirty="0">
                <a:latin typeface="Times New Roman"/>
                <a:cs typeface="Times New Roman"/>
              </a:rPr>
              <a:t>t and </a:t>
            </a:r>
            <a:r>
              <a:rPr sz="2400" spc="-5" dirty="0">
                <a:latin typeface="Times New Roman"/>
                <a:cs typeface="Times New Roman"/>
              </a:rPr>
              <a:t>probability  levels for </a:t>
            </a:r>
            <a:r>
              <a:rPr sz="2400" dirty="0">
                <a:latin typeface="Times New Roman"/>
                <a:cs typeface="Times New Roman"/>
              </a:rPr>
              <a:t>testing </a:t>
            </a:r>
            <a:r>
              <a:rPr sz="2400" spc="-5" dirty="0">
                <a:latin typeface="Times New Roman"/>
                <a:cs typeface="Times New Roman"/>
              </a:rPr>
              <a:t>whether or not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difference </a:t>
            </a:r>
            <a:r>
              <a:rPr sz="2400" dirty="0">
                <a:latin typeface="Times New Roman"/>
                <a:cs typeface="Times New Roman"/>
              </a:rPr>
              <a:t>between two </a:t>
            </a:r>
            <a:r>
              <a:rPr sz="2400" spc="-5" dirty="0">
                <a:latin typeface="Times New Roman"/>
                <a:cs typeface="Times New Roman"/>
              </a:rPr>
              <a:t>samples  means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significant (Nie, </a:t>
            </a:r>
            <a:r>
              <a:rPr sz="2400" dirty="0">
                <a:latin typeface="Times New Roman"/>
                <a:cs typeface="Times New Roman"/>
              </a:rPr>
              <a:t>et </a:t>
            </a:r>
            <a:r>
              <a:rPr sz="2400" spc="-5" dirty="0">
                <a:latin typeface="Times New Roman"/>
                <a:cs typeface="Times New Roman"/>
              </a:rPr>
              <a:t>al., 1975:267). This </a:t>
            </a:r>
            <a:r>
              <a:rPr sz="2400" dirty="0">
                <a:latin typeface="Times New Roman"/>
                <a:cs typeface="Times New Roman"/>
              </a:rPr>
              <a:t>type of </a:t>
            </a:r>
            <a:r>
              <a:rPr sz="2400" spc="-5" dirty="0">
                <a:latin typeface="Times New Roman"/>
                <a:cs typeface="Times New Roman"/>
              </a:rPr>
              <a:t>analysis </a:t>
            </a:r>
            <a:r>
              <a:rPr sz="2400" dirty="0">
                <a:latin typeface="Times New Roman"/>
                <a:cs typeface="Times New Roman"/>
              </a:rPr>
              <a:t>is  the </a:t>
            </a:r>
            <a:r>
              <a:rPr sz="2400" spc="-5" dirty="0">
                <a:latin typeface="Times New Roman"/>
                <a:cs typeface="Times New Roman"/>
              </a:rPr>
              <a:t>comparison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two </a:t>
            </a:r>
            <a:r>
              <a:rPr sz="2400" dirty="0">
                <a:latin typeface="Times New Roman"/>
                <a:cs typeface="Times New Roman"/>
              </a:rPr>
              <a:t>groups of </a:t>
            </a:r>
            <a:r>
              <a:rPr sz="2400" spc="-5" dirty="0">
                <a:latin typeface="Times New Roman"/>
                <a:cs typeface="Times New Roman"/>
              </a:rPr>
              <a:t>subjects, with the </a:t>
            </a:r>
            <a:r>
              <a:rPr sz="2400" dirty="0">
                <a:latin typeface="Times New Roman"/>
                <a:cs typeface="Times New Roman"/>
              </a:rPr>
              <a:t>group </a:t>
            </a:r>
            <a:r>
              <a:rPr sz="2400" spc="-5" dirty="0">
                <a:latin typeface="Times New Roman"/>
                <a:cs typeface="Times New Roman"/>
              </a:rPr>
              <a:t>means </a:t>
            </a:r>
            <a:r>
              <a:rPr sz="2400" spc="-15" dirty="0">
                <a:latin typeface="Times New Roman"/>
                <a:cs typeface="Times New Roman"/>
              </a:rPr>
              <a:t>as 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basis for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comparison.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2265"/>
              </a:spcBef>
            </a:pPr>
            <a:r>
              <a:rPr sz="2800" spc="-70" dirty="0">
                <a:latin typeface="Times New Roman"/>
                <a:cs typeface="Times New Roman"/>
              </a:rPr>
              <a:t>Two </a:t>
            </a:r>
            <a:r>
              <a:rPr sz="2800" spc="-5" dirty="0">
                <a:latin typeface="Times New Roman"/>
                <a:cs typeface="Times New Roman"/>
              </a:rPr>
              <a:t>types of </a:t>
            </a:r>
            <a:r>
              <a:rPr sz="2800" spc="-40" dirty="0">
                <a:latin typeface="Times New Roman"/>
                <a:cs typeface="Times New Roman"/>
              </a:rPr>
              <a:t>T-tests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performed: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88900" marR="6350" lvl="1" algn="just">
              <a:lnSpc>
                <a:spcPct val="100000"/>
              </a:lnSpc>
              <a:buSzPct val="95833"/>
              <a:buFont typeface="Wingdings"/>
              <a:buChar char=""/>
              <a:tabLst>
                <a:tab pos="361315" algn="l"/>
              </a:tabLst>
            </a:pPr>
            <a:r>
              <a:rPr sz="2400" b="1" i="1" spc="-5" dirty="0">
                <a:latin typeface="Times New Roman"/>
                <a:cs typeface="Times New Roman"/>
              </a:rPr>
              <a:t>Independent Samples </a:t>
            </a: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5" dirty="0">
                <a:latin typeface="Times New Roman"/>
                <a:cs typeface="Times New Roman"/>
              </a:rPr>
              <a:t>cases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classified into </a:t>
            </a:r>
            <a:r>
              <a:rPr sz="2400" dirty="0">
                <a:latin typeface="Times New Roman"/>
                <a:cs typeface="Times New Roman"/>
              </a:rPr>
              <a:t>2 groups </a:t>
            </a:r>
            <a:r>
              <a:rPr sz="2400" spc="-5" dirty="0">
                <a:latin typeface="Times New Roman"/>
                <a:cs typeface="Times New Roman"/>
              </a:rPr>
              <a:t>and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test 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mean differences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performed </a:t>
            </a:r>
            <a:r>
              <a:rPr sz="2400" dirty="0">
                <a:latin typeface="Times New Roman"/>
                <a:cs typeface="Times New Roman"/>
              </a:rPr>
              <a:t>for specified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variables;</a:t>
            </a:r>
            <a:endParaRPr sz="2400">
              <a:latin typeface="Times New Roman"/>
              <a:cs typeface="Times New Roman"/>
            </a:endParaRPr>
          </a:p>
          <a:p>
            <a:pPr marL="88900" marR="5080" lvl="1" algn="just">
              <a:lnSpc>
                <a:spcPct val="100000"/>
              </a:lnSpc>
              <a:buSzPct val="95833"/>
              <a:buFont typeface="Wingdings"/>
              <a:buChar char=""/>
              <a:tabLst>
                <a:tab pos="436880" algn="l"/>
              </a:tabLst>
            </a:pPr>
            <a:r>
              <a:rPr sz="2400" b="1" i="1" dirty="0">
                <a:latin typeface="Times New Roman"/>
                <a:cs typeface="Times New Roman"/>
              </a:rPr>
              <a:t>Paired </a:t>
            </a:r>
            <a:r>
              <a:rPr sz="2400" b="1" i="1" spc="-5" dirty="0">
                <a:latin typeface="Times New Roman"/>
                <a:cs typeface="Times New Roman"/>
              </a:rPr>
              <a:t>Samples </a:t>
            </a:r>
            <a:r>
              <a:rPr sz="2400" b="1" i="1" dirty="0">
                <a:latin typeface="Times New Roman"/>
                <a:cs typeface="Times New Roman"/>
              </a:rPr>
              <a:t>– </a:t>
            </a:r>
            <a:r>
              <a:rPr sz="2400" dirty="0">
                <a:latin typeface="Times New Roman"/>
                <a:cs typeface="Times New Roman"/>
              </a:rPr>
              <a:t>for paired </a:t>
            </a:r>
            <a:r>
              <a:rPr sz="2400" spc="-5" dirty="0">
                <a:latin typeface="Times New Roman"/>
                <a:cs typeface="Times New Roman"/>
              </a:rPr>
              <a:t>observations arrange </a:t>
            </a:r>
            <a:r>
              <a:rPr sz="2400" dirty="0">
                <a:latin typeface="Times New Roman"/>
                <a:cs typeface="Times New Roman"/>
              </a:rPr>
              <a:t>casewise, a </a:t>
            </a:r>
            <a:r>
              <a:rPr sz="2400" spc="-5" dirty="0">
                <a:latin typeface="Times New Roman"/>
                <a:cs typeface="Times New Roman"/>
              </a:rPr>
              <a:t>test 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treatment </a:t>
            </a:r>
            <a:r>
              <a:rPr sz="2400" spc="-10" dirty="0">
                <a:latin typeface="Times New Roman"/>
                <a:cs typeface="Times New Roman"/>
              </a:rPr>
              <a:t>effects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performed.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7340" y="1007110"/>
            <a:ext cx="61036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0" dirty="0">
                <a:latin typeface="Times New Roman"/>
                <a:cs typeface="Times New Roman"/>
              </a:rPr>
              <a:t>CORRELATION</a:t>
            </a:r>
            <a:r>
              <a:rPr sz="4000" b="0" spc="-229" dirty="0">
                <a:latin typeface="Times New Roman"/>
                <a:cs typeface="Times New Roman"/>
              </a:rPr>
              <a:t> </a:t>
            </a:r>
            <a:r>
              <a:rPr sz="4000" b="0" spc="-60" dirty="0">
                <a:latin typeface="Times New Roman"/>
                <a:cs typeface="Times New Roman"/>
              </a:rPr>
              <a:t>ANALYSIS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340" y="1988946"/>
            <a:ext cx="853122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60680" algn="l"/>
              </a:tabLst>
            </a:pPr>
            <a:r>
              <a:rPr sz="2400" spc="-5" dirty="0">
                <a:latin typeface="Times New Roman"/>
                <a:cs typeface="Times New Roman"/>
              </a:rPr>
              <a:t>Correlation </a:t>
            </a:r>
            <a:r>
              <a:rPr sz="2400" dirty="0">
                <a:latin typeface="Times New Roman"/>
                <a:cs typeface="Times New Roman"/>
              </a:rPr>
              <a:t>is used when one is </a:t>
            </a:r>
            <a:r>
              <a:rPr sz="2400" spc="-5" dirty="0">
                <a:latin typeface="Times New Roman"/>
                <a:cs typeface="Times New Roman"/>
              </a:rPr>
              <a:t>interested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know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relationship  </a:t>
            </a:r>
            <a:r>
              <a:rPr sz="2400" dirty="0">
                <a:latin typeface="Times New Roman"/>
                <a:cs typeface="Times New Roman"/>
              </a:rPr>
              <a:t>between </a:t>
            </a:r>
            <a:r>
              <a:rPr sz="2400" spc="-5" dirty="0">
                <a:latin typeface="Times New Roman"/>
                <a:cs typeface="Times New Roman"/>
              </a:rPr>
              <a:t>two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more </a:t>
            </a:r>
            <a:r>
              <a:rPr sz="2400" dirty="0">
                <a:latin typeface="Times New Roman"/>
                <a:cs typeface="Times New Roman"/>
              </a:rPr>
              <a:t>paired </a:t>
            </a:r>
            <a:r>
              <a:rPr sz="2400" spc="-5" dirty="0">
                <a:latin typeface="Times New Roman"/>
                <a:cs typeface="Times New Roman"/>
              </a:rPr>
              <a:t>variables. According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Blalock  </a:t>
            </a:r>
            <a:r>
              <a:rPr sz="2400" dirty="0">
                <a:latin typeface="Times New Roman"/>
                <a:cs typeface="Times New Roman"/>
              </a:rPr>
              <a:t>(1972:361), this is where </a:t>
            </a:r>
            <a:r>
              <a:rPr sz="2400" spc="-5" dirty="0">
                <a:latin typeface="Times New Roman"/>
                <a:cs typeface="Times New Roman"/>
              </a:rPr>
              <a:t>interest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focused primarily </a:t>
            </a:r>
            <a:r>
              <a:rPr sz="2400" dirty="0">
                <a:latin typeface="Times New Roman"/>
                <a:cs typeface="Times New Roman"/>
              </a:rPr>
              <a:t>on the  </a:t>
            </a:r>
            <a:r>
              <a:rPr sz="2400" spc="-5" dirty="0">
                <a:latin typeface="Times New Roman"/>
                <a:cs typeface="Times New Roman"/>
              </a:rPr>
              <a:t>exploratory </a:t>
            </a:r>
            <a:r>
              <a:rPr sz="2400" dirty="0">
                <a:latin typeface="Times New Roman"/>
                <a:cs typeface="Times New Roman"/>
              </a:rPr>
              <a:t>task of finding out which variables are </a:t>
            </a:r>
            <a:r>
              <a:rPr sz="2400" spc="-5" dirty="0">
                <a:latin typeface="Times New Roman"/>
                <a:cs typeface="Times New Roman"/>
              </a:rPr>
              <a:t>related to </a:t>
            </a:r>
            <a:r>
              <a:rPr sz="2400" dirty="0">
                <a:latin typeface="Times New Roman"/>
                <a:cs typeface="Times New Roman"/>
              </a:rPr>
              <a:t>a given  variable.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46FAA8E0-9BC9-4970-9EBF-2690E969A3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1" r="3178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4" name="Rectangle 9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4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9740" y="1011681"/>
            <a:ext cx="80759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40" dirty="0"/>
              <a:t>ANALYSIS </a:t>
            </a:r>
            <a:r>
              <a:rPr sz="2800" b="0" spc="-5" dirty="0">
                <a:latin typeface="Times New Roman"/>
                <a:cs typeface="Times New Roman"/>
              </a:rPr>
              <a:t>and </a:t>
            </a:r>
            <a:r>
              <a:rPr sz="2800" spc="-35" dirty="0"/>
              <a:t>INTERPRETATION </a:t>
            </a:r>
            <a:r>
              <a:rPr sz="2800" b="0" dirty="0">
                <a:latin typeface="Times New Roman"/>
                <a:cs typeface="Times New Roman"/>
              </a:rPr>
              <a:t>provide </a:t>
            </a:r>
            <a:r>
              <a:rPr sz="2800" b="0" spc="-5" dirty="0">
                <a:latin typeface="Times New Roman"/>
                <a:cs typeface="Times New Roman"/>
              </a:rPr>
              <a:t>answers  to the research </a:t>
            </a:r>
            <a:r>
              <a:rPr sz="2800" b="0" dirty="0">
                <a:latin typeface="Times New Roman"/>
                <a:cs typeface="Times New Roman"/>
              </a:rPr>
              <a:t>questions </a:t>
            </a:r>
            <a:r>
              <a:rPr sz="2800" b="0" spc="-5" dirty="0">
                <a:latin typeface="Times New Roman"/>
                <a:cs typeface="Times New Roman"/>
              </a:rPr>
              <a:t>postulated in </a:t>
            </a:r>
            <a:r>
              <a:rPr sz="2800" b="0" dirty="0">
                <a:latin typeface="Times New Roman"/>
                <a:cs typeface="Times New Roman"/>
              </a:rPr>
              <a:t>the</a:t>
            </a:r>
            <a:r>
              <a:rPr sz="2800" b="0" spc="-80" dirty="0">
                <a:latin typeface="Times New Roman"/>
                <a:cs typeface="Times New Roman"/>
              </a:rPr>
              <a:t> </a:t>
            </a:r>
            <a:r>
              <a:rPr sz="2800" b="0" spc="-30" dirty="0">
                <a:latin typeface="Times New Roman"/>
                <a:cs typeface="Times New Roman"/>
              </a:rPr>
              <a:t>study.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9740" y="2385186"/>
            <a:ext cx="7767955" cy="347789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5080" algn="just">
              <a:lnSpc>
                <a:spcPct val="99500"/>
              </a:lnSpc>
              <a:spcBef>
                <a:spcPts val="115"/>
              </a:spcBef>
            </a:pPr>
            <a:r>
              <a:rPr sz="2400" b="1" spc="-30" dirty="0">
                <a:latin typeface="Times New Roman"/>
                <a:cs typeface="Times New Roman"/>
              </a:rPr>
              <a:t>ANALYSIS </a:t>
            </a:r>
            <a:r>
              <a:rPr sz="2400" spc="-5" dirty="0">
                <a:latin typeface="Times New Roman"/>
                <a:cs typeface="Times New Roman"/>
              </a:rPr>
              <a:t>means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ordering, manipulating, and  summarizing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data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obtain answers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research questions.  Its </a:t>
            </a:r>
            <a:r>
              <a:rPr sz="2400" dirty="0">
                <a:latin typeface="Times New Roman"/>
                <a:cs typeface="Times New Roman"/>
              </a:rPr>
              <a:t>purpose is to </a:t>
            </a:r>
            <a:r>
              <a:rPr sz="2400" spc="-5" dirty="0">
                <a:latin typeface="Times New Roman"/>
                <a:cs typeface="Times New Roman"/>
              </a:rPr>
              <a:t>reduce </a:t>
            </a:r>
            <a:r>
              <a:rPr sz="2400" dirty="0">
                <a:latin typeface="Times New Roman"/>
                <a:cs typeface="Times New Roman"/>
              </a:rPr>
              <a:t>data to </a:t>
            </a:r>
            <a:r>
              <a:rPr sz="2400" spc="-5" dirty="0">
                <a:latin typeface="Times New Roman"/>
                <a:cs typeface="Times New Roman"/>
              </a:rPr>
              <a:t>intelligible and interpretable 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 so that the </a:t>
            </a:r>
            <a:r>
              <a:rPr sz="2400" spc="-5" dirty="0">
                <a:latin typeface="Times New Roman"/>
                <a:cs typeface="Times New Roman"/>
              </a:rPr>
              <a:t>relations of </a:t>
            </a:r>
            <a:r>
              <a:rPr sz="2400" dirty="0">
                <a:latin typeface="Times New Roman"/>
                <a:cs typeface="Times New Roman"/>
              </a:rPr>
              <a:t>research </a:t>
            </a:r>
            <a:r>
              <a:rPr sz="2400" spc="-5" dirty="0">
                <a:latin typeface="Times New Roman"/>
                <a:cs typeface="Times New Roman"/>
              </a:rPr>
              <a:t>problems </a:t>
            </a:r>
            <a:r>
              <a:rPr sz="2400" dirty="0">
                <a:latin typeface="Times New Roman"/>
                <a:cs typeface="Times New Roman"/>
              </a:rPr>
              <a:t>can </a:t>
            </a:r>
            <a:r>
              <a:rPr sz="2400" spc="-5" dirty="0">
                <a:latin typeface="Times New Roman"/>
                <a:cs typeface="Times New Roman"/>
              </a:rPr>
              <a:t>be studied 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tested.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700">
              <a:latin typeface="Times New Roman"/>
              <a:cs typeface="Times New Roman"/>
            </a:endParaRPr>
          </a:p>
          <a:p>
            <a:pPr marL="12700" marR="6350" algn="just">
              <a:lnSpc>
                <a:spcPct val="99000"/>
              </a:lnSpc>
            </a:pPr>
            <a:r>
              <a:rPr sz="2400" b="1" spc="-30" dirty="0">
                <a:latin typeface="Times New Roman"/>
                <a:cs typeface="Times New Roman"/>
              </a:rPr>
              <a:t>INTERPRETATION </a:t>
            </a:r>
            <a:r>
              <a:rPr sz="2400" dirty="0">
                <a:latin typeface="Times New Roman"/>
                <a:cs typeface="Times New Roman"/>
              </a:rPr>
              <a:t>gives the </a:t>
            </a:r>
            <a:r>
              <a:rPr sz="2400" spc="-5" dirty="0">
                <a:latin typeface="Times New Roman"/>
                <a:cs typeface="Times New Roman"/>
              </a:rPr>
              <a:t>results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analysis, makes  inferences pertinent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research </a:t>
            </a:r>
            <a:r>
              <a:rPr sz="2400" spc="-5" dirty="0">
                <a:latin typeface="Times New Roman"/>
                <a:cs typeface="Times New Roman"/>
              </a:rPr>
              <a:t>relations studied,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draws  </a:t>
            </a:r>
            <a:r>
              <a:rPr sz="2400" dirty="0">
                <a:latin typeface="Times New Roman"/>
                <a:cs typeface="Times New Roman"/>
              </a:rPr>
              <a:t>conclusions about these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relations.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9740" y="1318005"/>
            <a:ext cx="8150225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40" dirty="0">
                <a:latin typeface="Times New Roman"/>
                <a:cs typeface="Times New Roman"/>
              </a:rPr>
              <a:t>STATISTICS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simply </a:t>
            </a:r>
            <a:r>
              <a:rPr sz="2400" dirty="0">
                <a:latin typeface="Times New Roman"/>
                <a:cs typeface="Times New Roman"/>
              </a:rPr>
              <a:t>a tool in research. In fact, according </a:t>
            </a:r>
            <a:r>
              <a:rPr sz="2400" spc="5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Leedy </a:t>
            </a:r>
            <a:r>
              <a:rPr sz="2400" spc="-5" dirty="0">
                <a:latin typeface="Times New Roman"/>
                <a:cs typeface="Times New Roman"/>
              </a:rPr>
              <a:t>(1974:21), statistics </a:t>
            </a:r>
            <a:r>
              <a:rPr sz="2400" dirty="0">
                <a:latin typeface="Times New Roman"/>
                <a:cs typeface="Times New Roman"/>
              </a:rPr>
              <a:t>is a </a:t>
            </a:r>
            <a:r>
              <a:rPr sz="2400" spc="-5" dirty="0">
                <a:latin typeface="Times New Roman"/>
                <a:cs typeface="Times New Roman"/>
              </a:rPr>
              <a:t>language which, </a:t>
            </a:r>
            <a:r>
              <a:rPr sz="2400" dirty="0">
                <a:latin typeface="Times New Roman"/>
                <a:cs typeface="Times New Roman"/>
              </a:rPr>
              <a:t>through its </a:t>
            </a:r>
            <a:r>
              <a:rPr sz="2400" spc="-5" dirty="0">
                <a:latin typeface="Times New Roman"/>
                <a:cs typeface="Times New Roman"/>
              </a:rPr>
              <a:t>own  special symbols and </a:t>
            </a:r>
            <a:r>
              <a:rPr sz="2400" spc="-20" dirty="0">
                <a:latin typeface="Times New Roman"/>
                <a:cs typeface="Times New Roman"/>
              </a:rPr>
              <a:t>grammar, </a:t>
            </a:r>
            <a:r>
              <a:rPr sz="2400" dirty="0">
                <a:latin typeface="Times New Roman"/>
                <a:cs typeface="Times New Roman"/>
              </a:rPr>
              <a:t>takes the </a:t>
            </a:r>
            <a:r>
              <a:rPr sz="2400" spc="-5" dirty="0">
                <a:latin typeface="Times New Roman"/>
                <a:cs typeface="Times New Roman"/>
              </a:rPr>
              <a:t>numerical facts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life </a:t>
            </a:r>
            <a:r>
              <a:rPr sz="2400" dirty="0">
                <a:latin typeface="Times New Roman"/>
                <a:cs typeface="Times New Roman"/>
              </a:rPr>
              <a:t>and  translates them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meaningfully.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Statistics thus </a:t>
            </a:r>
            <a:r>
              <a:rPr sz="2400" dirty="0">
                <a:latin typeface="Times New Roman"/>
                <a:cs typeface="Times New Roman"/>
              </a:rPr>
              <a:t>gathers </a:t>
            </a:r>
            <a:r>
              <a:rPr sz="2400" spc="-5" dirty="0">
                <a:latin typeface="Times New Roman"/>
                <a:cs typeface="Times New Roman"/>
              </a:rPr>
              <a:t>numerical data.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variations </a:t>
            </a:r>
            <a:r>
              <a:rPr sz="2400" dirty="0">
                <a:latin typeface="Times New Roman"/>
                <a:cs typeface="Times New Roman"/>
              </a:rPr>
              <a:t>of the data  </a:t>
            </a:r>
            <a:r>
              <a:rPr sz="2400" spc="-5" dirty="0">
                <a:latin typeface="Times New Roman"/>
                <a:cs typeface="Times New Roman"/>
              </a:rPr>
              <a:t>gathered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abstracted </a:t>
            </a:r>
            <a:r>
              <a:rPr sz="2400" dirty="0">
                <a:latin typeface="Times New Roman"/>
                <a:cs typeface="Times New Roman"/>
              </a:rPr>
              <a:t>based </a:t>
            </a:r>
            <a:r>
              <a:rPr sz="2400" spc="-10" dirty="0">
                <a:latin typeface="Times New Roman"/>
                <a:cs typeface="Times New Roman"/>
              </a:rPr>
              <a:t>on </a:t>
            </a:r>
            <a:r>
              <a:rPr sz="2400" dirty="0">
                <a:latin typeface="Times New Roman"/>
                <a:cs typeface="Times New Roman"/>
              </a:rPr>
              <a:t>group </a:t>
            </a:r>
            <a:r>
              <a:rPr sz="2400" spc="-5" dirty="0">
                <a:latin typeface="Times New Roman"/>
                <a:cs typeface="Times New Roman"/>
              </a:rPr>
              <a:t>characteristics</a:t>
            </a:r>
            <a:r>
              <a:rPr sz="2400" spc="5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9740" y="3878960"/>
            <a:ext cx="174561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494155" algn="l"/>
              </a:tabLst>
            </a:pP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bined	</a:t>
            </a:r>
            <a:r>
              <a:rPr sz="2400" spc="5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15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ret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ti</a:t>
            </a:r>
            <a:r>
              <a:rPr sz="2400" spc="-1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n,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59482" y="3878960"/>
            <a:ext cx="61506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515" marR="5080" indent="-44450">
              <a:lnSpc>
                <a:spcPct val="100000"/>
              </a:lnSpc>
              <a:spcBef>
                <a:spcPts val="100"/>
              </a:spcBef>
              <a:tabLst>
                <a:tab pos="826769" algn="l"/>
                <a:tab pos="935990" algn="l"/>
                <a:tab pos="1588770" algn="l"/>
                <a:tab pos="2155190" algn="l"/>
                <a:tab pos="2834005" algn="l"/>
                <a:tab pos="3367404" algn="l"/>
                <a:tab pos="4283075" algn="l"/>
                <a:tab pos="5079365" algn="l"/>
                <a:tab pos="5899150" algn="l"/>
              </a:tabLst>
            </a:pPr>
            <a:r>
              <a:rPr sz="2400" spc="-5" dirty="0">
                <a:latin typeface="Times New Roman"/>
                <a:cs typeface="Times New Roman"/>
              </a:rPr>
              <a:t>se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-15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e		t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e	purpose	of	desc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tion,	an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10" dirty="0">
                <a:latin typeface="Times New Roman"/>
                <a:cs typeface="Times New Roman"/>
              </a:rPr>
              <a:t>y</a:t>
            </a:r>
            <a:r>
              <a:rPr sz="2400" spc="-5" dirty="0">
                <a:latin typeface="Times New Roman"/>
                <a:cs typeface="Times New Roman"/>
              </a:rPr>
              <a:t>si</a:t>
            </a:r>
            <a:r>
              <a:rPr sz="2400" dirty="0">
                <a:latin typeface="Times New Roman"/>
                <a:cs typeface="Times New Roman"/>
              </a:rPr>
              <a:t>s,  and	</a:t>
            </a:r>
            <a:r>
              <a:rPr sz="2400" spc="-5" dirty="0">
                <a:latin typeface="Times New Roman"/>
                <a:cs typeface="Times New Roman"/>
              </a:rPr>
              <a:t>poss</a:t>
            </a:r>
            <a:r>
              <a:rPr sz="2400" dirty="0">
                <a:latin typeface="Times New Roman"/>
                <a:cs typeface="Times New Roman"/>
              </a:rPr>
              <a:t>ib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	g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ner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li</a:t>
            </a:r>
            <a:r>
              <a:rPr sz="2400" spc="-15" dirty="0">
                <a:latin typeface="Times New Roman"/>
                <a:cs typeface="Times New Roman"/>
              </a:rPr>
              <a:t>z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.	Accord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1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g	</a:t>
            </a:r>
            <a:r>
              <a:rPr sz="2400" spc="5" dirty="0">
                <a:latin typeface="Times New Roman"/>
                <a:cs typeface="Times New Roman"/>
              </a:rPr>
              <a:t>to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9740" y="4610480"/>
            <a:ext cx="8149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McGuigan (1987),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research, this </a:t>
            </a:r>
            <a:r>
              <a:rPr sz="2400" dirty="0">
                <a:latin typeface="Times New Roman"/>
                <a:cs typeface="Times New Roman"/>
              </a:rPr>
              <a:t>is known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process </a:t>
            </a:r>
            <a:r>
              <a:rPr sz="2400" dirty="0">
                <a:latin typeface="Times New Roman"/>
                <a:cs typeface="Times New Roman"/>
              </a:rPr>
              <a:t>of  </a:t>
            </a:r>
            <a:r>
              <a:rPr sz="2400" b="1" spc="-5" dirty="0">
                <a:latin typeface="Times New Roman"/>
                <a:cs typeface="Times New Roman"/>
              </a:rPr>
              <a:t>concatenation </a:t>
            </a:r>
            <a:r>
              <a:rPr sz="2400" spc="-5" dirty="0">
                <a:latin typeface="Times New Roman"/>
                <a:cs typeface="Times New Roman"/>
              </a:rPr>
              <a:t>where the statements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“chained together” </a:t>
            </a:r>
            <a:r>
              <a:rPr sz="2400" dirty="0">
                <a:latin typeface="Times New Roman"/>
                <a:cs typeface="Times New Roman"/>
              </a:rPr>
              <a:t>with  other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statements.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240281"/>
            <a:ext cx="7912734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There are two </a:t>
            </a:r>
            <a:r>
              <a:rPr sz="2800" dirty="0">
                <a:latin typeface="Times New Roman"/>
                <a:cs typeface="Times New Roman"/>
              </a:rPr>
              <a:t>kinds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statistics: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8445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DESCRIPTIVE </a:t>
            </a:r>
            <a:r>
              <a:rPr sz="2800" b="1" spc="-45" dirty="0">
                <a:latin typeface="Times New Roman"/>
                <a:cs typeface="Times New Roman"/>
              </a:rPr>
              <a:t>STATISTICS </a:t>
            </a:r>
            <a:r>
              <a:rPr sz="2800" b="1" spc="-5" dirty="0">
                <a:latin typeface="Times New Roman"/>
                <a:cs typeface="Times New Roman"/>
              </a:rPr>
              <a:t>– </a:t>
            </a:r>
            <a:r>
              <a:rPr sz="2800" spc="-5" dirty="0">
                <a:latin typeface="Times New Roman"/>
                <a:cs typeface="Times New Roman"/>
              </a:rPr>
              <a:t>allows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researcher </a:t>
            </a:r>
            <a:r>
              <a:rPr sz="280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describe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population or sample used in 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study.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Wingdings"/>
              <a:buChar char=""/>
              <a:tabLst>
                <a:tab pos="38354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INFERENTIAL </a:t>
            </a:r>
            <a:r>
              <a:rPr sz="2800" b="1" spc="-45" dirty="0">
                <a:latin typeface="Times New Roman"/>
                <a:cs typeface="Times New Roman"/>
              </a:rPr>
              <a:t>STATISTICS </a:t>
            </a:r>
            <a:r>
              <a:rPr sz="2800" b="1" spc="-5" dirty="0">
                <a:latin typeface="Times New Roman"/>
                <a:cs typeface="Times New Roman"/>
              </a:rPr>
              <a:t>– </a:t>
            </a:r>
            <a:r>
              <a:rPr sz="2800" spc="-5" dirty="0">
                <a:latin typeface="Times New Roman"/>
                <a:cs typeface="Times New Roman"/>
              </a:rPr>
              <a:t>draws inferences  from sample data and actually deals </a:t>
            </a:r>
            <a:r>
              <a:rPr sz="2800" spc="-10" dirty="0">
                <a:latin typeface="Times New Roman"/>
                <a:cs typeface="Times New Roman"/>
              </a:rPr>
              <a:t>with </a:t>
            </a:r>
            <a:r>
              <a:rPr sz="2800" spc="-5" dirty="0">
                <a:latin typeface="Times New Roman"/>
                <a:cs typeface="Times New Roman"/>
              </a:rPr>
              <a:t>answering the  research </a:t>
            </a:r>
            <a:r>
              <a:rPr sz="2800" dirty="0">
                <a:latin typeface="Times New Roman"/>
                <a:cs typeface="Times New Roman"/>
              </a:rPr>
              <a:t>questions </a:t>
            </a:r>
            <a:r>
              <a:rPr sz="2800" spc="-5" dirty="0">
                <a:latin typeface="Times New Roman"/>
                <a:cs typeface="Times New Roman"/>
              </a:rPr>
              <a:t>postulated which are, in some cases,  cause and </a:t>
            </a:r>
            <a:r>
              <a:rPr sz="2800" spc="-10" dirty="0">
                <a:latin typeface="Times New Roman"/>
                <a:cs typeface="Times New Roman"/>
              </a:rPr>
              <a:t>effect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relationship.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7340" y="930910"/>
            <a:ext cx="61156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10" dirty="0">
                <a:latin typeface="Times New Roman"/>
                <a:cs typeface="Times New Roman"/>
              </a:rPr>
              <a:t>DESCRIPTIVE</a:t>
            </a:r>
            <a:r>
              <a:rPr sz="4000" b="0" spc="10" dirty="0">
                <a:latin typeface="Times New Roman"/>
                <a:cs typeface="Times New Roman"/>
              </a:rPr>
              <a:t> </a:t>
            </a:r>
            <a:r>
              <a:rPr sz="4000" b="0" spc="-85" dirty="0">
                <a:latin typeface="Times New Roman"/>
                <a:cs typeface="Times New Roman"/>
              </a:rPr>
              <a:t>STATISTICS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1927301"/>
            <a:ext cx="8301355" cy="3684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60680" algn="l"/>
              </a:tabLst>
            </a:pPr>
            <a:r>
              <a:rPr sz="2400" dirty="0">
                <a:latin typeface="Times New Roman"/>
                <a:cs typeface="Times New Roman"/>
              </a:rPr>
              <a:t>describes </a:t>
            </a:r>
            <a:r>
              <a:rPr sz="2400" spc="-5" dirty="0">
                <a:latin typeface="Times New Roman"/>
                <a:cs typeface="Times New Roman"/>
              </a:rPr>
              <a:t>the characteristics of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population or the sample. </a:t>
            </a:r>
            <a:r>
              <a:rPr sz="2400" spc="-185" dirty="0">
                <a:latin typeface="Times New Roman"/>
                <a:cs typeface="Times New Roman"/>
              </a:rPr>
              <a:t>To  </a:t>
            </a:r>
            <a:r>
              <a:rPr sz="2400" spc="-5" dirty="0">
                <a:latin typeface="Times New Roman"/>
                <a:cs typeface="Times New Roman"/>
              </a:rPr>
              <a:t>make </a:t>
            </a:r>
            <a:r>
              <a:rPr sz="2400" dirty="0">
                <a:latin typeface="Times New Roman"/>
                <a:cs typeface="Times New Roman"/>
              </a:rPr>
              <a:t>them </a:t>
            </a:r>
            <a:r>
              <a:rPr sz="2400" spc="-5" dirty="0">
                <a:latin typeface="Times New Roman"/>
                <a:cs typeface="Times New Roman"/>
              </a:rPr>
              <a:t>meaningful, they are </a:t>
            </a:r>
            <a:r>
              <a:rPr sz="2400" dirty="0">
                <a:latin typeface="Times New Roman"/>
                <a:cs typeface="Times New Roman"/>
              </a:rPr>
              <a:t>grouped </a:t>
            </a:r>
            <a:r>
              <a:rPr sz="2400" spc="-5" dirty="0">
                <a:latin typeface="Times New Roman"/>
                <a:cs typeface="Times New Roman"/>
              </a:rPr>
              <a:t>according to </a:t>
            </a:r>
            <a:r>
              <a:rPr sz="2400" dirty="0">
                <a:latin typeface="Times New Roman"/>
                <a:cs typeface="Times New Roman"/>
              </a:rPr>
              <a:t>the  following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measures: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buClr>
                <a:srgbClr val="000000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u="heavy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 Measures of Central </a:t>
            </a:r>
            <a:r>
              <a:rPr sz="2400" u="heavy" spc="-25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Tendency </a:t>
            </a:r>
            <a:r>
              <a:rPr sz="2400" u="heavy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or</a:t>
            </a:r>
            <a:r>
              <a:rPr sz="2400" u="heavy" spc="-21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25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Averages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buClr>
                <a:srgbClr val="000000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u="heavy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 Measures of Dispersion or</a:t>
            </a:r>
            <a:r>
              <a:rPr sz="2400" u="heavy" spc="-7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25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Variability</a:t>
            </a:r>
            <a:endParaRPr sz="2400">
              <a:latin typeface="Times New Roman"/>
              <a:cs typeface="Times New Roman"/>
            </a:endParaRPr>
          </a:p>
          <a:p>
            <a:pPr marL="327660" indent="-315595">
              <a:lnSpc>
                <a:spcPct val="100000"/>
              </a:lnSpc>
              <a:buClr>
                <a:srgbClr val="000000"/>
              </a:buClr>
              <a:buSzPct val="95833"/>
              <a:buFont typeface="Wingdings"/>
              <a:buChar char=""/>
              <a:tabLst>
                <a:tab pos="328295" algn="l"/>
              </a:tabLst>
            </a:pPr>
            <a:r>
              <a:rPr sz="2400" u="heavy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Measures of Noncentral</a:t>
            </a:r>
            <a:r>
              <a:rPr sz="2400" u="heavy" spc="-3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Location</a:t>
            </a:r>
            <a:endParaRPr sz="2400">
              <a:latin typeface="Times New Roman"/>
              <a:cs typeface="Times New Roman"/>
            </a:endParaRPr>
          </a:p>
          <a:p>
            <a:pPr marL="327660" indent="-315595">
              <a:lnSpc>
                <a:spcPct val="100000"/>
              </a:lnSpc>
              <a:buClr>
                <a:srgbClr val="000000"/>
              </a:buClr>
              <a:buSzPct val="95833"/>
              <a:buFont typeface="Wingdings"/>
              <a:buChar char=""/>
              <a:tabLst>
                <a:tab pos="328295" algn="l"/>
              </a:tabLst>
            </a:pPr>
            <a:r>
              <a:rPr sz="2400" u="heavy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Measures </a:t>
            </a:r>
            <a:r>
              <a:rPr sz="2400" u="heavy" spc="-5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400" u="heavy" spc="-1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Symmetry </a:t>
            </a:r>
            <a:r>
              <a:rPr sz="2400" u="heavy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and/or</a:t>
            </a:r>
            <a:r>
              <a:rPr sz="2400" u="heavy" spc="-14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Asymmetry</a:t>
            </a:r>
            <a:endParaRPr sz="2400">
              <a:latin typeface="Times New Roman"/>
              <a:cs typeface="Times New Roman"/>
            </a:endParaRPr>
          </a:p>
          <a:p>
            <a:pPr marL="327660" indent="-315595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SzPct val="95833"/>
              <a:buFont typeface="Wingdings"/>
              <a:buChar char=""/>
              <a:tabLst>
                <a:tab pos="328295" algn="l"/>
              </a:tabLst>
            </a:pPr>
            <a:r>
              <a:rPr sz="2400" u="heavy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Measures of Peakedness or</a:t>
            </a:r>
            <a:r>
              <a:rPr sz="2400" u="heavy" spc="-3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</a:rPr>
              <a:t>Flatness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467357"/>
            <a:ext cx="8301990" cy="392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Times New Roman"/>
                <a:cs typeface="Times New Roman"/>
              </a:rPr>
              <a:t>Measures of </a:t>
            </a:r>
            <a:r>
              <a:rPr sz="3200" b="1" dirty="0">
                <a:latin typeface="Times New Roman"/>
                <a:cs typeface="Times New Roman"/>
              </a:rPr>
              <a:t>Central </a:t>
            </a:r>
            <a:r>
              <a:rPr sz="3200" b="1" spc="-40" dirty="0">
                <a:latin typeface="Times New Roman"/>
                <a:cs typeface="Times New Roman"/>
              </a:rPr>
              <a:t>Tendency</a:t>
            </a:r>
            <a:r>
              <a:rPr sz="3200" b="1" spc="7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or </a:t>
            </a:r>
            <a:r>
              <a:rPr sz="3200" b="1" spc="-25" dirty="0">
                <a:latin typeface="Times New Roman"/>
                <a:cs typeface="Times New Roman"/>
              </a:rPr>
              <a:t>Averages.  </a:t>
            </a:r>
            <a:r>
              <a:rPr sz="2800" spc="-5" dirty="0">
                <a:latin typeface="Times New Roman"/>
                <a:cs typeface="Times New Roman"/>
              </a:rPr>
              <a:t>These include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mean, mode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median. The </a:t>
            </a:r>
            <a:r>
              <a:rPr sz="2800" b="1" i="1" spc="-5" dirty="0">
                <a:latin typeface="Times New Roman"/>
                <a:cs typeface="Times New Roman"/>
              </a:rPr>
              <a:t>mean  </a:t>
            </a:r>
            <a:r>
              <a:rPr sz="2800" spc="-5" dirty="0">
                <a:latin typeface="Times New Roman"/>
                <a:cs typeface="Times New Roman"/>
              </a:rPr>
              <a:t>is a </a:t>
            </a:r>
            <a:r>
              <a:rPr sz="2800" spc="-10" dirty="0">
                <a:latin typeface="Times New Roman"/>
                <a:cs typeface="Times New Roman"/>
              </a:rPr>
              <a:t>measure </a:t>
            </a:r>
            <a:r>
              <a:rPr sz="2800" spc="-5" dirty="0">
                <a:latin typeface="Times New Roman"/>
                <a:cs typeface="Times New Roman"/>
              </a:rPr>
              <a:t>obtained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adding all the values in a  population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sample and dividing </a:t>
            </a:r>
            <a:r>
              <a:rPr sz="2800" spc="-10" dirty="0">
                <a:latin typeface="Times New Roman"/>
                <a:cs typeface="Times New Roman"/>
              </a:rPr>
              <a:t>by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number </a:t>
            </a:r>
            <a:r>
              <a:rPr sz="2800" dirty="0">
                <a:latin typeface="Times New Roman"/>
                <a:cs typeface="Times New Roman"/>
              </a:rPr>
              <a:t>of  </a:t>
            </a:r>
            <a:r>
              <a:rPr sz="2800" spc="-5" dirty="0">
                <a:latin typeface="Times New Roman"/>
                <a:cs typeface="Times New Roman"/>
              </a:rPr>
              <a:t>values that are added (Daniel, 1991:19-20). The </a:t>
            </a:r>
            <a:r>
              <a:rPr sz="2800" b="1" i="1" spc="-5" dirty="0">
                <a:latin typeface="Times New Roman"/>
                <a:cs typeface="Times New Roman"/>
              </a:rPr>
              <a:t>mode </a:t>
            </a:r>
            <a:r>
              <a:rPr sz="2800" spc="-5" dirty="0">
                <a:latin typeface="Times New Roman"/>
                <a:cs typeface="Times New Roman"/>
              </a:rPr>
              <a:t>is  simply the most frequent score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scores (Blalock,  </a:t>
            </a:r>
            <a:r>
              <a:rPr sz="2800" dirty="0">
                <a:latin typeface="Times New Roman"/>
                <a:cs typeface="Times New Roman"/>
              </a:rPr>
              <a:t>1972:72).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b="1" i="1" spc="-5" dirty="0">
                <a:latin typeface="Times New Roman"/>
                <a:cs typeface="Times New Roman"/>
              </a:rPr>
              <a:t>median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the value above and below  which </a:t>
            </a:r>
            <a:r>
              <a:rPr sz="2800" dirty="0">
                <a:latin typeface="Times New Roman"/>
                <a:cs typeface="Times New Roman"/>
              </a:rPr>
              <a:t>one </a:t>
            </a:r>
            <a:r>
              <a:rPr sz="2800" spc="-5" dirty="0">
                <a:latin typeface="Times New Roman"/>
                <a:cs typeface="Times New Roman"/>
              </a:rPr>
              <a:t>half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observations fall (Norusis, (1984:B-  63)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68361" y="5563361"/>
            <a:ext cx="990600" cy="838200"/>
          </a:xfrm>
          <a:custGeom>
            <a:avLst/>
            <a:gdLst/>
            <a:ahLst/>
            <a:cxnLst/>
            <a:rect l="l" t="t" r="r" b="b"/>
            <a:pathLst>
              <a:path w="990600" h="838200">
                <a:moveTo>
                  <a:pt x="26162" y="209550"/>
                </a:moveTo>
                <a:lnTo>
                  <a:pt x="0" y="209550"/>
                </a:lnTo>
                <a:lnTo>
                  <a:pt x="0" y="628650"/>
                </a:lnTo>
                <a:lnTo>
                  <a:pt x="26162" y="628650"/>
                </a:lnTo>
                <a:lnTo>
                  <a:pt x="26162" y="209550"/>
                </a:lnTo>
                <a:close/>
              </a:path>
              <a:path w="990600" h="838200">
                <a:moveTo>
                  <a:pt x="104775" y="209550"/>
                </a:moveTo>
                <a:lnTo>
                  <a:pt x="52324" y="209550"/>
                </a:lnTo>
                <a:lnTo>
                  <a:pt x="52324" y="628650"/>
                </a:lnTo>
                <a:lnTo>
                  <a:pt x="104775" y="628650"/>
                </a:lnTo>
                <a:lnTo>
                  <a:pt x="104775" y="209550"/>
                </a:lnTo>
                <a:close/>
              </a:path>
              <a:path w="990600" h="838200">
                <a:moveTo>
                  <a:pt x="571500" y="0"/>
                </a:moveTo>
                <a:lnTo>
                  <a:pt x="571500" y="209550"/>
                </a:lnTo>
                <a:lnTo>
                  <a:pt x="130937" y="209550"/>
                </a:lnTo>
                <a:lnTo>
                  <a:pt x="130937" y="628650"/>
                </a:lnTo>
                <a:lnTo>
                  <a:pt x="571500" y="628650"/>
                </a:lnTo>
                <a:lnTo>
                  <a:pt x="571500" y="838200"/>
                </a:lnTo>
                <a:lnTo>
                  <a:pt x="990600" y="419100"/>
                </a:lnTo>
                <a:lnTo>
                  <a:pt x="5715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81443" y="5759958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520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20685" y="5772911"/>
            <a:ext cx="52705" cy="419100"/>
          </a:xfrm>
          <a:custGeom>
            <a:avLst/>
            <a:gdLst/>
            <a:ahLst/>
            <a:cxnLst/>
            <a:rect l="l" t="t" r="r" b="b"/>
            <a:pathLst>
              <a:path w="52704" h="419100">
                <a:moveTo>
                  <a:pt x="0" y="0"/>
                </a:moveTo>
                <a:lnTo>
                  <a:pt x="52450" y="0"/>
                </a:lnTo>
                <a:lnTo>
                  <a:pt x="52450" y="419100"/>
                </a:lnTo>
                <a:lnTo>
                  <a:pt x="0" y="419100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99298" y="5563361"/>
            <a:ext cx="859790" cy="838200"/>
          </a:xfrm>
          <a:custGeom>
            <a:avLst/>
            <a:gdLst/>
            <a:ahLst/>
            <a:cxnLst/>
            <a:rect l="l" t="t" r="r" b="b"/>
            <a:pathLst>
              <a:path w="859790" h="838200">
                <a:moveTo>
                  <a:pt x="0" y="209550"/>
                </a:moveTo>
                <a:lnTo>
                  <a:pt x="440562" y="209550"/>
                </a:lnTo>
                <a:lnTo>
                  <a:pt x="440562" y="0"/>
                </a:lnTo>
                <a:lnTo>
                  <a:pt x="859662" y="419100"/>
                </a:lnTo>
                <a:lnTo>
                  <a:pt x="440562" y="838200"/>
                </a:lnTo>
                <a:lnTo>
                  <a:pt x="440562" y="628650"/>
                </a:lnTo>
                <a:lnTo>
                  <a:pt x="0" y="628650"/>
                </a:lnTo>
                <a:lnTo>
                  <a:pt x="0" y="20955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465529"/>
            <a:ext cx="26117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18055" algn="l"/>
              </a:tabLst>
            </a:pPr>
            <a:r>
              <a:rPr sz="3600" b="1" dirty="0">
                <a:latin typeface="Times New Roman"/>
                <a:cs typeface="Times New Roman"/>
              </a:rPr>
              <a:t>Measu</a:t>
            </a:r>
            <a:r>
              <a:rPr sz="3600" b="1" spc="-70" dirty="0">
                <a:latin typeface="Times New Roman"/>
                <a:cs typeface="Times New Roman"/>
              </a:rPr>
              <a:t>r</a:t>
            </a:r>
            <a:r>
              <a:rPr sz="3600" b="1" dirty="0">
                <a:latin typeface="Times New Roman"/>
                <a:cs typeface="Times New Roman"/>
              </a:rPr>
              <a:t>es	</a:t>
            </a:r>
            <a:r>
              <a:rPr sz="3600" b="1" spc="-5" dirty="0">
                <a:latin typeface="Times New Roman"/>
                <a:cs typeface="Times New Roman"/>
              </a:rPr>
              <a:t>of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4159" y="1465529"/>
            <a:ext cx="21101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Times New Roman"/>
                <a:cs typeface="Times New Roman"/>
              </a:rPr>
              <a:t>Dispersion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21477" y="1465529"/>
            <a:ext cx="29629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9620" algn="l"/>
              </a:tabLst>
            </a:pPr>
            <a:r>
              <a:rPr sz="3600" b="1" spc="-5" dirty="0">
                <a:latin typeface="Times New Roman"/>
                <a:cs typeface="Times New Roman"/>
              </a:rPr>
              <a:t>or	</a:t>
            </a:r>
            <a:r>
              <a:rPr sz="3600" b="1" spc="-50" dirty="0">
                <a:latin typeface="Times New Roman"/>
                <a:cs typeface="Times New Roman"/>
              </a:rPr>
              <a:t>Variability.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2014854"/>
            <a:ext cx="29806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21790" algn="l"/>
              </a:tabLst>
            </a:pPr>
            <a:r>
              <a:rPr sz="3600" spc="-5" dirty="0">
                <a:latin typeface="Times New Roman"/>
                <a:cs typeface="Times New Roman"/>
              </a:rPr>
              <a:t>These	include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2563495"/>
            <a:ext cx="2867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93290" algn="l"/>
              </a:tabLst>
            </a:pPr>
            <a:r>
              <a:rPr sz="3600" dirty="0">
                <a:latin typeface="Times New Roman"/>
                <a:cs typeface="Times New Roman"/>
              </a:rPr>
              <a:t>deviation,	and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9146" y="2014854"/>
            <a:ext cx="50977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6700">
              <a:lnSpc>
                <a:spcPct val="100000"/>
              </a:lnSpc>
              <a:spcBef>
                <a:spcPts val="100"/>
              </a:spcBef>
              <a:tabLst>
                <a:tab pos="934085" algn="l"/>
                <a:tab pos="1355090" algn="l"/>
                <a:tab pos="2431415" algn="l"/>
                <a:tab pos="3534410" algn="l"/>
                <a:tab pos="4726940" algn="l"/>
              </a:tabLst>
            </a:pPr>
            <a:r>
              <a:rPr sz="3600" dirty="0">
                <a:latin typeface="Times New Roman"/>
                <a:cs typeface="Times New Roman"/>
              </a:rPr>
              <a:t>the		varia</a:t>
            </a:r>
            <a:r>
              <a:rPr sz="3600" spc="10" dirty="0">
                <a:latin typeface="Times New Roman"/>
                <a:cs typeface="Times New Roman"/>
              </a:rPr>
              <a:t>n</a:t>
            </a:r>
            <a:r>
              <a:rPr sz="3600" dirty="0">
                <a:latin typeface="Times New Roman"/>
                <a:cs typeface="Times New Roman"/>
              </a:rPr>
              <a:t>ce,	standa</a:t>
            </a:r>
            <a:r>
              <a:rPr sz="3600" spc="5" dirty="0">
                <a:latin typeface="Times New Roman"/>
                <a:cs typeface="Times New Roman"/>
              </a:rPr>
              <a:t>r</a:t>
            </a:r>
            <a:r>
              <a:rPr sz="3600" dirty="0">
                <a:latin typeface="Times New Roman"/>
                <a:cs typeface="Times New Roman"/>
              </a:rPr>
              <a:t>d  the	</a:t>
            </a:r>
            <a:r>
              <a:rPr sz="3600" spc="10" dirty="0">
                <a:latin typeface="Times New Roman"/>
                <a:cs typeface="Times New Roman"/>
              </a:rPr>
              <a:t>r</a:t>
            </a:r>
            <a:r>
              <a:rPr sz="3600" dirty="0">
                <a:latin typeface="Times New Roman"/>
                <a:cs typeface="Times New Roman"/>
              </a:rPr>
              <a:t>ang</a:t>
            </a:r>
            <a:r>
              <a:rPr sz="3600" spc="-5" dirty="0">
                <a:latin typeface="Times New Roman"/>
                <a:cs typeface="Times New Roman"/>
              </a:rPr>
              <a:t>e</a:t>
            </a:r>
            <a:r>
              <a:rPr sz="3600" dirty="0">
                <a:latin typeface="Times New Roman"/>
                <a:cs typeface="Times New Roman"/>
              </a:rPr>
              <a:t>.	According	</a:t>
            </a:r>
            <a:r>
              <a:rPr sz="3600" spc="-5" dirty="0">
                <a:latin typeface="Times New Roman"/>
                <a:cs typeface="Times New Roman"/>
              </a:rPr>
              <a:t>to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3111830"/>
            <a:ext cx="829945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Times New Roman"/>
                <a:cs typeface="Times New Roman"/>
              </a:rPr>
              <a:t>Daniel </a:t>
            </a:r>
            <a:r>
              <a:rPr sz="3600" spc="-5" dirty="0">
                <a:latin typeface="Times New Roman"/>
                <a:cs typeface="Times New Roman"/>
              </a:rPr>
              <a:t>(1991:24), </a:t>
            </a:r>
            <a:r>
              <a:rPr sz="3600" dirty="0">
                <a:latin typeface="Times New Roman"/>
                <a:cs typeface="Times New Roman"/>
              </a:rPr>
              <a:t>a </a:t>
            </a:r>
            <a:r>
              <a:rPr sz="3600" spc="-5" dirty="0">
                <a:latin typeface="Times New Roman"/>
                <a:cs typeface="Times New Roman"/>
              </a:rPr>
              <a:t>measure of dispersion  conveys information </a:t>
            </a:r>
            <a:r>
              <a:rPr sz="3600" dirty="0">
                <a:latin typeface="Times New Roman"/>
                <a:cs typeface="Times New Roman"/>
              </a:rPr>
              <a:t>regarding </a:t>
            </a:r>
            <a:r>
              <a:rPr sz="3600" spc="-5" dirty="0">
                <a:latin typeface="Times New Roman"/>
                <a:cs typeface="Times New Roman"/>
              </a:rPr>
              <a:t>the amount  of variability present in a set of</a:t>
            </a:r>
            <a:r>
              <a:rPr sz="3600" spc="6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idea.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3540" y="937005"/>
            <a:ext cx="8454390" cy="4949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b="1" spc="-40" dirty="0">
                <a:latin typeface="Times New Roman"/>
                <a:cs typeface="Times New Roman"/>
              </a:rPr>
              <a:t>VARIANCE </a:t>
            </a:r>
            <a:r>
              <a:rPr sz="2400" dirty="0">
                <a:latin typeface="Times New Roman"/>
                <a:cs typeface="Times New Roman"/>
              </a:rPr>
              <a:t>is a </a:t>
            </a:r>
            <a:r>
              <a:rPr sz="2400" spc="-5" dirty="0">
                <a:latin typeface="Times New Roman"/>
                <a:cs typeface="Times New Roman"/>
              </a:rPr>
              <a:t>measure </a:t>
            </a:r>
            <a:r>
              <a:rPr sz="2400" dirty="0">
                <a:latin typeface="Times New Roman"/>
                <a:cs typeface="Times New Roman"/>
              </a:rPr>
              <a:t>of the dispersion of the </a:t>
            </a:r>
            <a:r>
              <a:rPr sz="2400" spc="-5" dirty="0">
                <a:latin typeface="Times New Roman"/>
                <a:cs typeface="Times New Roman"/>
              </a:rPr>
              <a:t>set </a:t>
            </a:r>
            <a:r>
              <a:rPr sz="2400" dirty="0">
                <a:latin typeface="Times New Roman"/>
                <a:cs typeface="Times New Roman"/>
              </a:rPr>
              <a:t>of scores.  It </a:t>
            </a:r>
            <a:r>
              <a:rPr sz="2400" spc="-5" dirty="0">
                <a:latin typeface="Times New Roman"/>
                <a:cs typeface="Times New Roman"/>
              </a:rPr>
              <a:t>tells us </a:t>
            </a:r>
            <a:r>
              <a:rPr sz="2400" dirty="0">
                <a:latin typeface="Times New Roman"/>
                <a:cs typeface="Times New Roman"/>
              </a:rPr>
              <a:t>how </a:t>
            </a:r>
            <a:r>
              <a:rPr sz="2400" spc="-5" dirty="0">
                <a:latin typeface="Times New Roman"/>
                <a:cs typeface="Times New Roman"/>
              </a:rPr>
              <a:t>much </a:t>
            </a:r>
            <a:r>
              <a:rPr sz="2400" dirty="0">
                <a:latin typeface="Times New Roman"/>
                <a:cs typeface="Times New Roman"/>
              </a:rPr>
              <a:t>the scores </a:t>
            </a:r>
            <a:r>
              <a:rPr sz="2400" spc="-5" dirty="0">
                <a:latin typeface="Times New Roman"/>
                <a:cs typeface="Times New Roman"/>
              </a:rPr>
              <a:t>are spread out. Thus,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variance </a:t>
            </a:r>
            <a:r>
              <a:rPr sz="2400" dirty="0">
                <a:latin typeface="Times New Roman"/>
                <a:cs typeface="Times New Roman"/>
              </a:rPr>
              <a:t>is a  </a:t>
            </a:r>
            <a:r>
              <a:rPr sz="2400" spc="-5" dirty="0">
                <a:latin typeface="Times New Roman"/>
                <a:cs typeface="Times New Roman"/>
              </a:rPr>
              <a:t>measure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" dirty="0">
                <a:latin typeface="Times New Roman"/>
                <a:cs typeface="Times New Roman"/>
              </a:rPr>
              <a:t>spread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" dirty="0">
                <a:latin typeface="Times New Roman"/>
                <a:cs typeface="Times New Roman"/>
              </a:rPr>
              <a:t>scores; it describes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extent </a:t>
            </a:r>
            <a:r>
              <a:rPr sz="2400" dirty="0">
                <a:latin typeface="Times New Roman"/>
                <a:cs typeface="Times New Roman"/>
              </a:rPr>
              <a:t>to which  the scores </a:t>
            </a:r>
            <a:r>
              <a:rPr sz="2400" spc="-10" dirty="0">
                <a:latin typeface="Times New Roman"/>
                <a:cs typeface="Times New Roman"/>
              </a:rPr>
              <a:t>differ </a:t>
            </a:r>
            <a:r>
              <a:rPr sz="2400" dirty="0">
                <a:latin typeface="Times New Roman"/>
                <a:cs typeface="Times New Roman"/>
              </a:rPr>
              <a:t>from each other about their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mean.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marR="385445" algn="just">
              <a:lnSpc>
                <a:spcPct val="100000"/>
              </a:lnSpc>
            </a:pPr>
            <a:r>
              <a:rPr sz="2400" b="1" spc="-25" dirty="0">
                <a:latin typeface="Times New Roman"/>
                <a:cs typeface="Times New Roman"/>
              </a:rPr>
              <a:t>STANDARD DEVIATION </a:t>
            </a:r>
            <a:r>
              <a:rPr sz="2400" dirty="0">
                <a:latin typeface="Times New Roman"/>
                <a:cs typeface="Times New Roman"/>
              </a:rPr>
              <a:t>thus </a:t>
            </a:r>
            <a:r>
              <a:rPr sz="2400" spc="-5" dirty="0">
                <a:latin typeface="Times New Roman"/>
                <a:cs typeface="Times New Roman"/>
              </a:rPr>
              <a:t>refers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the deviation </a:t>
            </a:r>
            <a:r>
              <a:rPr sz="2400" dirty="0">
                <a:latin typeface="Times New Roman"/>
                <a:cs typeface="Times New Roman"/>
              </a:rPr>
              <a:t>of scores  from the </a:t>
            </a:r>
            <a:r>
              <a:rPr sz="2400" spc="-5" dirty="0">
                <a:latin typeface="Times New Roman"/>
                <a:cs typeface="Times New Roman"/>
              </a:rPr>
              <a:t>mean. Where ordinal measures </a:t>
            </a:r>
            <a:r>
              <a:rPr sz="2400" dirty="0">
                <a:latin typeface="Times New Roman"/>
                <a:cs typeface="Times New Roman"/>
              </a:rPr>
              <a:t>of 1-5 </a:t>
            </a:r>
            <a:r>
              <a:rPr sz="2400" spc="-5" dirty="0">
                <a:latin typeface="Times New Roman"/>
                <a:cs typeface="Times New Roman"/>
              </a:rPr>
              <a:t>scales (low-high)  </a:t>
            </a:r>
            <a:r>
              <a:rPr sz="2400" dirty="0">
                <a:latin typeface="Times New Roman"/>
                <a:cs typeface="Times New Roman"/>
              </a:rPr>
              <a:t>are used, </a:t>
            </a:r>
            <a:r>
              <a:rPr sz="2400" spc="-5" dirty="0">
                <a:latin typeface="Times New Roman"/>
                <a:cs typeface="Times New Roman"/>
              </a:rPr>
              <a:t>data </a:t>
            </a:r>
            <a:r>
              <a:rPr sz="2400" spc="-10" dirty="0">
                <a:latin typeface="Times New Roman"/>
                <a:cs typeface="Times New Roman"/>
              </a:rPr>
              <a:t>most </a:t>
            </a:r>
            <a:r>
              <a:rPr sz="2400" dirty="0">
                <a:latin typeface="Times New Roman"/>
                <a:cs typeface="Times New Roman"/>
              </a:rPr>
              <a:t>likely </a:t>
            </a:r>
            <a:r>
              <a:rPr sz="2400" spc="-5" dirty="0">
                <a:latin typeface="Times New Roman"/>
                <a:cs typeface="Times New Roman"/>
              </a:rPr>
              <a:t>have standard deviations </a:t>
            </a:r>
            <a:r>
              <a:rPr sz="2400" dirty="0">
                <a:latin typeface="Times New Roman"/>
                <a:cs typeface="Times New Roman"/>
              </a:rPr>
              <a:t>of less than  one </a:t>
            </a:r>
            <a:r>
              <a:rPr sz="2400" spc="-5" dirty="0">
                <a:latin typeface="Times New Roman"/>
                <a:cs typeface="Times New Roman"/>
              </a:rPr>
              <a:t>unless,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responses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extremes </a:t>
            </a:r>
            <a:r>
              <a:rPr sz="2400" dirty="0">
                <a:latin typeface="Times New Roman"/>
                <a:cs typeface="Times New Roman"/>
              </a:rPr>
              <a:t>(i.e., all ones </a:t>
            </a:r>
            <a:r>
              <a:rPr sz="2400" spc="-5" dirty="0">
                <a:latin typeface="Times New Roman"/>
                <a:cs typeface="Times New Roman"/>
              </a:rPr>
              <a:t>and </a:t>
            </a:r>
            <a:r>
              <a:rPr sz="2400" dirty="0">
                <a:latin typeface="Times New Roman"/>
                <a:cs typeface="Times New Roman"/>
              </a:rPr>
              <a:t>all  fives).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b="1" spc="-5" dirty="0">
                <a:latin typeface="Times New Roman"/>
                <a:cs typeface="Times New Roman"/>
              </a:rPr>
              <a:t>RANGE </a:t>
            </a:r>
            <a:r>
              <a:rPr sz="2400" dirty="0">
                <a:latin typeface="Times New Roman"/>
                <a:cs typeface="Times New Roman"/>
              </a:rPr>
              <a:t>is defined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difference </a:t>
            </a:r>
            <a:r>
              <a:rPr sz="2400" spc="-5" dirty="0">
                <a:latin typeface="Times New Roman"/>
                <a:cs typeface="Times New Roman"/>
              </a:rPr>
              <a:t>between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highest and  lowest </a:t>
            </a:r>
            <a:r>
              <a:rPr sz="2400" dirty="0">
                <a:latin typeface="Times New Roman"/>
                <a:cs typeface="Times New Roman"/>
              </a:rPr>
              <a:t>scores (Blalock,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1972:77)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20761" y="5715761"/>
            <a:ext cx="990600" cy="838200"/>
          </a:xfrm>
          <a:custGeom>
            <a:avLst/>
            <a:gdLst/>
            <a:ahLst/>
            <a:cxnLst/>
            <a:rect l="l" t="t" r="r" b="b"/>
            <a:pathLst>
              <a:path w="990600" h="838200">
                <a:moveTo>
                  <a:pt x="26162" y="209550"/>
                </a:moveTo>
                <a:lnTo>
                  <a:pt x="0" y="209550"/>
                </a:lnTo>
                <a:lnTo>
                  <a:pt x="0" y="628650"/>
                </a:lnTo>
                <a:lnTo>
                  <a:pt x="26162" y="628650"/>
                </a:lnTo>
                <a:lnTo>
                  <a:pt x="26162" y="209550"/>
                </a:lnTo>
                <a:close/>
              </a:path>
              <a:path w="990600" h="838200">
                <a:moveTo>
                  <a:pt x="104775" y="209550"/>
                </a:moveTo>
                <a:lnTo>
                  <a:pt x="52324" y="209550"/>
                </a:lnTo>
                <a:lnTo>
                  <a:pt x="52324" y="628650"/>
                </a:lnTo>
                <a:lnTo>
                  <a:pt x="104775" y="628650"/>
                </a:lnTo>
                <a:lnTo>
                  <a:pt x="104775" y="209550"/>
                </a:lnTo>
                <a:close/>
              </a:path>
              <a:path w="990600" h="838200">
                <a:moveTo>
                  <a:pt x="571500" y="0"/>
                </a:moveTo>
                <a:lnTo>
                  <a:pt x="571500" y="209550"/>
                </a:lnTo>
                <a:lnTo>
                  <a:pt x="130937" y="209550"/>
                </a:lnTo>
                <a:lnTo>
                  <a:pt x="130937" y="628650"/>
                </a:lnTo>
                <a:lnTo>
                  <a:pt x="571500" y="628650"/>
                </a:lnTo>
                <a:lnTo>
                  <a:pt x="571500" y="838200"/>
                </a:lnTo>
                <a:lnTo>
                  <a:pt x="990600" y="419100"/>
                </a:lnTo>
                <a:lnTo>
                  <a:pt x="5715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33843" y="5912358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520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73085" y="5925311"/>
            <a:ext cx="52705" cy="419100"/>
          </a:xfrm>
          <a:custGeom>
            <a:avLst/>
            <a:gdLst/>
            <a:ahLst/>
            <a:cxnLst/>
            <a:rect l="l" t="t" r="r" b="b"/>
            <a:pathLst>
              <a:path w="52704" h="419100">
                <a:moveTo>
                  <a:pt x="0" y="0"/>
                </a:moveTo>
                <a:lnTo>
                  <a:pt x="52450" y="0"/>
                </a:lnTo>
                <a:lnTo>
                  <a:pt x="52450" y="419100"/>
                </a:lnTo>
                <a:lnTo>
                  <a:pt x="0" y="419100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51698" y="5715761"/>
            <a:ext cx="859790" cy="838200"/>
          </a:xfrm>
          <a:custGeom>
            <a:avLst/>
            <a:gdLst/>
            <a:ahLst/>
            <a:cxnLst/>
            <a:rect l="l" t="t" r="r" b="b"/>
            <a:pathLst>
              <a:path w="859790" h="838200">
                <a:moveTo>
                  <a:pt x="0" y="209550"/>
                </a:moveTo>
                <a:lnTo>
                  <a:pt x="440562" y="209550"/>
                </a:lnTo>
                <a:lnTo>
                  <a:pt x="440562" y="0"/>
                </a:lnTo>
                <a:lnTo>
                  <a:pt x="859662" y="419100"/>
                </a:lnTo>
                <a:lnTo>
                  <a:pt x="440562" y="838200"/>
                </a:lnTo>
                <a:lnTo>
                  <a:pt x="440562" y="628650"/>
                </a:lnTo>
                <a:lnTo>
                  <a:pt x="0" y="628650"/>
                </a:lnTo>
                <a:lnTo>
                  <a:pt x="0" y="20955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1357" y="0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88207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828" y="52323"/>
            <a:ext cx="9145590" cy="90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5"/>
              </a:spcBef>
              <a:tabLst>
                <a:tab pos="567055" algn="l"/>
                <a:tab pos="1873250" algn="l"/>
                <a:tab pos="1908175" algn="l"/>
                <a:tab pos="2406650" algn="l"/>
                <a:tab pos="2654300" algn="l"/>
                <a:tab pos="4316730" algn="l"/>
                <a:tab pos="4542155" algn="l"/>
                <a:tab pos="5466080" algn="l"/>
                <a:tab pos="6372860" algn="l"/>
                <a:tab pos="6944995" algn="l"/>
                <a:tab pos="7316470" algn="l"/>
                <a:tab pos="7610475" algn="l"/>
              </a:tabLst>
            </a:pPr>
            <a:r>
              <a:rPr dirty="0"/>
              <a:t>Me</a:t>
            </a:r>
            <a:r>
              <a:rPr spc="5" dirty="0"/>
              <a:t>a</a:t>
            </a:r>
            <a:r>
              <a:rPr dirty="0"/>
              <a:t>su</a:t>
            </a:r>
            <a:r>
              <a:rPr spc="-60" dirty="0"/>
              <a:t>r</a:t>
            </a:r>
            <a:r>
              <a:rPr dirty="0"/>
              <a:t>es	</a:t>
            </a:r>
            <a:r>
              <a:rPr spc="-10" dirty="0"/>
              <a:t>o</a:t>
            </a:r>
            <a:r>
              <a:rPr dirty="0"/>
              <a:t>f	N</a:t>
            </a:r>
            <a:r>
              <a:rPr spc="-10" dirty="0"/>
              <a:t>o</a:t>
            </a:r>
            <a:r>
              <a:rPr dirty="0"/>
              <a:t>ncentral	L</a:t>
            </a:r>
            <a:r>
              <a:rPr spc="5" dirty="0"/>
              <a:t>o</a:t>
            </a:r>
            <a:r>
              <a:rPr dirty="0"/>
              <a:t>c</a:t>
            </a:r>
            <a:r>
              <a:rPr spc="-10" dirty="0"/>
              <a:t>a</a:t>
            </a:r>
            <a:r>
              <a:rPr dirty="0"/>
              <a:t>tio</a:t>
            </a:r>
            <a:r>
              <a:rPr spc="-15" dirty="0"/>
              <a:t>n</a:t>
            </a:r>
            <a:r>
              <a:rPr dirty="0"/>
              <a:t>.	</a:t>
            </a:r>
            <a:r>
              <a:rPr sz="2600" b="0" dirty="0">
                <a:latin typeface="Times New Roman"/>
                <a:cs typeface="Times New Roman"/>
              </a:rPr>
              <a:t>The</a:t>
            </a:r>
            <a:r>
              <a:rPr sz="2600" b="0" spc="-15" dirty="0">
                <a:latin typeface="Times New Roman"/>
                <a:cs typeface="Times New Roman"/>
              </a:rPr>
              <a:t>s</a:t>
            </a:r>
            <a:r>
              <a:rPr sz="2600" b="0" dirty="0">
                <a:latin typeface="Times New Roman"/>
                <a:cs typeface="Times New Roman"/>
              </a:rPr>
              <a:t>e	</a:t>
            </a:r>
            <a:r>
              <a:rPr sz="2600" b="0" spc="5" dirty="0">
                <a:latin typeface="Times New Roman"/>
                <a:cs typeface="Times New Roman"/>
              </a:rPr>
              <a:t>i</a:t>
            </a:r>
            <a:r>
              <a:rPr sz="2600" b="0" dirty="0">
                <a:latin typeface="Times New Roman"/>
                <a:cs typeface="Times New Roman"/>
              </a:rPr>
              <a:t>ncl</a:t>
            </a:r>
            <a:r>
              <a:rPr sz="2600" b="0" spc="-10" dirty="0">
                <a:latin typeface="Times New Roman"/>
                <a:cs typeface="Times New Roman"/>
              </a:rPr>
              <a:t>u</a:t>
            </a:r>
            <a:r>
              <a:rPr sz="2600" b="0" dirty="0">
                <a:latin typeface="Times New Roman"/>
                <a:cs typeface="Times New Roman"/>
              </a:rPr>
              <a:t>de  the	qu</a:t>
            </a:r>
            <a:r>
              <a:rPr sz="2600" b="0" spc="-10" dirty="0">
                <a:latin typeface="Times New Roman"/>
                <a:cs typeface="Times New Roman"/>
              </a:rPr>
              <a:t>a</a:t>
            </a:r>
            <a:r>
              <a:rPr sz="2600" b="0" spc="5" dirty="0">
                <a:latin typeface="Times New Roman"/>
                <a:cs typeface="Times New Roman"/>
              </a:rPr>
              <a:t>n</a:t>
            </a:r>
            <a:r>
              <a:rPr sz="2600" b="0" dirty="0">
                <a:latin typeface="Times New Roman"/>
                <a:cs typeface="Times New Roman"/>
              </a:rPr>
              <a:t>tiles		</a:t>
            </a:r>
            <a:r>
              <a:rPr sz="2600" b="0" spc="-5" dirty="0">
                <a:latin typeface="Times New Roman"/>
                <a:cs typeface="Times New Roman"/>
              </a:rPr>
              <a:t>(i.e.</a:t>
            </a:r>
            <a:r>
              <a:rPr sz="2600" b="0" dirty="0">
                <a:latin typeface="Times New Roman"/>
                <a:cs typeface="Times New Roman"/>
              </a:rPr>
              <a:t>,	perc</a:t>
            </a:r>
            <a:r>
              <a:rPr sz="2600" b="0" spc="-15" dirty="0">
                <a:latin typeface="Times New Roman"/>
                <a:cs typeface="Times New Roman"/>
              </a:rPr>
              <a:t>e</a:t>
            </a:r>
            <a:r>
              <a:rPr sz="2600" b="0" dirty="0">
                <a:latin typeface="Times New Roman"/>
                <a:cs typeface="Times New Roman"/>
              </a:rPr>
              <a:t>ntil</a:t>
            </a:r>
            <a:r>
              <a:rPr sz="2600" b="0" spc="-15" dirty="0">
                <a:latin typeface="Times New Roman"/>
                <a:cs typeface="Times New Roman"/>
              </a:rPr>
              <a:t>e</a:t>
            </a:r>
            <a:r>
              <a:rPr sz="2600" b="0" dirty="0">
                <a:latin typeface="Times New Roman"/>
                <a:cs typeface="Times New Roman"/>
              </a:rPr>
              <a:t>s,	deci</a:t>
            </a:r>
            <a:r>
              <a:rPr sz="2600" b="0" spc="-15" dirty="0">
                <a:latin typeface="Times New Roman"/>
                <a:cs typeface="Times New Roman"/>
              </a:rPr>
              <a:t>l</a:t>
            </a:r>
            <a:r>
              <a:rPr sz="2600" b="0" dirty="0">
                <a:latin typeface="Times New Roman"/>
                <a:cs typeface="Times New Roman"/>
              </a:rPr>
              <a:t>e</a:t>
            </a:r>
            <a:r>
              <a:rPr sz="2600" b="0" spc="-15" dirty="0">
                <a:latin typeface="Times New Roman"/>
                <a:cs typeface="Times New Roman"/>
              </a:rPr>
              <a:t>s</a:t>
            </a:r>
            <a:r>
              <a:rPr sz="2600" b="0" dirty="0">
                <a:latin typeface="Times New Roman"/>
                <a:cs typeface="Times New Roman"/>
              </a:rPr>
              <a:t>,	q</a:t>
            </a:r>
            <a:r>
              <a:rPr sz="2600" b="0" spc="10" dirty="0">
                <a:latin typeface="Times New Roman"/>
                <a:cs typeface="Times New Roman"/>
              </a:rPr>
              <a:t>u</a:t>
            </a:r>
            <a:r>
              <a:rPr sz="2600" b="0" spc="-20" dirty="0">
                <a:latin typeface="Times New Roman"/>
                <a:cs typeface="Times New Roman"/>
              </a:rPr>
              <a:t>a</a:t>
            </a:r>
            <a:r>
              <a:rPr sz="2600" b="0" dirty="0">
                <a:latin typeface="Times New Roman"/>
                <a:cs typeface="Times New Roman"/>
              </a:rPr>
              <a:t>rt</a:t>
            </a:r>
            <a:r>
              <a:rPr sz="2600" b="0" spc="-15" dirty="0">
                <a:latin typeface="Times New Roman"/>
                <a:cs typeface="Times New Roman"/>
              </a:rPr>
              <a:t>i</a:t>
            </a:r>
            <a:r>
              <a:rPr sz="2600" b="0" dirty="0">
                <a:latin typeface="Times New Roman"/>
                <a:cs typeface="Times New Roman"/>
              </a:rPr>
              <a:t>l</a:t>
            </a:r>
            <a:r>
              <a:rPr sz="2600" b="0" spc="-10" dirty="0">
                <a:latin typeface="Times New Roman"/>
                <a:cs typeface="Times New Roman"/>
              </a:rPr>
              <a:t>e</a:t>
            </a:r>
            <a:r>
              <a:rPr sz="2600" b="0" dirty="0">
                <a:latin typeface="Times New Roman"/>
                <a:cs typeface="Times New Roman"/>
              </a:rPr>
              <a:t>s</a:t>
            </a:r>
            <a:r>
              <a:rPr sz="2600" b="0" spc="-10" dirty="0">
                <a:latin typeface="Times New Roman"/>
                <a:cs typeface="Times New Roman"/>
              </a:rPr>
              <a:t>)</a:t>
            </a:r>
            <a:r>
              <a:rPr sz="2600" b="0" dirty="0">
                <a:latin typeface="Times New Roman"/>
                <a:cs typeface="Times New Roman"/>
              </a:rPr>
              <a:t>.	T</a:t>
            </a:r>
            <a:r>
              <a:rPr sz="2600" b="0" spc="5" dirty="0">
                <a:latin typeface="Times New Roman"/>
                <a:cs typeface="Times New Roman"/>
              </a:rPr>
              <a:t>h</a:t>
            </a:r>
            <a:r>
              <a:rPr sz="2600" b="0" dirty="0">
                <a:latin typeface="Times New Roman"/>
                <a:cs typeface="Times New Roman"/>
              </a:rPr>
              <a:t>e	</a:t>
            </a:r>
            <a:r>
              <a:rPr sz="2600" b="0" spc="-10" dirty="0">
                <a:latin typeface="Times New Roman"/>
                <a:cs typeface="Times New Roman"/>
              </a:rPr>
              <a:t>w</a:t>
            </a:r>
            <a:r>
              <a:rPr sz="2600" b="0" dirty="0">
                <a:latin typeface="Times New Roman"/>
                <a:cs typeface="Times New Roman"/>
              </a:rPr>
              <a:t>o</a:t>
            </a:r>
            <a:r>
              <a:rPr sz="2600" b="0" spc="-15" dirty="0">
                <a:latin typeface="Times New Roman"/>
                <a:cs typeface="Times New Roman"/>
              </a:rPr>
              <a:t>r</a:t>
            </a:r>
            <a:r>
              <a:rPr sz="2600" b="0" dirty="0">
                <a:latin typeface="Times New Roman"/>
                <a:cs typeface="Times New Roman"/>
              </a:rPr>
              <a:t>d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2353182"/>
            <a:ext cx="8303259" cy="3196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600" i="1" spc="-20" dirty="0">
                <a:latin typeface="Times New Roman"/>
                <a:cs typeface="Times New Roman"/>
              </a:rPr>
              <a:t>percent </a:t>
            </a:r>
            <a:r>
              <a:rPr sz="2600" spc="-5" dirty="0">
                <a:latin typeface="Times New Roman"/>
                <a:cs typeface="Times New Roman"/>
              </a:rPr>
              <a:t>means </a:t>
            </a:r>
            <a:r>
              <a:rPr sz="2600" i="1" spc="-5" dirty="0">
                <a:latin typeface="Times New Roman"/>
                <a:cs typeface="Times New Roman"/>
              </a:rPr>
              <a:t>“per </a:t>
            </a:r>
            <a:r>
              <a:rPr sz="2600" i="1" spc="-10" dirty="0">
                <a:latin typeface="Times New Roman"/>
                <a:cs typeface="Times New Roman"/>
              </a:rPr>
              <a:t>hundred”. </a:t>
            </a:r>
            <a:r>
              <a:rPr sz="2600" spc="-5" dirty="0">
                <a:latin typeface="Times New Roman"/>
                <a:cs typeface="Times New Roman"/>
              </a:rPr>
              <a:t>Therefore, in </a:t>
            </a:r>
            <a:r>
              <a:rPr sz="2600" dirty="0">
                <a:latin typeface="Times New Roman"/>
                <a:cs typeface="Times New Roman"/>
              </a:rPr>
              <a:t>using  </a:t>
            </a:r>
            <a:r>
              <a:rPr sz="2600" spc="-5" dirty="0">
                <a:latin typeface="Times New Roman"/>
                <a:cs typeface="Times New Roman"/>
              </a:rPr>
              <a:t>percentages, size is standardized </a:t>
            </a:r>
            <a:r>
              <a:rPr sz="2600" dirty="0">
                <a:latin typeface="Times New Roman"/>
                <a:cs typeface="Times New Roman"/>
              </a:rPr>
              <a:t>by </a:t>
            </a:r>
            <a:r>
              <a:rPr sz="2600" spc="-5" dirty="0">
                <a:latin typeface="Times New Roman"/>
                <a:cs typeface="Times New Roman"/>
              </a:rPr>
              <a:t>calculating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number </a:t>
            </a:r>
            <a:r>
              <a:rPr sz="2600" spc="5" dirty="0">
                <a:latin typeface="Times New Roman"/>
                <a:cs typeface="Times New Roman"/>
              </a:rPr>
              <a:t>of  </a:t>
            </a:r>
            <a:r>
              <a:rPr sz="2600" dirty="0">
                <a:latin typeface="Times New Roman"/>
                <a:cs typeface="Times New Roman"/>
              </a:rPr>
              <a:t>individuals who </a:t>
            </a:r>
            <a:r>
              <a:rPr sz="2600" spc="-5" dirty="0">
                <a:latin typeface="Times New Roman"/>
                <a:cs typeface="Times New Roman"/>
              </a:rPr>
              <a:t>would </a:t>
            </a:r>
            <a:r>
              <a:rPr sz="2600" dirty="0">
                <a:latin typeface="Times New Roman"/>
                <a:cs typeface="Times New Roman"/>
              </a:rPr>
              <a:t>be </a:t>
            </a:r>
            <a:r>
              <a:rPr sz="2600" spc="-5" dirty="0">
                <a:latin typeface="Times New Roman"/>
                <a:cs typeface="Times New Roman"/>
              </a:rPr>
              <a:t>in </a:t>
            </a:r>
            <a:r>
              <a:rPr sz="2600" dirty="0">
                <a:latin typeface="Times New Roman"/>
                <a:cs typeface="Times New Roman"/>
              </a:rPr>
              <a:t>a given </a:t>
            </a:r>
            <a:r>
              <a:rPr sz="2600" spc="-5" dirty="0">
                <a:latin typeface="Times New Roman"/>
                <a:cs typeface="Times New Roman"/>
              </a:rPr>
              <a:t>category if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5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total  </a:t>
            </a:r>
            <a:r>
              <a:rPr sz="2600" spc="-5" dirty="0">
                <a:latin typeface="Times New Roman"/>
                <a:cs typeface="Times New Roman"/>
              </a:rPr>
              <a:t>number of cases were </a:t>
            </a:r>
            <a:r>
              <a:rPr sz="2600" dirty="0">
                <a:latin typeface="Times New Roman"/>
                <a:cs typeface="Times New Roman"/>
              </a:rPr>
              <a:t>100 </a:t>
            </a:r>
            <a:r>
              <a:rPr sz="2600" spc="-5" dirty="0">
                <a:latin typeface="Times New Roman"/>
                <a:cs typeface="Times New Roman"/>
              </a:rPr>
              <a:t>and if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proportion in each  category remains unchanged. </a:t>
            </a:r>
            <a:r>
              <a:rPr sz="2600" dirty="0">
                <a:latin typeface="Times New Roman"/>
                <a:cs typeface="Times New Roman"/>
              </a:rPr>
              <a:t>Since </a:t>
            </a:r>
            <a:r>
              <a:rPr sz="2600" spc="-5" dirty="0">
                <a:latin typeface="Times New Roman"/>
                <a:cs typeface="Times New Roman"/>
              </a:rPr>
              <a:t>proportions </a:t>
            </a:r>
            <a:r>
              <a:rPr sz="2600" dirty="0">
                <a:latin typeface="Times New Roman"/>
                <a:cs typeface="Times New Roman"/>
              </a:rPr>
              <a:t>must </a:t>
            </a:r>
            <a:r>
              <a:rPr sz="2600" spc="-5" dirty="0">
                <a:latin typeface="Times New Roman"/>
                <a:cs typeface="Times New Roman"/>
              </a:rPr>
              <a:t>add to  </a:t>
            </a:r>
            <a:r>
              <a:rPr sz="2600" spc="-30" dirty="0">
                <a:latin typeface="Times New Roman"/>
                <a:cs typeface="Times New Roman"/>
              </a:rPr>
              <a:t>unity, </a:t>
            </a:r>
            <a:r>
              <a:rPr sz="2600" spc="-5" dirty="0">
                <a:latin typeface="Times New Roman"/>
                <a:cs typeface="Times New Roman"/>
              </a:rPr>
              <a:t>it is </a:t>
            </a:r>
            <a:r>
              <a:rPr sz="2600" dirty="0">
                <a:latin typeface="Times New Roman"/>
                <a:cs typeface="Times New Roman"/>
              </a:rPr>
              <a:t>obvious that </a:t>
            </a:r>
            <a:r>
              <a:rPr sz="2600" spc="-5" dirty="0">
                <a:latin typeface="Times New Roman"/>
                <a:cs typeface="Times New Roman"/>
              </a:rPr>
              <a:t>percentages </a:t>
            </a:r>
            <a:r>
              <a:rPr sz="2600" dirty="0">
                <a:latin typeface="Times New Roman"/>
                <a:cs typeface="Times New Roman"/>
              </a:rPr>
              <a:t>will sum up </a:t>
            </a:r>
            <a:r>
              <a:rPr sz="2600" spc="-5" dirty="0">
                <a:latin typeface="Times New Roman"/>
                <a:cs typeface="Times New Roman"/>
              </a:rPr>
              <a:t>to </a:t>
            </a:r>
            <a:r>
              <a:rPr sz="2600" dirty="0">
                <a:latin typeface="Times New Roman"/>
                <a:cs typeface="Times New Roman"/>
              </a:rPr>
              <a:t>100 unless  the </a:t>
            </a:r>
            <a:r>
              <a:rPr sz="2600" spc="-5" dirty="0">
                <a:latin typeface="Times New Roman"/>
                <a:cs typeface="Times New Roman"/>
              </a:rPr>
              <a:t>categories </a:t>
            </a:r>
            <a:r>
              <a:rPr sz="2600" dirty="0">
                <a:latin typeface="Times New Roman"/>
                <a:cs typeface="Times New Roman"/>
              </a:rPr>
              <a:t>are </a:t>
            </a:r>
            <a:r>
              <a:rPr sz="2600" spc="5" dirty="0">
                <a:latin typeface="Times New Roman"/>
                <a:cs typeface="Times New Roman"/>
              </a:rPr>
              <a:t>not </a:t>
            </a:r>
            <a:r>
              <a:rPr sz="2600" spc="-5" dirty="0">
                <a:latin typeface="Times New Roman"/>
                <a:cs typeface="Times New Roman"/>
              </a:rPr>
              <a:t>mutually exclusive </a:t>
            </a:r>
            <a:r>
              <a:rPr sz="2600" dirty="0">
                <a:latin typeface="Times New Roman"/>
                <a:cs typeface="Times New Roman"/>
              </a:rPr>
              <a:t>or </a:t>
            </a:r>
            <a:r>
              <a:rPr sz="2600" spc="-5" dirty="0">
                <a:latin typeface="Times New Roman"/>
                <a:cs typeface="Times New Roman"/>
              </a:rPr>
              <a:t>exhaustive  </a:t>
            </a:r>
            <a:r>
              <a:rPr sz="2600" dirty="0">
                <a:latin typeface="Times New Roman"/>
                <a:cs typeface="Times New Roman"/>
              </a:rPr>
              <a:t>(Blalock,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1972:33)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620761" y="5715761"/>
            <a:ext cx="990600" cy="838200"/>
          </a:xfrm>
          <a:custGeom>
            <a:avLst/>
            <a:gdLst/>
            <a:ahLst/>
            <a:cxnLst/>
            <a:rect l="l" t="t" r="r" b="b"/>
            <a:pathLst>
              <a:path w="990600" h="838200">
                <a:moveTo>
                  <a:pt x="26162" y="209550"/>
                </a:moveTo>
                <a:lnTo>
                  <a:pt x="0" y="209550"/>
                </a:lnTo>
                <a:lnTo>
                  <a:pt x="0" y="628650"/>
                </a:lnTo>
                <a:lnTo>
                  <a:pt x="26162" y="628650"/>
                </a:lnTo>
                <a:lnTo>
                  <a:pt x="26162" y="209550"/>
                </a:lnTo>
                <a:close/>
              </a:path>
              <a:path w="990600" h="838200">
                <a:moveTo>
                  <a:pt x="104775" y="209550"/>
                </a:moveTo>
                <a:lnTo>
                  <a:pt x="52324" y="209550"/>
                </a:lnTo>
                <a:lnTo>
                  <a:pt x="52324" y="628650"/>
                </a:lnTo>
                <a:lnTo>
                  <a:pt x="104775" y="628650"/>
                </a:lnTo>
                <a:lnTo>
                  <a:pt x="104775" y="209550"/>
                </a:lnTo>
                <a:close/>
              </a:path>
              <a:path w="990600" h="838200">
                <a:moveTo>
                  <a:pt x="571500" y="0"/>
                </a:moveTo>
                <a:lnTo>
                  <a:pt x="571500" y="209550"/>
                </a:lnTo>
                <a:lnTo>
                  <a:pt x="130937" y="209550"/>
                </a:lnTo>
                <a:lnTo>
                  <a:pt x="130937" y="628650"/>
                </a:lnTo>
                <a:lnTo>
                  <a:pt x="571500" y="628650"/>
                </a:lnTo>
                <a:lnTo>
                  <a:pt x="571500" y="838200"/>
                </a:lnTo>
                <a:lnTo>
                  <a:pt x="990600" y="419100"/>
                </a:lnTo>
                <a:lnTo>
                  <a:pt x="5715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33843" y="5912358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520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73085" y="5925311"/>
            <a:ext cx="52705" cy="419100"/>
          </a:xfrm>
          <a:custGeom>
            <a:avLst/>
            <a:gdLst/>
            <a:ahLst/>
            <a:cxnLst/>
            <a:rect l="l" t="t" r="r" b="b"/>
            <a:pathLst>
              <a:path w="52704" h="419100">
                <a:moveTo>
                  <a:pt x="0" y="0"/>
                </a:moveTo>
                <a:lnTo>
                  <a:pt x="52450" y="0"/>
                </a:lnTo>
                <a:lnTo>
                  <a:pt x="52450" y="419100"/>
                </a:lnTo>
                <a:lnTo>
                  <a:pt x="0" y="419100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51698" y="5715761"/>
            <a:ext cx="859790" cy="838200"/>
          </a:xfrm>
          <a:custGeom>
            <a:avLst/>
            <a:gdLst/>
            <a:ahLst/>
            <a:cxnLst/>
            <a:rect l="l" t="t" r="r" b="b"/>
            <a:pathLst>
              <a:path w="859790" h="838200">
                <a:moveTo>
                  <a:pt x="0" y="209550"/>
                </a:moveTo>
                <a:lnTo>
                  <a:pt x="440562" y="209550"/>
                </a:lnTo>
                <a:lnTo>
                  <a:pt x="440562" y="0"/>
                </a:lnTo>
                <a:lnTo>
                  <a:pt x="859662" y="419100"/>
                </a:lnTo>
                <a:lnTo>
                  <a:pt x="440562" y="838200"/>
                </a:lnTo>
                <a:lnTo>
                  <a:pt x="440562" y="628650"/>
                </a:lnTo>
                <a:lnTo>
                  <a:pt x="0" y="628650"/>
                </a:lnTo>
                <a:lnTo>
                  <a:pt x="0" y="20955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1338</Words>
  <Application>Microsoft Office PowerPoint</Application>
  <PresentationFormat>On-screen Show (4:3)</PresentationFormat>
  <Paragraphs>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Times New Roman</vt:lpstr>
      <vt:lpstr>Wingdings</vt:lpstr>
      <vt:lpstr>Office Theme</vt:lpstr>
      <vt:lpstr>PowerPoint Presentation</vt:lpstr>
      <vt:lpstr>ANALYSIS and INTERPRETATION provide answers  to the research questions postulated in the study.</vt:lpstr>
      <vt:lpstr>PowerPoint Presentation</vt:lpstr>
      <vt:lpstr>PowerPoint Presentation</vt:lpstr>
      <vt:lpstr>DESCRIPTIVE STATISTICS</vt:lpstr>
      <vt:lpstr>PowerPoint Presentation</vt:lpstr>
      <vt:lpstr>PowerPoint Presentation</vt:lpstr>
      <vt:lpstr>PowerPoint Presentation</vt:lpstr>
      <vt:lpstr>Measures of Noncentral Location. These include  the quantiles  (i.e., percentiles, deciles, quartiles). The word</vt:lpstr>
      <vt:lpstr>PowerPoint Presentation</vt:lpstr>
      <vt:lpstr>Measures of Peakedness or Flatness of one</vt:lpstr>
      <vt:lpstr>NONPARAMETRIC TESTS</vt:lpstr>
      <vt:lpstr>PowerPoint Presentation</vt:lpstr>
      <vt:lpstr>PowerPoint Presentation</vt:lpstr>
      <vt:lpstr>The nonparametic tests available are:</vt:lpstr>
      <vt:lpstr>PowerPoint Presentation</vt:lpstr>
      <vt:lpstr>T - TESTS</vt:lpstr>
      <vt:lpstr>CORRELATION ANALYSIS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Amna</cp:lastModifiedBy>
  <cp:revision>1</cp:revision>
  <dcterms:created xsi:type="dcterms:W3CDTF">2020-05-03T07:29:42Z</dcterms:created>
  <dcterms:modified xsi:type="dcterms:W3CDTF">2020-05-03T07:35:58Z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2020-05-03T00:00:00Z</vt:filetime>
  </property>
</Properties>
</file>