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88825"/>
  <p:notesSz cx="6858000" cy="9144000"/>
  <p:defaultTextStyle>
    <a:defPPr lvl="0">
      <a:defRPr lang="en-US"/>
    </a:defPPr>
    <a:lvl1pPr defTabSz="1218987" eaLnBrk="1" hangingPunct="1" latinLnBrk="0" lvl="0" marL="0" rtl="0" algn="l">
      <a:defRPr kern="1200" sz="2400">
        <a:solidFill>
          <a:schemeClr val="tx1"/>
        </a:solidFill>
        <a:latin typeface="+mn-lt"/>
        <a:ea typeface="+mn-ea"/>
        <a:cs typeface="+mn-cs"/>
      </a:defRPr>
    </a:lvl1pPr>
    <a:lvl2pPr defTabSz="1218987" eaLnBrk="1" hangingPunct="1" latinLnBrk="0" lvl="1" marL="609493" rtl="0" algn="l">
      <a:defRPr kern="1200" sz="2400">
        <a:solidFill>
          <a:schemeClr val="tx1"/>
        </a:solidFill>
        <a:latin typeface="+mn-lt"/>
        <a:ea typeface="+mn-ea"/>
        <a:cs typeface="+mn-cs"/>
      </a:defRPr>
    </a:lvl2pPr>
    <a:lvl3pPr defTabSz="1218987" eaLnBrk="1" hangingPunct="1" latinLnBrk="0" lvl="2" marL="1218987" rtl="0" algn="l">
      <a:defRPr kern="1200" sz="2400">
        <a:solidFill>
          <a:schemeClr val="tx1"/>
        </a:solidFill>
        <a:latin typeface="+mn-lt"/>
        <a:ea typeface="+mn-ea"/>
        <a:cs typeface="+mn-cs"/>
      </a:defRPr>
    </a:lvl3pPr>
    <a:lvl4pPr defTabSz="1218987" eaLnBrk="1" hangingPunct="1" latinLnBrk="0" lvl="3" marL="1828480" rtl="0" algn="l">
      <a:defRPr kern="1200" sz="2400">
        <a:solidFill>
          <a:schemeClr val="tx1"/>
        </a:solidFill>
        <a:latin typeface="+mn-lt"/>
        <a:ea typeface="+mn-ea"/>
        <a:cs typeface="+mn-cs"/>
      </a:defRPr>
    </a:lvl4pPr>
    <a:lvl5pPr defTabSz="1218987" eaLnBrk="1" hangingPunct="1" latinLnBrk="0" lvl="4" marL="2437973" rtl="0" algn="l">
      <a:defRPr kern="1200" sz="2400">
        <a:solidFill>
          <a:schemeClr val="tx1"/>
        </a:solidFill>
        <a:latin typeface="+mn-lt"/>
        <a:ea typeface="+mn-ea"/>
        <a:cs typeface="+mn-cs"/>
      </a:defRPr>
    </a:lvl5pPr>
    <a:lvl6pPr defTabSz="1218987" eaLnBrk="1" hangingPunct="1" latinLnBrk="0" lvl="5" marL="3047467" rtl="0" algn="l">
      <a:defRPr kern="1200" sz="2400">
        <a:solidFill>
          <a:schemeClr val="tx1"/>
        </a:solidFill>
        <a:latin typeface="+mn-lt"/>
        <a:ea typeface="+mn-ea"/>
        <a:cs typeface="+mn-cs"/>
      </a:defRPr>
    </a:lvl6pPr>
    <a:lvl7pPr defTabSz="1218987" eaLnBrk="1" hangingPunct="1" latinLnBrk="0" lvl="6" marL="3656960" rtl="0" algn="l">
      <a:defRPr kern="1200" sz="2400">
        <a:solidFill>
          <a:schemeClr val="tx1"/>
        </a:solidFill>
        <a:latin typeface="+mn-lt"/>
        <a:ea typeface="+mn-ea"/>
        <a:cs typeface="+mn-cs"/>
      </a:defRPr>
    </a:lvl7pPr>
    <a:lvl8pPr defTabSz="1218987" eaLnBrk="1" hangingPunct="1" latinLnBrk="0" lvl="7" marL="4266453" rtl="0" algn="l">
      <a:defRPr kern="1200" sz="2400">
        <a:solidFill>
          <a:schemeClr val="tx1"/>
        </a:solidFill>
        <a:latin typeface="+mn-lt"/>
        <a:ea typeface="+mn-ea"/>
        <a:cs typeface="+mn-cs"/>
      </a:defRPr>
    </a:lvl8pPr>
    <a:lvl9pPr defTabSz="1218987" eaLnBrk="1" hangingPunct="1" latinLnBrk="0" lvl="8" marL="4875947" rtl="0" algn="l">
      <a:defRPr kern="1200" sz="2400">
        <a:solidFill>
          <a:schemeClr val="tx1"/>
        </a:solidFill>
        <a:latin typeface="+mn-lt"/>
        <a:ea typeface="+mn-ea"/>
        <a:cs typeface="+mn-cs"/>
      </a:defRPr>
    </a:lvl9pPr>
  </p:defaultTextStyle>
  <p:extLst>
    <p:ext uri="{EFAFB233-063F-42B5-8137-9DF3F51BA10A}">
      <p15:sldGuideLst>
        <p15:guide id="1" pos="3839">
          <p15:clr>
            <a:srgbClr val="A4A3A4"/>
          </p15:clr>
        </p15:guide>
        <p15:guide id="2" orient="horz" pos="216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p:guide pos="216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3/27/2020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3/27/2020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3/27/2020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3/27/2020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3/27/2020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3/27/2020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 name="Shape 16"/>
        <p:cNvGrpSpPr/>
        <p:nvPr/>
      </p:nvGrpSpPr>
      <p:grpSpPr>
        <a:xfrm>
          <a:off x="0" y="0"/>
          <a:ext cx="0" cy="0"/>
          <a:chOff x="0" y="0"/>
          <a:chExt cx="0" cy="0"/>
        </a:xfrm>
      </p:grpSpPr>
      <p:sp>
        <p:nvSpPr>
          <p:cNvPr id="17" name="Google Shape;17;p1"/>
          <p:cNvSpPr txBox="1"/>
          <p:nvPr>
            <p:ph type="ctrTitle"/>
          </p:nvPr>
        </p:nvSpPr>
        <p:spPr>
          <a:xfrm>
            <a:off x="4672383" y="1498601"/>
            <a:ext cx="7008600" cy="32988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chemeClr val="dk1"/>
              </a:buClr>
              <a:buSzPts val="5400"/>
              <a:buFont typeface="Century Gothic"/>
              <a:buNone/>
            </a:pPr>
            <a:r>
              <a:rPr lang="en-US"/>
              <a:t>Satire in Gulliver’s Travels </a:t>
            </a:r>
            <a:endParaRPr/>
          </a:p>
        </p:txBody>
      </p:sp>
      <p:sp>
        <p:nvSpPr>
          <p:cNvPr id="18" name="Google Shape;18;p1"/>
          <p:cNvSpPr txBox="1"/>
          <p:nvPr>
            <p:ph idx="1" type="subTitle"/>
          </p:nvPr>
        </p:nvSpPr>
        <p:spPr>
          <a:xfrm>
            <a:off x="4672375" y="6603775"/>
            <a:ext cx="7008600" cy="236400"/>
          </a:xfrm>
          <a:prstGeom prst="rect">
            <a:avLst/>
          </a:prstGeom>
          <a:noFill/>
          <a:ln>
            <a:noFill/>
          </a:ln>
        </p:spPr>
        <p:txBody>
          <a:bodyPr anchorCtr="0" anchor="t" bIns="60925" lIns="121875" spcFirstLastPara="1" rIns="121875" wrap="square" tIns="60925">
            <a:normAutofit/>
          </a:bodyPr>
          <a:lstStyle/>
          <a:p>
            <a:pPr indent="0" lvl="0" marL="0" rtl="0" algn="l">
              <a:lnSpc>
                <a:spcPct val="95000"/>
              </a:lnSpc>
              <a:spcBef>
                <a:spcPts val="0"/>
              </a:spcBef>
              <a:spcAft>
                <a:spcPts val="0"/>
              </a:spcAft>
              <a:buClr>
                <a:schemeClr val="dk1"/>
              </a:buClr>
              <a:buSzPts val="2800"/>
              <a:buNone/>
            </a:pPr>
            <a:r>
              <a:rPr lang="en-US"/>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Gulliver’s Travels: a satirical approach </a:t>
            </a:r>
          </a:p>
        </p:txBody>
      </p:sp>
      <p:sp>
        <p:nvSpPr>
          <p:cNvPr id="14" name="Content Placeholder 13"/>
          <p:cNvSpPr>
            <a:spLocks noGrp="1"/>
          </p:cNvSpPr>
          <p:nvPr>
            <p:ph idx="1"/>
          </p:nvPr>
        </p:nvSpPr>
        <p:spPr/>
        <p:txBody>
          <a:bodyPr>
            <a:normAutofit/>
          </a:bodyPr>
          <a:lstStyle/>
          <a:p>
            <a:pPr algn="just"/>
            <a:endParaRPr lang="en-US" dirty="0"/>
          </a:p>
          <a:p>
            <a:pPr algn="just"/>
            <a:r>
              <a:rPr lang="en-US" dirty="0"/>
              <a:t>Jonathan Swift’s “Gulliver’s travels” appears to be a travel log, made to chronicle the adventures of a man, Lemuel Gulliver, on the four most incredible voyages imaginable.</a:t>
            </a:r>
          </a:p>
          <a:p>
            <a:pPr algn="just"/>
            <a:r>
              <a:rPr lang="en-US" dirty="0"/>
              <a:t>Primarily, however, Gulliver's Travels is a work of satire as Gulliver is neither a fully developed character nor even an altogether distinguishable persona; rather, he is a satiric device enabling Swift to score satirical points.</a:t>
            </a:r>
          </a:p>
          <a:p>
            <a:pPr algn="just"/>
            <a:r>
              <a:rPr lang="en-US" dirty="0"/>
              <a:t>Besides, in order to convey this satire, Gulliver is taken on four adventures, driven by fate, a restless spirit, and the pen of Swift. </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Satire? How it is injected into the plot?</a:t>
            </a:r>
          </a:p>
        </p:txBody>
      </p:sp>
      <p:sp>
        <p:nvSpPr>
          <p:cNvPr id="3" name="Content Placeholder 2">
            <a:extLst>
              <a:ext uri="{FF2B5EF4-FFF2-40B4-BE49-F238E27FC236}">
                <a16:creationId xmlns:a16="http://schemas.microsoft.com/office/drawing/2014/main" id="{AC234D28-8843-4BED-957F-72F523F1A7CE}"/>
              </a:ext>
            </a:extLst>
          </p:cNvPr>
          <p:cNvSpPr>
            <a:spLocks noGrp="1"/>
          </p:cNvSpPr>
          <p:nvPr>
            <p:ph idx="1"/>
          </p:nvPr>
        </p:nvSpPr>
        <p:spPr/>
        <p:txBody>
          <a:bodyPr/>
          <a:lstStyle/>
          <a:p>
            <a:endParaRPr lang="en-US" dirty="0"/>
          </a:p>
          <a:p>
            <a:r>
              <a:rPr lang="en-US" dirty="0"/>
              <a:t>Satire pokes fun at social problems and human weaknesses, often using exaggeration.</a:t>
            </a:r>
          </a:p>
          <a:p>
            <a:r>
              <a:rPr lang="en-US" dirty="0"/>
              <a:t>Swift ties his satire closely with Gulliver's perceptions and adventures. </a:t>
            </a:r>
          </a:p>
          <a:p>
            <a:r>
              <a:rPr lang="en-US" dirty="0"/>
              <a:t>As Swift leads Gulliver on these four fantastical journeys, Gulliver's perceptions of himself and the people and things around him change, giving Swift ample opportunity to inject into the story both irony and satire of the England of his day and of the human condition.</a:t>
            </a:r>
          </a:p>
          <a:p>
            <a:endParaRPr lang="en-US" dirty="0"/>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a little summary</a:t>
            </a:r>
          </a:p>
        </p:txBody>
      </p:sp>
      <p:sp>
        <p:nvSpPr>
          <p:cNvPr id="5" name="Content Placeholder 4"/>
          <p:cNvSpPr>
            <a:spLocks noGrp="1"/>
          </p:cNvSpPr>
          <p:nvPr>
            <p:ph sz="half" idx="1"/>
          </p:nvPr>
        </p:nvSpPr>
        <p:spPr/>
        <p:txBody>
          <a:bodyPr>
            <a:noAutofit/>
          </a:bodyPr>
          <a:lstStyle/>
          <a:p>
            <a:pPr marL="0" indent="0" algn="just">
              <a:buNone/>
            </a:pPr>
            <a:r>
              <a:rPr lang="en-US" sz="1800" dirty="0"/>
              <a:t>In Gulliver's first adventure, he begins on a ship that runs aground on a submerged rock.</a:t>
            </a:r>
          </a:p>
          <a:p>
            <a:pPr marL="0" indent="0" algn="just">
              <a:buNone/>
            </a:pPr>
            <a:r>
              <a:rPr lang="en-US" sz="1800" dirty="0"/>
              <a:t>He swims to land, and when he awakens, he finds himself tied down to the ground, and surrounded by tiny people, the Lilliputians.</a:t>
            </a:r>
          </a:p>
          <a:p>
            <a:pPr marL="0" indent="0" algn="just">
              <a:buNone/>
            </a:pPr>
            <a:r>
              <a:rPr lang="en-US" sz="1800" dirty="0"/>
              <a:t>Here, irony is present from the start in the simultaneous recreation of Gulliver as giant and prisoner.</a:t>
            </a:r>
          </a:p>
          <a:p>
            <a:pPr marL="0" indent="0" algn="just">
              <a:buNone/>
            </a:pPr>
            <a:r>
              <a:rPr lang="en-US" sz="1800" dirty="0"/>
              <a:t>Gulliver is surprised at the intrepidity of these diminutive mortals, who dare venture to mount and walk upon his body, but he admires this quality in them.</a:t>
            </a:r>
          </a:p>
        </p:txBody>
      </p:sp>
      <p:sp>
        <p:nvSpPr>
          <p:cNvPr id="4" name="Content Placeholder 3">
            <a:extLst>
              <a:ext uri="{FF2B5EF4-FFF2-40B4-BE49-F238E27FC236}">
                <a16:creationId xmlns:a16="http://schemas.microsoft.com/office/drawing/2014/main" id="{2BA4492F-D56D-4AE1-9DC5-62868D2C5EA9}"/>
              </a:ext>
            </a:extLst>
          </p:cNvPr>
          <p:cNvSpPr>
            <a:spLocks noGrp="1"/>
          </p:cNvSpPr>
          <p:nvPr>
            <p:ph sz="half" idx="2"/>
          </p:nvPr>
        </p:nvSpPr>
        <p:spPr/>
        <p:txBody>
          <a:bodyPr>
            <a:noAutofit/>
          </a:bodyPr>
          <a:lstStyle/>
          <a:p>
            <a:pPr marL="0" indent="0" algn="just">
              <a:buNone/>
            </a:pPr>
            <a:r>
              <a:rPr lang="en-US" sz="1800" dirty="0"/>
              <a:t>The Lilliputians relate to him the following story that in Lilliput, years ago, people once broke eggs on the big end.</a:t>
            </a:r>
          </a:p>
          <a:p>
            <a:pPr marL="0" indent="0" algn="just">
              <a:buNone/>
            </a:pPr>
            <a:r>
              <a:rPr lang="en-US" sz="1800" dirty="0"/>
              <a:t>However, the present king's grandfather once cut himself breaking the egg in this manner.</a:t>
            </a:r>
          </a:p>
          <a:p>
            <a:pPr marL="0" indent="0" algn="just">
              <a:buNone/>
            </a:pPr>
            <a:r>
              <a:rPr lang="en-US" sz="1800" dirty="0"/>
              <a:t>So the King at the time, the father of the present king's grandfather, issued an edict that all were to break the eggs on the small end.</a:t>
            </a:r>
          </a:p>
          <a:p>
            <a:pPr marL="0" indent="0" algn="just">
              <a:buNone/>
            </a:pPr>
            <a:r>
              <a:rPr lang="en-US" sz="1800" dirty="0"/>
              <a:t>Some of the people resisted, and they found refuge in </a:t>
            </a:r>
            <a:r>
              <a:rPr lang="en-US" sz="1800" dirty="0" err="1"/>
              <a:t>Blefuscu</a:t>
            </a:r>
            <a:r>
              <a:rPr lang="en-US" sz="1800" dirty="0"/>
              <a:t>, and for six and thirty moons past the two sides have been at war. </a:t>
            </a: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Satirical approach </a:t>
            </a:r>
          </a:p>
        </p:txBody>
      </p:sp>
      <p:sp>
        <p:nvSpPr>
          <p:cNvPr id="6" name="Content Placeholder 5"/>
          <p:cNvSpPr>
            <a:spLocks noGrp="1"/>
          </p:cNvSpPr>
          <p:nvPr>
            <p:ph sz="half" idx="2"/>
          </p:nvPr>
        </p:nvSpPr>
        <p:spPr>
          <a:xfrm>
            <a:off x="7466011" y="1701800"/>
            <a:ext cx="3808651" cy="3556000"/>
          </a:xfrm>
        </p:spPr>
        <p:txBody>
          <a:bodyPr>
            <a:normAutofit/>
          </a:bodyPr>
          <a:lstStyle/>
          <a:p>
            <a:pPr algn="just"/>
            <a:r>
              <a:rPr lang="en-US" dirty="0"/>
              <a:t>For Swift, Lilliput is analogous to England, and </a:t>
            </a:r>
            <a:r>
              <a:rPr lang="en-US" dirty="0" err="1"/>
              <a:t>Blefuscu</a:t>
            </a:r>
            <a:r>
              <a:rPr lang="en-US" dirty="0"/>
              <a:t> to France. With this event of the story Swift satirizes the needless bickering and fighting between the two nations.</a:t>
            </a:r>
          </a:p>
          <a:p>
            <a:pPr algn="just"/>
            <a:endParaRPr lang="en-US" dirty="0"/>
          </a:p>
        </p:txBody>
      </p:sp>
      <p:sp>
        <p:nvSpPr>
          <p:cNvPr id="3" name="Content Placeholder 2">
            <a:extLst>
              <a:ext uri="{FF2B5EF4-FFF2-40B4-BE49-F238E27FC236}">
                <a16:creationId xmlns:a16="http://schemas.microsoft.com/office/drawing/2014/main" id="{3AEFF904-493B-43B3-9CC2-87F470055306}"/>
              </a:ext>
            </a:extLst>
          </p:cNvPr>
          <p:cNvSpPr>
            <a:spLocks noGrp="1"/>
          </p:cNvSpPr>
          <p:nvPr>
            <p:ph sz="half" idx="1"/>
          </p:nvPr>
        </p:nvSpPr>
        <p:spPr/>
        <p:txBody>
          <a:bodyPr>
            <a:normAutofit/>
          </a:bodyPr>
          <a:lstStyle/>
          <a:p>
            <a:pPr algn="just"/>
            <a:r>
              <a:rPr lang="en-US" dirty="0"/>
              <a:t>Thus in Gulliver's Travels, Swift pokes fun at the human tendency to equate physical beauty with moral beauty and physical ugliness with being a morally bad person. The tiny, dainty, pretty Lilliputians seem doll-like and good at first but turn out to be petty, nasty, cruel, and vindictive people who focus on trivial things. </a:t>
            </a:r>
          </a:p>
          <a:p>
            <a:pPr algn="just"/>
            <a:endParaRPr lang="en-US"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a little summary </a:t>
            </a:r>
          </a:p>
        </p:txBody>
      </p:sp>
      <p:sp>
        <p:nvSpPr>
          <p:cNvPr id="5" name="Text Placeholder 4"/>
          <p:cNvSpPr>
            <a:spLocks noGrp="1"/>
          </p:cNvSpPr>
          <p:nvPr>
            <p:ph type="body" idx="1"/>
          </p:nvPr>
        </p:nvSpPr>
        <p:spPr/>
        <p:txBody>
          <a:bodyPr/>
          <a:lstStyle/>
          <a:p>
            <a:r>
              <a:rPr lang="en-US" dirty="0"/>
              <a:t> </a:t>
            </a:r>
          </a:p>
        </p:txBody>
      </p:sp>
      <p:sp>
        <p:nvSpPr>
          <p:cNvPr id="3" name="Content Placeholder 2"/>
          <p:cNvSpPr>
            <a:spLocks noGrp="1"/>
          </p:cNvSpPr>
          <p:nvPr>
            <p:ph sz="half" idx="2"/>
          </p:nvPr>
        </p:nvSpPr>
        <p:spPr/>
        <p:txBody>
          <a:bodyPr>
            <a:normAutofit/>
          </a:bodyPr>
          <a:lstStyle/>
          <a:p>
            <a:pPr algn="just"/>
            <a:r>
              <a:rPr lang="en-US" dirty="0"/>
              <a:t>In this journey, Gulliver comes to the land of the Houyhnhnms, which are creatures that look like horses but have the ability to reason. </a:t>
            </a:r>
          </a:p>
          <a:p>
            <a:pPr algn="just"/>
            <a:r>
              <a:rPr lang="en-US" dirty="0"/>
              <a:t>Also, in this land are the Yahoos, of which Gulliver could only say that upon the whole, he never beheld in all his travels so disagreeable an animal, nor one against which he naturally conceived so strong an antipathy.</a:t>
            </a:r>
          </a:p>
        </p:txBody>
      </p:sp>
      <p:sp>
        <p:nvSpPr>
          <p:cNvPr id="6" name="Text Placeholder 5"/>
          <p:cNvSpPr>
            <a:spLocks noGrp="1"/>
          </p:cNvSpPr>
          <p:nvPr>
            <p:ph type="body" sz="quarter" idx="3"/>
          </p:nvPr>
        </p:nvSpPr>
        <p:spPr/>
        <p:txBody>
          <a:bodyPr/>
          <a:lstStyle/>
          <a:p>
            <a:r>
              <a:rPr lang="en-US" dirty="0"/>
              <a:t> </a:t>
            </a:r>
          </a:p>
        </p:txBody>
      </p:sp>
      <p:sp>
        <p:nvSpPr>
          <p:cNvPr id="4" name="Content Placeholder 3"/>
          <p:cNvSpPr>
            <a:spLocks noGrp="1"/>
          </p:cNvSpPr>
          <p:nvPr>
            <p:ph sz="quarter" idx="4"/>
          </p:nvPr>
        </p:nvSpPr>
        <p:spPr/>
        <p:txBody>
          <a:bodyPr>
            <a:normAutofit/>
          </a:bodyPr>
          <a:lstStyle/>
          <a:p>
            <a:pPr algn="just"/>
            <a:r>
              <a:rPr lang="en-US" dirty="0"/>
              <a:t>Swift brings Gulliver into contact with a Yahoo once again and Gulliver finds the difference between himself and Yahoo. </a:t>
            </a:r>
          </a:p>
          <a:p>
            <a:pPr algn="just"/>
            <a:r>
              <a:rPr lang="en-US" dirty="0"/>
              <a:t>Indeed, Gulliver finds that the only difference between himself and the Yahoo to be the Yahoo's lack of cleanliness and clothes; otherwise, a Yahoo would be indistinguishably human.</a:t>
            </a: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1304-33F4-4597-96E2-C9DD9E60E7F6}"/>
              </a:ext>
            </a:extLst>
          </p:cNvPr>
          <p:cNvSpPr>
            <a:spLocks noGrp="1"/>
          </p:cNvSpPr>
          <p:nvPr>
            <p:ph type="title"/>
          </p:nvPr>
        </p:nvSpPr>
        <p:spPr/>
        <p:txBody>
          <a:bodyPr/>
          <a:lstStyle/>
          <a:p>
            <a:r>
              <a:rPr lang="en-US" dirty="0"/>
              <a:t>Part 4: Satirical approach </a:t>
            </a:r>
          </a:p>
        </p:txBody>
      </p:sp>
      <p:sp>
        <p:nvSpPr>
          <p:cNvPr id="3" name="Text Placeholder 2">
            <a:extLst>
              <a:ext uri="{FF2B5EF4-FFF2-40B4-BE49-F238E27FC236}">
                <a16:creationId xmlns:a16="http://schemas.microsoft.com/office/drawing/2014/main" id="{D4F83B32-FD65-4533-BC15-D0E2B5A86D63}"/>
              </a:ext>
            </a:extLst>
          </p:cNvPr>
          <p:cNvSpPr>
            <a:spLocks noGrp="1"/>
          </p:cNvSpPr>
          <p:nvPr>
            <p:ph type="body" idx="1"/>
          </p:nvPr>
        </p:nvSpPr>
        <p:spPr/>
        <p:txBody>
          <a:bodyPr/>
          <a:lstStyle/>
          <a:p>
            <a:r>
              <a:rPr lang="en-US" dirty="0"/>
              <a:t> </a:t>
            </a:r>
          </a:p>
        </p:txBody>
      </p:sp>
      <p:sp>
        <p:nvSpPr>
          <p:cNvPr id="4" name="Content Placeholder 3">
            <a:extLst>
              <a:ext uri="{FF2B5EF4-FFF2-40B4-BE49-F238E27FC236}">
                <a16:creationId xmlns:a16="http://schemas.microsoft.com/office/drawing/2014/main" id="{D847C9E6-7538-4028-BC17-6559104087EE}"/>
              </a:ext>
            </a:extLst>
          </p:cNvPr>
          <p:cNvSpPr>
            <a:spLocks noGrp="1"/>
          </p:cNvSpPr>
          <p:nvPr>
            <p:ph sz="half" idx="2"/>
          </p:nvPr>
        </p:nvSpPr>
        <p:spPr>
          <a:xfrm>
            <a:off x="1117308" y="2209800"/>
            <a:ext cx="9472903" cy="3962400"/>
          </a:xfrm>
        </p:spPr>
        <p:txBody>
          <a:bodyPr>
            <a:normAutofit fontScale="92500"/>
          </a:bodyPr>
          <a:lstStyle/>
          <a:p>
            <a:pPr algn="just"/>
            <a:r>
              <a:rPr lang="en-US" sz="2800" dirty="0"/>
              <a:t>In part 4, Swift's satire achieves its goal, and shows that the flaws of humanity are overwhelming, and let to continue, result in a total degradation of the humans.</a:t>
            </a:r>
          </a:p>
          <a:p>
            <a:pPr algn="just"/>
            <a:r>
              <a:rPr lang="en-US" sz="2800" dirty="0"/>
              <a:t>As the “visited society" has an effect on Gulliver, he no longer can be said to function as a constant or impartial measure, however, this is the point that Gulliver's perceptions change, and so do his narrations, as a result, and through this Swift can convey his satire and social commentary.</a:t>
            </a:r>
          </a:p>
          <a:p>
            <a:pPr algn="just"/>
            <a:endParaRPr lang="en-US" sz="2800" dirty="0"/>
          </a:p>
          <a:p>
            <a:pPr algn="just"/>
            <a:endParaRPr lang="en-US" sz="2800" dirty="0"/>
          </a:p>
        </p:txBody>
      </p:sp>
      <p:sp>
        <p:nvSpPr>
          <p:cNvPr id="5" name="Text Placeholder 4">
            <a:extLst>
              <a:ext uri="{FF2B5EF4-FFF2-40B4-BE49-F238E27FC236}">
                <a16:creationId xmlns:a16="http://schemas.microsoft.com/office/drawing/2014/main" id="{3C35D84C-930C-463F-B53E-ED21AA4B229C}"/>
              </a:ext>
            </a:extLst>
          </p:cNvPr>
          <p:cNvSpPr>
            <a:spLocks noGrp="1"/>
          </p:cNvSpPr>
          <p:nvPr>
            <p:ph type="body" sz="quarter" idx="3"/>
          </p:nvPr>
        </p:nvSpPr>
        <p:spPr/>
        <p:txBody>
          <a:bodyPr/>
          <a:lstStyle/>
          <a:p>
            <a:r>
              <a:rPr lang="en-US" dirty="0"/>
              <a:t> </a:t>
            </a:r>
          </a:p>
        </p:txBody>
      </p:sp>
      <p:sp>
        <p:nvSpPr>
          <p:cNvPr id="6" name="Content Placeholder 5">
            <a:extLst>
              <a:ext uri="{FF2B5EF4-FFF2-40B4-BE49-F238E27FC236}">
                <a16:creationId xmlns:a16="http://schemas.microsoft.com/office/drawing/2014/main" id="{1EC2D61C-AEF1-4185-9497-4BED7BABD4DE}"/>
              </a:ext>
            </a:extLst>
          </p:cNvPr>
          <p:cNvSpPr>
            <a:spLocks noGrp="1"/>
          </p:cNvSpPr>
          <p:nvPr>
            <p:ph sz="quarter" idx="4"/>
          </p:nvPr>
        </p:nvSpPr>
        <p:spPr>
          <a:xfrm>
            <a:off x="9980611" y="2209800"/>
            <a:ext cx="1294051" cy="1219200"/>
          </a:xfrm>
        </p:spPr>
        <p:txBody>
          <a:bodyPr>
            <a:normAutofit fontScale="92500"/>
          </a:bodyPr>
          <a:lstStyle/>
          <a:p>
            <a:pPr marL="0" indent="0">
              <a:buNone/>
            </a:pPr>
            <a:r>
              <a:rPr lang="en-US" dirty="0"/>
              <a:t> </a:t>
            </a:r>
          </a:p>
        </p:txBody>
      </p:sp>
    </p:spTree>
    <p:extLst>
      <p:ext uri="{BB962C8B-B14F-4D97-AF65-F5344CB8AC3E}">
        <p14:creationId xmlns:p14="http://schemas.microsoft.com/office/powerpoint/2010/main" val="122401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FDAB-F73C-4418-AEA1-2E44EA554685}"/>
              </a:ext>
            </a:extLst>
          </p:cNvPr>
          <p:cNvSpPr>
            <a:spLocks noGrp="1"/>
          </p:cNvSpPr>
          <p:nvPr>
            <p:ph type="title"/>
          </p:nvPr>
        </p:nvSpPr>
        <p:spPr/>
        <p:txBody>
          <a:bodyPr/>
          <a:lstStyle/>
          <a:p>
            <a:r>
              <a:rPr lang="en-US" dirty="0"/>
              <a:t>Conclusion </a:t>
            </a:r>
          </a:p>
        </p:txBody>
      </p:sp>
      <p:sp>
        <p:nvSpPr>
          <p:cNvPr id="3" name="Text Placeholder 2">
            <a:extLst>
              <a:ext uri="{FF2B5EF4-FFF2-40B4-BE49-F238E27FC236}">
                <a16:creationId xmlns:a16="http://schemas.microsoft.com/office/drawing/2014/main" id="{BACB2A0F-78A2-4A59-B1B9-3E202C677586}"/>
              </a:ext>
            </a:extLst>
          </p:cNvPr>
          <p:cNvSpPr>
            <a:spLocks noGrp="1"/>
          </p:cNvSpPr>
          <p:nvPr>
            <p:ph type="body" idx="1"/>
          </p:nvPr>
        </p:nvSpPr>
        <p:spPr/>
        <p:txBody>
          <a:bodyPr/>
          <a:lstStyle/>
          <a:p>
            <a:r>
              <a:rPr lang="en-US" dirty="0"/>
              <a:t> </a:t>
            </a:r>
          </a:p>
        </p:txBody>
      </p:sp>
      <p:sp>
        <p:nvSpPr>
          <p:cNvPr id="4" name="Content Placeholder 3">
            <a:extLst>
              <a:ext uri="{FF2B5EF4-FFF2-40B4-BE49-F238E27FC236}">
                <a16:creationId xmlns:a16="http://schemas.microsoft.com/office/drawing/2014/main" id="{B6CFC8B5-C82A-4ED7-8DE3-BFAFE50EC918}"/>
              </a:ext>
            </a:extLst>
          </p:cNvPr>
          <p:cNvSpPr>
            <a:spLocks noGrp="1"/>
          </p:cNvSpPr>
          <p:nvPr>
            <p:ph sz="half" idx="2"/>
          </p:nvPr>
        </p:nvSpPr>
        <p:spPr>
          <a:xfrm>
            <a:off x="1117308" y="2209800"/>
            <a:ext cx="9777703" cy="3962400"/>
          </a:xfrm>
        </p:spPr>
        <p:txBody>
          <a:bodyPr>
            <a:noAutofit/>
          </a:bodyPr>
          <a:lstStyle/>
          <a:p>
            <a:pPr algn="just"/>
            <a:r>
              <a:rPr lang="en-US" sz="2800" dirty="0"/>
              <a:t>Taken on four voyages, Gulliver's ultimate travels are to a greater understanding of human nature and its flaws. </a:t>
            </a:r>
          </a:p>
          <a:p>
            <a:pPr algn="just"/>
            <a:r>
              <a:rPr lang="en-US" sz="2800" dirty="0"/>
              <a:t>After the first voyage, his image of humanity is little changed, likewise for the 2nd, although after this point, Gulliver's image steadily declines until the fourth voyage, when he meets the Yahoos. In this way, Swift presents his commentary on the human condition through Gulliver's Travels.</a:t>
            </a:r>
          </a:p>
          <a:p>
            <a:pPr algn="just"/>
            <a:endParaRPr lang="en-US" sz="2800" dirty="0"/>
          </a:p>
        </p:txBody>
      </p:sp>
      <p:sp>
        <p:nvSpPr>
          <p:cNvPr id="5" name="Text Placeholder 4">
            <a:extLst>
              <a:ext uri="{FF2B5EF4-FFF2-40B4-BE49-F238E27FC236}">
                <a16:creationId xmlns:a16="http://schemas.microsoft.com/office/drawing/2014/main" id="{B47DBF4C-13E4-48DC-B4B3-5DB4CEAEFF9D}"/>
              </a:ext>
            </a:extLst>
          </p:cNvPr>
          <p:cNvSpPr>
            <a:spLocks noGrp="1"/>
          </p:cNvSpPr>
          <p:nvPr>
            <p:ph type="body" sz="quarter" idx="3"/>
          </p:nvPr>
        </p:nvSpPr>
        <p:spPr/>
        <p:txBody>
          <a:bodyPr/>
          <a:lstStyle/>
          <a:p>
            <a:r>
              <a:rPr lang="en-US" dirty="0"/>
              <a:t> </a:t>
            </a:r>
          </a:p>
        </p:txBody>
      </p:sp>
      <p:sp>
        <p:nvSpPr>
          <p:cNvPr id="6" name="Content Placeholder 5">
            <a:extLst>
              <a:ext uri="{FF2B5EF4-FFF2-40B4-BE49-F238E27FC236}">
                <a16:creationId xmlns:a16="http://schemas.microsoft.com/office/drawing/2014/main" id="{E627E185-FC27-404C-A522-E438E9285B34}"/>
              </a:ext>
            </a:extLst>
          </p:cNvPr>
          <p:cNvSpPr>
            <a:spLocks noGrp="1"/>
          </p:cNvSpPr>
          <p:nvPr>
            <p:ph sz="quarter" idx="4"/>
          </p:nvPr>
        </p:nvSpPr>
        <p:spPr>
          <a:xfrm>
            <a:off x="10742611" y="2209800"/>
            <a:ext cx="532051" cy="304800"/>
          </a:xfrm>
        </p:spPr>
        <p:txBody>
          <a:bodyPr>
            <a:normAutofit fontScale="77500" lnSpcReduction="20000"/>
          </a:bodyPr>
          <a:lstStyle/>
          <a:p>
            <a:pPr marL="0" indent="0">
              <a:buNone/>
            </a:pPr>
            <a:r>
              <a:rPr lang="en-US" dirty="0"/>
              <a:t>  </a:t>
            </a:r>
          </a:p>
        </p:txBody>
      </p:sp>
    </p:spTree>
    <p:extLst>
      <p:ext uri="{BB962C8B-B14F-4D97-AF65-F5344CB8AC3E}">
        <p14:creationId xmlns:p14="http://schemas.microsoft.com/office/powerpoint/2010/main" val="1124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