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257" r:id="rId3"/>
    <p:sldId id="258" r:id="rId4"/>
    <p:sldId id="259" r:id="rId5"/>
    <p:sldId id="260" r:id="rId6"/>
    <p:sldId id="262" r:id="rId7"/>
    <p:sldId id="261" r:id="rId8"/>
    <p:sldId id="266" r:id="rId9"/>
    <p:sldId id="267" r:id="rId10"/>
    <p:sldId id="272" r:id="rId11"/>
    <p:sldId id="273" r:id="rId12"/>
    <p:sldId id="268" r:id="rId13"/>
    <p:sldId id="269" r:id="rId14"/>
    <p:sldId id="263" r:id="rId15"/>
    <p:sldId id="264" r:id="rId16"/>
    <p:sldId id="265" r:id="rId17"/>
    <p:sldId id="270" r:id="rId18"/>
    <p:sldId id="274" r:id="rId19"/>
    <p:sldId id="275" r:id="rId20"/>
    <p:sldId id="276" r:id="rId21"/>
    <p:sldId id="280" r:id="rId22"/>
    <p:sldId id="281" r:id="rId23"/>
    <p:sldId id="277" r:id="rId24"/>
    <p:sldId id="278" r:id="rId25"/>
    <p:sldId id="282" r:id="rId26"/>
    <p:sldId id="283" r:id="rId27"/>
    <p:sldId id="284" r:id="rId28"/>
    <p:sldId id="279" r:id="rId29"/>
    <p:sldId id="271" r:id="rId30"/>
    <p:sldId id="285"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286"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F61EBA-6A30-4284-8AC2-412DD486E716}" type="datetimeFigureOut">
              <a:rPr lang="en-US" smtClean="0"/>
              <a:pPr/>
              <a:t>5/7/2020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1691AB-A2E8-45B4-A0B2-EA448D8DD95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1691AB-A2E8-45B4-A0B2-EA448D8DD95D}" type="slidenum">
              <a:rPr lang="en-US" smtClean="0"/>
              <a:pPr/>
              <a:t>29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4</a:t>
            </a:r>
            <a:br>
              <a:rPr lang="en-US" dirty="0" smtClean="0"/>
            </a:br>
            <a:r>
              <a:rPr lang="en-US" dirty="0" smtClean="0"/>
              <a:t>Struggle for Pakistan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normAutofit lnSpcReduction="10000"/>
          </a:bodyPr>
          <a:lstStyle/>
          <a:p>
            <a:r>
              <a:rPr lang="en-US" dirty="0" smtClean="0"/>
              <a:t>After the War of Independence 1857 the English government had realized that their policy to rule by force was no longer beneficial in India. Thus, they tried to win the support of the Indian people. Several promises were made by the government that the Indians will, from now onward, also be a part of political affairs in their country and that they will no longer be treated as mere slave/masses but as citizens.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During these circumstances an ex English CSP officer named Alan Octavian Hume came up with the idea of forming a political party, of the Indians and for the Indians. For that purpose he met with senior English bureaucrats and with their guidance, along with local Indian contribution a political party was formed in 1885. It was called the All Indian National Congress. Its first president was an Indian and Mr. Hume was its first general secretary.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Establishment of Indian National Congress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On his return from Britain, Hume consulted the local Indian leaders and started working towards the establishment of an Indian political organization. He invited the convention of the Indian National Union, an organization he had already formed in 1884, to Bombay in December 1885. Seventy delegates, most of whom were lawyers, educationalists and journalists, attended the convention in which the Indian National Congress was established.</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r>
              <a:rPr lang="en-US" dirty="0" smtClean="0"/>
              <a:t>This first session of Congress was presided over by </a:t>
            </a:r>
            <a:r>
              <a:rPr lang="en-US" dirty="0" err="1" smtClean="0"/>
              <a:t>Womesh</a:t>
            </a:r>
            <a:r>
              <a:rPr lang="en-US" dirty="0" smtClean="0"/>
              <a:t> Chandra and he was also elected as the first president of the organization.</a:t>
            </a:r>
            <a:br>
              <a:rPr lang="en-US" dirty="0" smtClean="0"/>
            </a:br>
            <a:r>
              <a:rPr lang="en-US" dirty="0" smtClean="0"/>
              <a:t>To begin with, Congress acted as a ‘Kings Party’.</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Its early aims and objectives were:</a:t>
            </a:r>
          </a:p>
          <a:p>
            <a:r>
              <a:rPr lang="en-US" dirty="0" smtClean="0"/>
              <a:t>To seek the cooperation of all the Indians in its efforts.</a:t>
            </a:r>
          </a:p>
          <a:p>
            <a:r>
              <a:rPr lang="en-US" dirty="0" smtClean="0"/>
              <a:t>Eradicate the concepts of race, creed and provincial prejudices and try to form national unity.</a:t>
            </a:r>
          </a:p>
          <a:p>
            <a:r>
              <a:rPr lang="en-US" dirty="0" smtClean="0"/>
              <a:t>Discuss and solve the social problems of the country.</a:t>
            </a:r>
          </a:p>
          <a:p>
            <a:r>
              <a:rPr lang="en-US" dirty="0" smtClean="0"/>
              <a:t>To request the government, give more share to the locals in administrative affairs.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r>
              <a:rPr lang="en-US" dirty="0" smtClean="0"/>
              <a:t>As time went by, the Congress changed its stance and apparently became the biggest opposition to the British government.</a:t>
            </a:r>
          </a:p>
          <a:p>
            <a:r>
              <a:rPr lang="en-US" dirty="0" smtClean="0"/>
              <a:t>Muslims primarily opposed the creation of Congress and refused to participate in its activities.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r>
              <a:rPr lang="en-US" dirty="0" smtClean="0"/>
              <a:t>Out of the 70 delegates who attended the opening session of the Congress, only two were Muslims. Sir </a:t>
            </a:r>
            <a:r>
              <a:rPr lang="en-US" dirty="0" err="1" smtClean="0"/>
              <a:t>Syed</a:t>
            </a:r>
            <a:r>
              <a:rPr lang="en-US" dirty="0" smtClean="0"/>
              <a:t> Ahmad Khan, who was invited to attend the Bombay session, refused the offer. He also urged the Muslims to abstain from the Congress activities and predicted that the party would eventually become a Hindu party and would only look after the interests of the Hindus. </a:t>
            </a:r>
            <a:r>
              <a:rPr lang="en-US" dirty="0" err="1" smtClean="0"/>
              <a:t>Syed</a:t>
            </a:r>
            <a:r>
              <a:rPr lang="en-US" dirty="0" smtClean="0"/>
              <a:t> </a:t>
            </a:r>
            <a:r>
              <a:rPr lang="en-US" dirty="0" err="1" smtClean="0"/>
              <a:t>Ameer</a:t>
            </a:r>
            <a:r>
              <a:rPr lang="en-US" dirty="0" smtClean="0"/>
              <a:t> Ali, another important Muslim figure of the era, also refused to join Indian National Congress.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Congress and Muslims of India</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Congress and Muslims of India</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On 28</a:t>
            </a:r>
            <a:r>
              <a:rPr lang="en-US" baseline="30000" dirty="0" smtClean="0"/>
              <a:t>th</a:t>
            </a:r>
            <a:r>
              <a:rPr lang="en-US" dirty="0" smtClean="0"/>
              <a:t> December 1885 the first session of the Congress was held with 72 members among whom, 58 were Hindus of which only 2 were Muslims. This obvious difference in the ratio of membership continued throughout the history of the Congress’s existence as the only political party in the Indian sub-continent. For instance in the Congress session held in 1894 there were 118 Hindu members of Congress and only 20 were Muslims. The difference of proportion between the two nations’ representatives can show a great deal of truth about the intentions of the Congress.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chief Muslim leaders in India at that time were Sir </a:t>
            </a:r>
            <a:r>
              <a:rPr lang="en-US" dirty="0" err="1" smtClean="0"/>
              <a:t>Syed</a:t>
            </a:r>
            <a:r>
              <a:rPr lang="en-US" dirty="0" smtClean="0"/>
              <a:t> Ahmed Khan and his Aligarh comrades who believed that the English government was accusing Muslims to be the real force behind the “mutiny of 1857”. According to Sir </a:t>
            </a:r>
            <a:r>
              <a:rPr lang="en-US" dirty="0" err="1" smtClean="0"/>
              <a:t>Syed</a:t>
            </a:r>
            <a:r>
              <a:rPr lang="en-US" dirty="0" smtClean="0"/>
              <a:t>, Muslims should stay aloof from all political matters to give the government the impression that they were not concerned with the politics so that they can save themselves from the government’s wrath.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Urdu Hindi Controversy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During the last days of the Muslim rule, Urdu emerged as the most common language of the northwestern provinces of India. It was declared the official language, and all official records were written in this language. In 1867, some prominent Hindus started a movement in Banaras in which they demanded the replacement of Urdu with Hindi, and the Persian script with the </a:t>
            </a:r>
            <a:r>
              <a:rPr lang="en-US" dirty="0" err="1" smtClean="0"/>
              <a:t>Deva</a:t>
            </a:r>
            <a:r>
              <a:rPr lang="en-US" dirty="0" smtClean="0"/>
              <a:t> </a:t>
            </a:r>
            <a:r>
              <a:rPr lang="en-US" dirty="0" err="1" smtClean="0"/>
              <a:t>Nagri</a:t>
            </a:r>
            <a:r>
              <a:rPr lang="en-US" dirty="0" smtClean="0"/>
              <a:t> script, as the court language in the northwestern provinces.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r>
              <a:rPr lang="en-US" dirty="0" smtClean="0"/>
              <a:t>Attainment of modern western education was the focus of the educated sections of Muslim society. The rest of the Muslim population was either too unaware of the current political affairs because of their educational backwardness or too afraid for their lives.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r>
              <a:rPr lang="en-US" dirty="0" smtClean="0"/>
              <a:t>Congress on the other hand started to become more and more prejudiced against the Muslims. Hindus, being in majority in the party started using it to achieve their own ends. The Congress during all her life in united India kept claiming that it represented all the communities living in India no matter what their faiths were. But the reality was quite the opposite.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Muslims of India</a:t>
            </a:r>
            <a:endParaRPr lang="en-US" dirty="0"/>
          </a:p>
        </p:txBody>
      </p:sp>
      <p:sp>
        <p:nvSpPr>
          <p:cNvPr id="3" name="Content Placeholder 2"/>
          <p:cNvSpPr>
            <a:spLocks noGrp="1"/>
          </p:cNvSpPr>
          <p:nvPr>
            <p:ph idx="1"/>
          </p:nvPr>
        </p:nvSpPr>
        <p:spPr/>
        <p:txBody>
          <a:bodyPr>
            <a:normAutofit lnSpcReduction="10000"/>
          </a:bodyPr>
          <a:lstStyle/>
          <a:p>
            <a:r>
              <a:rPr lang="en-US" dirty="0" smtClean="0"/>
              <a:t>During the last decade of the 19</a:t>
            </a:r>
            <a:r>
              <a:rPr lang="en-US" baseline="30000" dirty="0" smtClean="0"/>
              <a:t>th</a:t>
            </a:r>
            <a:r>
              <a:rPr lang="en-US" dirty="0" smtClean="0"/>
              <a:t> century Congress and its policies became excessively biased and violent toward the Muslims. Extremist Hindus like </a:t>
            </a:r>
            <a:r>
              <a:rPr lang="en-US" dirty="0" err="1" smtClean="0"/>
              <a:t>Tilak</a:t>
            </a:r>
            <a:r>
              <a:rPr lang="en-US" dirty="0" smtClean="0"/>
              <a:t>, Medan Mohan </a:t>
            </a:r>
            <a:r>
              <a:rPr lang="en-US" dirty="0" err="1" smtClean="0"/>
              <a:t>Malvia</a:t>
            </a:r>
            <a:r>
              <a:rPr lang="en-US" dirty="0" smtClean="0"/>
              <a:t>, Rash </a:t>
            </a:r>
            <a:r>
              <a:rPr lang="en-US" dirty="0" err="1" smtClean="0"/>
              <a:t>Behari</a:t>
            </a:r>
            <a:r>
              <a:rPr lang="en-US" dirty="0" smtClean="0"/>
              <a:t> </a:t>
            </a:r>
            <a:r>
              <a:rPr lang="en-US" dirty="0" err="1" smtClean="0"/>
              <a:t>Ghosh</a:t>
            </a:r>
            <a:r>
              <a:rPr lang="en-US" dirty="0" smtClean="0"/>
              <a:t> and </a:t>
            </a:r>
            <a:r>
              <a:rPr lang="en-US" dirty="0" err="1" smtClean="0"/>
              <a:t>Banerjee</a:t>
            </a:r>
            <a:r>
              <a:rPr lang="en-US" dirty="0" smtClean="0"/>
              <a:t> became its major leaders who practically took arms against the Muslims, their faith and practices. Their violent protests against cow slaughter and division of Bengal are living proofs of Congress’s pro-Hindu approach.</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Those were terrible times for all Indians except Hindus of course, and particularly for Muslims. Congress during its rule did all in its capacity to work against Muslims and their representative political party Muslim League. Hindu-Muslim riots were common stories of the day in which the Muslims were always accused for everything. Cow slaughter was banned in many regions. Congress party song </a:t>
            </a:r>
            <a:r>
              <a:rPr lang="en-US" dirty="0" err="1" smtClean="0"/>
              <a:t>Banday</a:t>
            </a:r>
            <a:r>
              <a:rPr lang="en-US" dirty="0" smtClean="0"/>
              <a:t> </a:t>
            </a:r>
            <a:r>
              <a:rPr lang="en-US" dirty="0" err="1" smtClean="0"/>
              <a:t>Mataram</a:t>
            </a:r>
            <a:r>
              <a:rPr lang="en-US" dirty="0" smtClean="0"/>
              <a:t> was declared the national anthem of India which branded all Muslims as outsiders and traitors and the song suggested the elimination of Muslims by all means.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r>
              <a:rPr lang="en-US" dirty="0" smtClean="0"/>
              <a:t>The language controversy was given a new life during that time as well. All these events proved that all Congress wanted was to destroy Muslims, their heritage and to rule them as masters over slaves. That’s why when Congress ministries resigned in 1939; Muslims of India celebrated Day of Deliverance on 22</a:t>
            </a:r>
            <a:r>
              <a:rPr lang="en-US" baseline="30000" dirty="0" smtClean="0"/>
              <a:t>nd</a:t>
            </a:r>
            <a:r>
              <a:rPr lang="en-US" dirty="0" smtClean="0"/>
              <a:t> December.</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r>
              <a:rPr lang="en-US" dirty="0" smtClean="0"/>
              <a:t>In spite of all anti-Muslim activities of the Congress, some Muslim politicians had stuck their desires with the part because they agreed with the claim of the Congress that all the people living in India were one nation and Congress planned to keep it that way.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r>
              <a:rPr lang="en-US" dirty="0" smtClean="0"/>
              <a:t>Muslim politicians like </a:t>
            </a:r>
            <a:r>
              <a:rPr lang="en-US" dirty="0" err="1" smtClean="0"/>
              <a:t>Maulana</a:t>
            </a:r>
            <a:r>
              <a:rPr lang="en-US" dirty="0" smtClean="0"/>
              <a:t> Azad, </a:t>
            </a:r>
            <a:r>
              <a:rPr lang="en-US" dirty="0" err="1" smtClean="0"/>
              <a:t>Maulan</a:t>
            </a:r>
            <a:r>
              <a:rPr lang="en-US" dirty="0" smtClean="0"/>
              <a:t> Mohammad Ali </a:t>
            </a:r>
            <a:r>
              <a:rPr lang="en-US" dirty="0" err="1" smtClean="0"/>
              <a:t>Johar</a:t>
            </a:r>
            <a:r>
              <a:rPr lang="en-US" dirty="0" smtClean="0"/>
              <a:t> and even Mohammad Ali Jinnah were also in favor of united India and they believed that in spite of all the newly emerging Hindu-Muslim differences there was still the chance of their unity and that’s why they remained with the Congress.</a:t>
            </a:r>
          </a:p>
          <a:p>
            <a:pPr>
              <a:buNone/>
            </a:pPr>
            <a:endParaRPr lang="en-US" dirty="0" smtClean="0"/>
          </a:p>
          <a:p>
            <a:pPr>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India Muslim League</a:t>
            </a:r>
            <a:endParaRPr lang="en-US" dirty="0"/>
          </a:p>
        </p:txBody>
      </p:sp>
      <p:sp>
        <p:nvSpPr>
          <p:cNvPr id="3" name="Content Placeholder 2"/>
          <p:cNvSpPr>
            <a:spLocks noGrp="1"/>
          </p:cNvSpPr>
          <p:nvPr>
            <p:ph idx="1"/>
          </p:nvPr>
        </p:nvSpPr>
        <p:spPr/>
        <p:txBody>
          <a:bodyPr>
            <a:normAutofit lnSpcReduction="10000"/>
          </a:bodyPr>
          <a:lstStyle/>
          <a:p>
            <a:r>
              <a:rPr lang="en-US" dirty="0" smtClean="0"/>
              <a:t>On the Aligarh side, after the death of Sir </a:t>
            </a:r>
            <a:r>
              <a:rPr lang="en-US" dirty="0" err="1" smtClean="0"/>
              <a:t>Syed</a:t>
            </a:r>
            <a:r>
              <a:rPr lang="en-US" dirty="0" smtClean="0"/>
              <a:t>, his successors like </a:t>
            </a:r>
            <a:r>
              <a:rPr lang="en-US" dirty="0" err="1" smtClean="0"/>
              <a:t>Mohsin-ul-Mulk</a:t>
            </a:r>
            <a:r>
              <a:rPr lang="en-US" dirty="0" smtClean="0"/>
              <a:t> and </a:t>
            </a:r>
            <a:r>
              <a:rPr lang="en-US" dirty="0" err="1" smtClean="0"/>
              <a:t>Wiqar-ul-Mulk</a:t>
            </a:r>
            <a:r>
              <a:rPr lang="en-US" dirty="0" smtClean="0"/>
              <a:t> perceived that the time for Muslim separation from politics was gone and a new era had begun, that demanded a political party for the Muslims as well. For that reason in 1906 All India Muslim League was formed which in contrast to the Congress declared itself to be the representative of the Muslims</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Congress doings intensified the feelings of freedom of the Muslims and though Muslims like </a:t>
            </a:r>
            <a:r>
              <a:rPr lang="en-US" dirty="0" err="1" smtClean="0"/>
              <a:t>Maulana</a:t>
            </a:r>
            <a:r>
              <a:rPr lang="en-US" dirty="0" smtClean="0"/>
              <a:t> Azad and his party </a:t>
            </a:r>
            <a:r>
              <a:rPr lang="en-US" dirty="0" err="1" smtClean="0"/>
              <a:t>Jamiat</a:t>
            </a:r>
            <a:r>
              <a:rPr lang="en-US" dirty="0" smtClean="0"/>
              <a:t>-</a:t>
            </a:r>
            <a:r>
              <a:rPr lang="en-US" dirty="0" err="1" smtClean="0"/>
              <a:t>ul</a:t>
            </a:r>
            <a:r>
              <a:rPr lang="en-US" dirty="0" smtClean="0"/>
              <a:t>-</a:t>
            </a:r>
            <a:r>
              <a:rPr lang="en-US" dirty="0" err="1" smtClean="0"/>
              <a:t>Ulema</a:t>
            </a:r>
            <a:r>
              <a:rPr lang="en-US" dirty="0" smtClean="0"/>
              <a:t>-</a:t>
            </a:r>
            <a:r>
              <a:rPr lang="en-US" dirty="0" err="1" smtClean="0"/>
              <a:t>i</a:t>
            </a:r>
            <a:r>
              <a:rPr lang="en-US" dirty="0" smtClean="0"/>
              <a:t>-Hind kept themselves on the Congress side and hailed for a united India the majority of the Indian Muslims followed Muslim League and finally founded an independent country for themselves called Pakistan in 1947.</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Partition of </a:t>
            </a:r>
            <a:r>
              <a:rPr lang="en-US" dirty="0" err="1" smtClean="0"/>
              <a:t>Bangal</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r>
              <a:rPr lang="en-US" dirty="0" smtClean="0"/>
              <a:t>The reason for opposing Urdu was that the language was written in Persian script, which was similar to the Arabic script, and Arabic was the language of the Quran, the Holy Book of the Muslims. The movement grew quickly and within a few months spread throughout the Hindu population of the northwestern provinces of India. The headquarters of this movement were in Allahabad.</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partition of Bengal was the most important event during the rule of Lord Curzon. It was carried out mainly for the convenience of administration. Bengal in those days was the biggest province of India extending over 1, 89, 000 square miles with a population of 80 million. It was comprising of Bengal, Behar and Orissa and was under the central of one lieutenant Governor. After Lord Curzon took charge as Governor General of India the discussion over the Partition began due to the following issues:</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Vastness of Province: </a:t>
            </a:r>
            <a:endParaRPr lang="en-US" dirty="0"/>
          </a:p>
        </p:txBody>
      </p:sp>
      <p:sp>
        <p:nvSpPr>
          <p:cNvPr id="3" name="Content Placeholder 2"/>
          <p:cNvSpPr>
            <a:spLocks noGrp="1"/>
          </p:cNvSpPr>
          <p:nvPr>
            <p:ph idx="1"/>
          </p:nvPr>
        </p:nvSpPr>
        <p:spPr/>
        <p:txBody>
          <a:bodyPr/>
          <a:lstStyle/>
          <a:p>
            <a:r>
              <a:rPr lang="en-US" dirty="0" smtClean="0"/>
              <a:t>The Province was spread over the area of 1, 89, 000 square miles with the population of 80 million, which was too vast to be managed by one lieutenant Governor. He could not make a tour for the whole province due to its vastness once in his tenure.</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Limited Sources of Communication</a:t>
            </a:r>
            <a:endParaRPr lang="en-US" dirty="0"/>
          </a:p>
        </p:txBody>
      </p:sp>
      <p:sp>
        <p:nvSpPr>
          <p:cNvPr id="3" name="Content Placeholder 2"/>
          <p:cNvSpPr>
            <a:spLocks noGrp="1"/>
          </p:cNvSpPr>
          <p:nvPr>
            <p:ph idx="1"/>
          </p:nvPr>
        </p:nvSpPr>
        <p:spPr/>
        <p:txBody>
          <a:bodyPr/>
          <a:lstStyle/>
          <a:p>
            <a:r>
              <a:rPr lang="en-US" dirty="0" smtClean="0"/>
              <a:t>The sources of communication in the provinces were limited due to rivers and forests. The law and order condition of the provinces was also worst due to insufficient police and in-efficient management. Therefore the need of partition of province was felt severally.</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Difference of Language: </a:t>
            </a:r>
            <a:endParaRPr lang="en-US" dirty="0"/>
          </a:p>
        </p:txBody>
      </p:sp>
      <p:sp>
        <p:nvSpPr>
          <p:cNvPr id="3" name="Content Placeholder 2"/>
          <p:cNvSpPr>
            <a:spLocks noGrp="1"/>
          </p:cNvSpPr>
          <p:nvPr>
            <p:ph idx="1"/>
          </p:nvPr>
        </p:nvSpPr>
        <p:spPr/>
        <p:txBody>
          <a:bodyPr/>
          <a:lstStyle/>
          <a:p>
            <a:r>
              <a:rPr lang="en-US" dirty="0" smtClean="0"/>
              <a:t>There was also the difference of Languages and civilization of the natives of West Bengal and East Bengal. The natives of West Bengal considered themselves superior in civilization to the resident of East Bengal. The Condition demanded for the division of Provinces.</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of the time</a:t>
            </a:r>
            <a:endParaRPr lang="en-US" dirty="0"/>
          </a:p>
        </p:txBody>
      </p:sp>
      <p:sp>
        <p:nvSpPr>
          <p:cNvPr id="3" name="Content Placeholder 2"/>
          <p:cNvSpPr>
            <a:spLocks noGrp="1"/>
          </p:cNvSpPr>
          <p:nvPr>
            <p:ph idx="1"/>
          </p:nvPr>
        </p:nvSpPr>
        <p:spPr/>
        <p:txBody>
          <a:bodyPr/>
          <a:lstStyle/>
          <a:p>
            <a:r>
              <a:rPr lang="en-US" dirty="0" smtClean="0"/>
              <a:t>The division of Bengal was the need of the time to develop trade in East Bengal and to promote the Port of Chittagong, which could be done only by division of the Provinces. </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Partition: </a:t>
            </a:r>
            <a:endParaRPr lang="en-US" dirty="0"/>
          </a:p>
        </p:txBody>
      </p:sp>
      <p:sp>
        <p:nvSpPr>
          <p:cNvPr id="3" name="Content Placeholder 2"/>
          <p:cNvSpPr>
            <a:spLocks noGrp="1"/>
          </p:cNvSpPr>
          <p:nvPr>
            <p:ph idx="1"/>
          </p:nvPr>
        </p:nvSpPr>
        <p:spPr/>
        <p:txBody>
          <a:bodyPr>
            <a:normAutofit lnSpcReduction="10000"/>
          </a:bodyPr>
          <a:lstStyle/>
          <a:p>
            <a:r>
              <a:rPr lang="en-US" dirty="0" smtClean="0"/>
              <a:t>The Partition of Bengal was thus calculated to restore efficiency in the Government and administration on one hand and encouraged local initiatives for progress and development on the other. Lord Curzon partitioned Bengal and formed two new provinces of manageable size – </a:t>
            </a:r>
          </a:p>
          <a:p>
            <a:r>
              <a:rPr lang="en-US" dirty="0" smtClean="0"/>
              <a:t>East and </a:t>
            </a:r>
          </a:p>
          <a:p>
            <a:r>
              <a:rPr lang="en-US" dirty="0" smtClean="0"/>
              <a:t>West Bengal. </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r>
              <a:rPr lang="en-US" b="1" dirty="0" smtClean="0"/>
              <a:t>East Bengal </a:t>
            </a:r>
            <a:r>
              <a:rPr lang="en-US" dirty="0" smtClean="0"/>
              <a:t>consisted of Dacca, </a:t>
            </a:r>
            <a:r>
              <a:rPr lang="en-US" dirty="0" err="1" smtClean="0"/>
              <a:t>Mamansingh</a:t>
            </a:r>
            <a:r>
              <a:rPr lang="en-US" dirty="0" smtClean="0"/>
              <a:t>, Assam, </a:t>
            </a:r>
            <a:r>
              <a:rPr lang="en-US" dirty="0" err="1" smtClean="0"/>
              <a:t>Kaula</a:t>
            </a:r>
            <a:r>
              <a:rPr lang="en-US" dirty="0" smtClean="0"/>
              <a:t>, </a:t>
            </a:r>
            <a:r>
              <a:rPr lang="en-US" dirty="0" err="1" smtClean="0"/>
              <a:t>Rangpur</a:t>
            </a:r>
            <a:r>
              <a:rPr lang="en-US" dirty="0" smtClean="0"/>
              <a:t>, and </a:t>
            </a:r>
            <a:r>
              <a:rPr lang="en-US" dirty="0" err="1" smtClean="0"/>
              <a:t>Bogra</a:t>
            </a:r>
            <a:r>
              <a:rPr lang="en-US" dirty="0" smtClean="0"/>
              <a:t> district, the Dacca was capital of East Bengal constituted a majority Muslim Province, while the Bihar and Orissa constituted a separate province to be called as </a:t>
            </a:r>
            <a:r>
              <a:rPr lang="en-US" b="1" dirty="0" smtClean="0"/>
              <a:t>West Bengal </a:t>
            </a:r>
            <a:r>
              <a:rPr lang="en-US" dirty="0" smtClean="0"/>
              <a:t>with the capital of Calcutta and become the Hindu Majority provinces.</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a:t>
            </a:r>
            <a:endParaRPr lang="en-US" dirty="0"/>
          </a:p>
        </p:txBody>
      </p:sp>
      <p:sp>
        <p:nvSpPr>
          <p:cNvPr id="3" name="Content Placeholder 2"/>
          <p:cNvSpPr>
            <a:spLocks noGrp="1"/>
          </p:cNvSpPr>
          <p:nvPr>
            <p:ph idx="1"/>
          </p:nvPr>
        </p:nvSpPr>
        <p:spPr/>
        <p:txBody>
          <a:bodyPr/>
          <a:lstStyle/>
          <a:p>
            <a:r>
              <a:rPr lang="en-US" b="1" dirty="0" smtClean="0"/>
              <a:t>East Bengal </a:t>
            </a:r>
            <a:r>
              <a:rPr lang="en-US" dirty="0" smtClean="0"/>
              <a:t>contained a population of eighteen million Muslims and twelve million Hindus. </a:t>
            </a:r>
          </a:p>
          <a:p>
            <a:r>
              <a:rPr lang="en-US" dirty="0" smtClean="0"/>
              <a:t>Whereas </a:t>
            </a:r>
            <a:r>
              <a:rPr lang="en-US" b="1" dirty="0" smtClean="0"/>
              <a:t>West Bengal </a:t>
            </a:r>
            <a:r>
              <a:rPr lang="en-US" dirty="0" smtClean="0"/>
              <a:t>had a population fifty four million of which 42 million where Hindus and thus was the Hindu majority province. </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Muslims’ Response </a:t>
            </a:r>
            <a:endParaRPr lang="en-US" dirty="0"/>
          </a:p>
        </p:txBody>
      </p:sp>
      <p:sp>
        <p:nvSpPr>
          <p:cNvPr id="3" name="Content Placeholder 2"/>
          <p:cNvSpPr>
            <a:spLocks noGrp="1"/>
          </p:cNvSpPr>
          <p:nvPr>
            <p:ph idx="1"/>
          </p:nvPr>
        </p:nvSpPr>
        <p:spPr>
          <a:xfrm>
            <a:off x="457200" y="1600200"/>
            <a:ext cx="8229600" cy="4876800"/>
          </a:xfrm>
        </p:spPr>
        <p:txBody>
          <a:bodyPr>
            <a:normAutofit fontScale="85000" lnSpcReduction="10000"/>
          </a:bodyPr>
          <a:lstStyle/>
          <a:p>
            <a:r>
              <a:rPr lang="en-US" sz="3500" dirty="0" smtClean="0"/>
              <a:t>It received a favorable response from the Muslims. It was thought that it would bring the emancipation of Muslims socially and economically. The Muslims welcomed the Partition of Bengal for the following reasons: </a:t>
            </a:r>
          </a:p>
          <a:p>
            <a:r>
              <a:rPr lang="en-US" sz="3500" dirty="0" smtClean="0"/>
              <a:t>1. In the majority province of East Bengal the Muslims would be free from Hindu dominance in economic field. They would get opportunities of services and advancement of agriculture. </a:t>
            </a:r>
          </a:p>
          <a:p>
            <a:pPr>
              <a:buNone/>
            </a:pPr>
            <a:r>
              <a:rPr lang="en-US" dirty="0" smtClean="0"/>
              <a:t/>
            </a:r>
            <a:br>
              <a:rPr lang="en-US" dirty="0" smtClean="0"/>
            </a:b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a:xfrm>
            <a:off x="457200" y="1371600"/>
            <a:ext cx="8229600" cy="5029200"/>
          </a:xfrm>
        </p:spPr>
        <p:txBody>
          <a:bodyPr>
            <a:normAutofit fontScale="92500"/>
          </a:bodyPr>
          <a:lstStyle/>
          <a:p>
            <a:r>
              <a:rPr lang="en-US" dirty="0" smtClean="0"/>
              <a:t>2. The city of Dacca, where the Muslims were in majority was the centre of Muslim culture. In Dacca Muslims had a great chance of success for social and cultural advancement than in Calcutta.</a:t>
            </a:r>
          </a:p>
          <a:p>
            <a:r>
              <a:rPr lang="en-US" dirty="0" smtClean="0"/>
              <a:t>3. The Partition could result in political uplift and securing representation in the Government. </a:t>
            </a:r>
          </a:p>
          <a:p>
            <a:r>
              <a:rPr lang="en-US" dirty="0" smtClean="0"/>
              <a:t>4. The partition of Bengal relieved the Muslims from competing with Hindus, who were more advanced in every field of life.</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r>
              <a:rPr lang="en-US" dirty="0" smtClean="0"/>
              <a:t>This situation provoked the Muslims to come out in order to protect the importance of the Urdu language. The opposition by the Hindus towards the Urdu language made it clear to the Muslims of the region that Hindus were not ready to tolerate the culture and traditions of the Muslims.</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Hindus Response </a:t>
            </a:r>
            <a:endParaRPr lang="en-US" dirty="0"/>
          </a:p>
        </p:txBody>
      </p:sp>
      <p:sp>
        <p:nvSpPr>
          <p:cNvPr id="3" name="Content Placeholder 2"/>
          <p:cNvSpPr>
            <a:spLocks noGrp="1"/>
          </p:cNvSpPr>
          <p:nvPr>
            <p:ph idx="1"/>
          </p:nvPr>
        </p:nvSpPr>
        <p:spPr>
          <a:xfrm>
            <a:off x="457200" y="1447800"/>
            <a:ext cx="8229600" cy="4876800"/>
          </a:xfrm>
        </p:spPr>
        <p:txBody>
          <a:bodyPr>
            <a:normAutofit lnSpcReduction="10000"/>
          </a:bodyPr>
          <a:lstStyle/>
          <a:p>
            <a:r>
              <a:rPr lang="en-US" dirty="0" smtClean="0"/>
              <a:t>The Hindus did not accept it, as it dealt a telling blow to their monopolies and exclusive hold on economic, social, Political life of the whole of Bengal. They called it as a deliberate attempt by British Government .</a:t>
            </a:r>
          </a:p>
          <a:p>
            <a:r>
              <a:rPr lang="en-US" dirty="0" smtClean="0"/>
              <a:t>1. The Partition of Bengal had brightened the possibility of betterment of Muslims; while the Hindu landlords, capitalists and traders wanted status quo and to continue the exploitation of the Muslims.</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2. Hindu lawyers also reacted to the partition of Bengal because they thought that the new province would have its separate courts and thus their practice would be affected. </a:t>
            </a:r>
          </a:p>
          <a:p>
            <a:r>
              <a:rPr lang="en-US" dirty="0" smtClean="0"/>
              <a:t>3. Hindu press was not different from that of Hindu advocates. Hindus had their monopoly over almost whole of the province press. They were afraid that new newspapers would be established which would decrease their income naturally.</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r>
              <a:rPr lang="en-US" dirty="0" smtClean="0"/>
              <a:t>4. The Hindus launched </a:t>
            </a:r>
            <a:r>
              <a:rPr lang="en-US" dirty="0" err="1" smtClean="0"/>
              <a:t>Swadeshi</a:t>
            </a:r>
            <a:r>
              <a:rPr lang="en-US" dirty="0" smtClean="0"/>
              <a:t> Movement whose sole purpose was to boycott of British goods.</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Annulment of the Partition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When Lord </a:t>
            </a:r>
            <a:r>
              <a:rPr lang="en-US" dirty="0" err="1" smtClean="0"/>
              <a:t>Hardings</a:t>
            </a:r>
            <a:r>
              <a:rPr lang="en-US" dirty="0" smtClean="0"/>
              <a:t> assumed charge as Governor General of India Hindus again became active and sent a representation to him for the annulment of partition of Bengal. He recommended the same to the British Prime Minister for Indian Affairs. On the occasion of the visiting His Majesty George V to Indo- Pakistan and holding of </a:t>
            </a:r>
            <a:r>
              <a:rPr lang="en-US" dirty="0" err="1" smtClean="0"/>
              <a:t>Darbar</a:t>
            </a:r>
            <a:r>
              <a:rPr lang="en-US" dirty="0" smtClean="0"/>
              <a:t> at Delhi on 12th December 1911 the partition of Bengal was cancelled. The united Bengal was placed under a Governor and Assam was placed under a Chief Commissioner. This decision was shattering blow to Muslims. It left them sullen and disillusioned. Their anger and indignation had widespread repercussions. The Muslims leaders and intelligentsia condemned the decision as betrayal of worst kind.</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r>
              <a:rPr lang="en-US" dirty="0" smtClean="0"/>
              <a:t>The united Bengal was placed under a Governor and Assam was placed under a Chief Commissioner. This decision was shattering blow to Muslims. It left them sullen and disillusioned. Their anger and indignation had widespread repercussions. The Muslims leaders and intelligentsia condemned the decision as betrayal of worst kind.</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FOR PARTITION </a:t>
            </a:r>
            <a:endParaRPr lang="en-US" dirty="0"/>
          </a:p>
        </p:txBody>
      </p:sp>
      <p:sp>
        <p:nvSpPr>
          <p:cNvPr id="3" name="Content Placeholder 2"/>
          <p:cNvSpPr>
            <a:spLocks noGrp="1"/>
          </p:cNvSpPr>
          <p:nvPr>
            <p:ph idx="1"/>
          </p:nvPr>
        </p:nvSpPr>
        <p:spPr/>
        <p:txBody>
          <a:bodyPr>
            <a:normAutofit lnSpcReduction="10000"/>
          </a:bodyPr>
          <a:lstStyle/>
          <a:p>
            <a:r>
              <a:rPr lang="en-US" dirty="0" smtClean="0"/>
              <a:t>The reason behind the partition that was officially announced was that the Bengal province was too large to be administered by a single governor and therefore was partitioned on administrative purpose.</a:t>
            </a:r>
          </a:p>
          <a:p>
            <a:r>
              <a:rPr lang="en-US" dirty="0" smtClean="0"/>
              <a:t>But the real reason behind the partition was political and not administrative. East Bengal was dominated by the Muslims and West Bengal by the Hindus.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Urdu-Hindi controversy had a great effect on the life of Sir </a:t>
            </a:r>
            <a:r>
              <a:rPr lang="en-US" dirty="0" err="1" smtClean="0"/>
              <a:t>Syed</a:t>
            </a:r>
            <a:r>
              <a:rPr lang="en-US" dirty="0" smtClean="0"/>
              <a:t> Ahmad Khan. Before this event he had been a great advocate of Hindu-Muslim unity and was of the opinion that the “two nations are like two eyes of the beautiful bride, India”. But this movement completely altered his point of view. He put forward the Two-Nation Theory, predicting that the differences between the two groups would increase with the passage of time and the two communities would not join together in anything wholeheartedly.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Formation of Indian National Conference</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Indian National Conference</a:t>
            </a:r>
            <a:endParaRPr lang="en-US" dirty="0"/>
          </a:p>
        </p:txBody>
      </p:sp>
      <p:sp>
        <p:nvSpPr>
          <p:cNvPr id="3" name="Content Placeholder 2"/>
          <p:cNvSpPr>
            <a:spLocks noGrp="1"/>
          </p:cNvSpPr>
          <p:nvPr>
            <p:ph idx="1"/>
          </p:nvPr>
        </p:nvSpPr>
        <p:spPr/>
        <p:txBody>
          <a:bodyPr>
            <a:normAutofit/>
          </a:bodyPr>
          <a:lstStyle/>
          <a:p>
            <a:r>
              <a:rPr lang="en-US" dirty="0" smtClean="0"/>
              <a:t>Events like the:</a:t>
            </a:r>
          </a:p>
          <a:p>
            <a:r>
              <a:rPr lang="en-US" dirty="0" smtClean="0"/>
              <a:t>passage of the Vernacular Press Act in 1878 and </a:t>
            </a:r>
          </a:p>
          <a:p>
            <a:r>
              <a:rPr lang="en-US" dirty="0" smtClean="0"/>
              <a:t>the </a:t>
            </a:r>
            <a:r>
              <a:rPr lang="en-US" dirty="0" err="1" smtClean="0"/>
              <a:t>Ilbert</a:t>
            </a:r>
            <a:r>
              <a:rPr lang="en-US" dirty="0" smtClean="0"/>
              <a:t> Bill of 1882, as well as </a:t>
            </a:r>
          </a:p>
          <a:p>
            <a:r>
              <a:rPr lang="en-US" dirty="0" smtClean="0"/>
              <a:t>the reduction of the age limit for the Civil Services Exams in 1876 </a:t>
            </a:r>
          </a:p>
          <a:p>
            <a:r>
              <a:rPr lang="en-US" dirty="0" smtClean="0"/>
              <a:t>resulted in a wave of opposition from the middle class Indians.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normAutofit/>
          </a:bodyPr>
          <a:lstStyle/>
          <a:p>
            <a:r>
              <a:rPr lang="en-US" sz="3600" dirty="0" smtClean="0"/>
              <a:t>Consequently some of them came together and formed a number of small political parties that came out in the streets for protests and rallies. The British foresaw the situation resulting in another rebellion on the pattern of the War of Independence of 1857.</a:t>
            </a:r>
            <a:endParaRPr lang="en-US"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To avoid such a situation, the British decided to provide an outlet to the local people where they could discuss their political problems. In order to achieve this goal, Hume, a retired British civil servant, had a series of meetings with Lord </a:t>
            </a:r>
            <a:r>
              <a:rPr lang="en-US" dirty="0" err="1" smtClean="0"/>
              <a:t>Dufferin</a:t>
            </a:r>
            <a:r>
              <a:rPr lang="en-US" dirty="0" smtClean="0"/>
              <a:t>, the Viceroy. He also visited England and met people like John Bright, Sir James, Lord Ripon and some members of the British Parliament. Hume also had the support of a large number of Englishmen in India.</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TotalTime>
  <Words>2561</Words>
  <Application>Microsoft Office PowerPoint</Application>
  <PresentationFormat>On-screen Show (4:3)</PresentationFormat>
  <Paragraphs>105</Paragraphs>
  <Slides>45</Slides>
  <Notes>1</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UNIT 4 Struggle for Pakistan</vt:lpstr>
      <vt:lpstr>Urdu Hindi Controversy</vt:lpstr>
      <vt:lpstr>CONT</vt:lpstr>
      <vt:lpstr>CONT</vt:lpstr>
      <vt:lpstr>CONT</vt:lpstr>
      <vt:lpstr>Formation of Indian National Conference</vt:lpstr>
      <vt:lpstr>Indian National Conference</vt:lpstr>
      <vt:lpstr>CONT</vt:lpstr>
      <vt:lpstr>CONT</vt:lpstr>
      <vt:lpstr>CONT</vt:lpstr>
      <vt:lpstr>CONT</vt:lpstr>
      <vt:lpstr>Establishment of Indian National Congress</vt:lpstr>
      <vt:lpstr>CONT</vt:lpstr>
      <vt:lpstr>Objectives</vt:lpstr>
      <vt:lpstr>CONT</vt:lpstr>
      <vt:lpstr>CONT</vt:lpstr>
      <vt:lpstr>Congress and Muslims of India</vt:lpstr>
      <vt:lpstr>Congress and Muslims of India</vt:lpstr>
      <vt:lpstr>CONT</vt:lpstr>
      <vt:lpstr>CONT</vt:lpstr>
      <vt:lpstr>CONT</vt:lpstr>
      <vt:lpstr>Muslims of India</vt:lpstr>
      <vt:lpstr>CONT</vt:lpstr>
      <vt:lpstr>CONT</vt:lpstr>
      <vt:lpstr>CONT</vt:lpstr>
      <vt:lpstr>CONT</vt:lpstr>
      <vt:lpstr>All India Muslim League</vt:lpstr>
      <vt:lpstr>Slide 28</vt:lpstr>
      <vt:lpstr>Partition of Bangal</vt:lpstr>
      <vt:lpstr>Introduction</vt:lpstr>
      <vt:lpstr>Vastness of Province: </vt:lpstr>
      <vt:lpstr>Limited Sources of Communication</vt:lpstr>
      <vt:lpstr>Difference of Language: </vt:lpstr>
      <vt:lpstr>Need of the time</vt:lpstr>
      <vt:lpstr>Partition: </vt:lpstr>
      <vt:lpstr>CONT</vt:lpstr>
      <vt:lpstr>Population</vt:lpstr>
      <vt:lpstr>Muslims’ Response </vt:lpstr>
      <vt:lpstr>CONT</vt:lpstr>
      <vt:lpstr>Hindus Response </vt:lpstr>
      <vt:lpstr>CONT</vt:lpstr>
      <vt:lpstr>CONT</vt:lpstr>
      <vt:lpstr>Annulment of the Partition </vt:lpstr>
      <vt:lpstr>CONT</vt:lpstr>
      <vt:lpstr>REASONS FOR PARTITION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4 Struggle for Pakistan</dc:title>
  <dc:creator>PC</dc:creator>
  <cp:lastModifiedBy>Windows User</cp:lastModifiedBy>
  <cp:revision>37</cp:revision>
  <dcterms:created xsi:type="dcterms:W3CDTF">2006-08-16T00:00:00Z</dcterms:created>
  <dcterms:modified xsi:type="dcterms:W3CDTF">2020-05-07T06:42:58Z</dcterms:modified>
</cp:coreProperties>
</file>