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68" r:id="rId7"/>
    <p:sldId id="262" r:id="rId8"/>
    <p:sldId id="269" r:id="rId9"/>
    <p:sldId id="270" r:id="rId10"/>
    <p:sldId id="271" r:id="rId11"/>
    <p:sldId id="272" r:id="rId12"/>
    <p:sldId id="263" r:id="rId13"/>
    <p:sldId id="257" r:id="rId14"/>
    <p:sldId id="258" r:id="rId15"/>
    <p:sldId id="259" r:id="rId16"/>
    <p:sldId id="260"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34DA36-F247-45BF-9A41-BF732BF6FF3C}" type="datetimeFigureOut">
              <a:rPr lang="en-US" smtClean="0"/>
              <a:pPr/>
              <a:t>5/7/2020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A42E1CCA-82D8-489F-9089-94FD1FCBDF7D}"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139215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34DA36-F247-45BF-9A41-BF732BF6FF3C}"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E1CCA-82D8-489F-9089-94FD1FCBDF7D}"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81840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34DA36-F247-45BF-9A41-BF732BF6FF3C}"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E1CCA-82D8-489F-9089-94FD1FCBDF7D}"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701982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34DA36-F247-45BF-9A41-BF732BF6FF3C}"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E1CCA-82D8-489F-9089-94FD1FCBDF7D}"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935971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34DA36-F247-45BF-9A41-BF732BF6FF3C}"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2E1CCA-82D8-489F-9089-94FD1FCBDF7D}"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043017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34DA36-F247-45BF-9A41-BF732BF6FF3C}"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E1CCA-82D8-489F-9089-94FD1FCBDF7D}"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366032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34DA36-F247-45BF-9A41-BF732BF6FF3C}"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2E1CCA-82D8-489F-9089-94FD1FCBDF7D}"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698424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34DA36-F247-45BF-9A41-BF732BF6FF3C}"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2E1CCA-82D8-489F-9089-94FD1FCBDF7D}"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896995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4DA36-F247-45BF-9A41-BF732BF6FF3C}"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2E1CCA-82D8-489F-9089-94FD1FCBDF7D}" type="slidenum">
              <a:rPr lang="en-US" smtClean="0"/>
              <a:pPr/>
              <a:t>‹#›</a:t>
            </a:fld>
            <a:endParaRPr lang="en-US"/>
          </a:p>
        </p:txBody>
      </p:sp>
    </p:spTree>
    <p:extLst>
      <p:ext uri="{BB962C8B-B14F-4D97-AF65-F5344CB8AC3E}">
        <p14:creationId xmlns:p14="http://schemas.microsoft.com/office/powerpoint/2010/main" xmlns="" val="169970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34DA36-F247-45BF-9A41-BF732BF6FF3C}"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2E1CCA-82D8-489F-9089-94FD1FCBDF7D}"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948008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934DA36-F247-45BF-9A41-BF732BF6FF3C}" type="datetimeFigureOut">
              <a:rPr lang="en-US" smtClean="0"/>
              <a:pPr/>
              <a:t>5/7/2020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A42E1CCA-82D8-489F-9089-94FD1FCBDF7D}"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877099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934DA36-F247-45BF-9A41-BF732BF6FF3C}" type="datetimeFigureOut">
              <a:rPr lang="en-US" smtClean="0"/>
              <a:pPr/>
              <a:t>5/7/2020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42E1CCA-82D8-489F-9089-94FD1FCBDF7D}"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20235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A47548-5070-4AAD-A04A-597466F20F19}"/>
              </a:ext>
            </a:extLst>
          </p:cNvPr>
          <p:cNvSpPr>
            <a:spLocks noGrp="1"/>
          </p:cNvSpPr>
          <p:nvPr>
            <p:ph type="ctrTitle"/>
          </p:nvPr>
        </p:nvSpPr>
        <p:spPr/>
        <p:txBody>
          <a:bodyPr>
            <a:normAutofit fontScale="90000"/>
          </a:bodyPr>
          <a:lstStyle/>
          <a:p>
            <a:pPr algn="ctr"/>
            <a:r>
              <a:rPr lang="en-US" b="1" dirty="0"/>
              <a:t/>
            </a:r>
            <a:br>
              <a:rPr lang="en-US" b="1" dirty="0"/>
            </a:br>
            <a:r>
              <a:rPr lang="en-US" b="1" dirty="0"/>
              <a:t/>
            </a:r>
            <a:br>
              <a:rPr lang="en-US" b="1" dirty="0"/>
            </a:br>
            <a:r>
              <a:rPr lang="en-US" sz="4400" b="1" dirty="0">
                <a:latin typeface="Arial" pitchFamily="34" charset="0"/>
                <a:cs typeface="Arial" pitchFamily="34" charset="0"/>
              </a:rPr>
              <a:t>Unit 2</a:t>
            </a:r>
            <a:r>
              <a:rPr lang="en-US" b="1" dirty="0">
                <a:latin typeface="Arial" pitchFamily="34" charset="0"/>
                <a:cs typeface="Arial" pitchFamily="34" charset="0"/>
              </a:rPr>
              <a:t/>
            </a:r>
            <a:br>
              <a:rPr lang="en-US" b="1" dirty="0">
                <a:latin typeface="Arial" pitchFamily="34" charset="0"/>
                <a:cs typeface="Arial" pitchFamily="34" charset="0"/>
              </a:rPr>
            </a:br>
            <a:r>
              <a:rPr lang="en-US" sz="4400" b="1" dirty="0">
                <a:latin typeface="Arial" pitchFamily="34" charset="0"/>
                <a:cs typeface="Arial" pitchFamily="34" charset="0"/>
              </a:rPr>
              <a:t>Causes and effects of war of independence 1857</a:t>
            </a:r>
            <a:endParaRPr lang="en-US" sz="4400" dirty="0">
              <a:latin typeface="Arial" pitchFamily="34" charset="0"/>
              <a:cs typeface="Arial" pitchFamily="34" charset="0"/>
            </a:endParaRPr>
          </a:p>
        </p:txBody>
      </p:sp>
    </p:spTree>
    <p:extLst>
      <p:ext uri="{BB962C8B-B14F-4D97-AF65-F5344CB8AC3E}">
        <p14:creationId xmlns:p14="http://schemas.microsoft.com/office/powerpoint/2010/main" xmlns="" val="2489509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Educational condition: </a:t>
            </a:r>
            <a:endParaRPr lang="en-US" dirty="0"/>
          </a:p>
        </p:txBody>
      </p:sp>
      <p:sp>
        <p:nvSpPr>
          <p:cNvPr id="3" name="Content Placeholder 2"/>
          <p:cNvSpPr>
            <a:spLocks noGrp="1"/>
          </p:cNvSpPr>
          <p:nvPr>
            <p:ph idx="1"/>
          </p:nvPr>
        </p:nvSpPr>
        <p:spPr/>
        <p:txBody>
          <a:bodyPr/>
          <a:lstStyle/>
          <a:p>
            <a:r>
              <a:rPr lang="en-US" sz="3200" dirty="0" smtClean="0"/>
              <a:t>T</a:t>
            </a:r>
            <a:r>
              <a:rPr lang="en-US" sz="3200" dirty="0" smtClean="0"/>
              <a:t>he </a:t>
            </a:r>
            <a:r>
              <a:rPr lang="en-US" sz="3200" dirty="0" smtClean="0"/>
              <a:t>English stopped Arabic and Persian education in schools to neglect Islamic education. The Muslims could not accept English education as they considered it un-Islamic. Christianity was preached in government schools.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conditions: </a:t>
            </a:r>
            <a:endParaRPr lang="en-US" dirty="0"/>
          </a:p>
        </p:txBody>
      </p:sp>
      <p:sp>
        <p:nvSpPr>
          <p:cNvPr id="3" name="Content Placeholder 2"/>
          <p:cNvSpPr>
            <a:spLocks noGrp="1"/>
          </p:cNvSpPr>
          <p:nvPr>
            <p:ph idx="1"/>
          </p:nvPr>
        </p:nvSpPr>
        <p:spPr/>
        <p:txBody>
          <a:bodyPr/>
          <a:lstStyle/>
          <a:p>
            <a:r>
              <a:rPr lang="en-US" sz="3200" dirty="0" smtClean="0"/>
              <a:t>Muslims </a:t>
            </a:r>
            <a:r>
              <a:rPr lang="en-US" sz="3200" dirty="0" smtClean="0"/>
              <a:t>were socially rejected from all sides.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Conditions of Muslims after </a:t>
            </a:r>
            <a:r>
              <a:rPr lang="en-US" b="1" dirty="0" smtClean="0"/>
              <a:t>the  </a:t>
            </a:r>
            <a:r>
              <a:rPr lang="en-US" b="1" dirty="0" smtClean="0"/>
              <a:t>War</a:t>
            </a:r>
            <a:endParaRPr lang="en-US" b="1" dirty="0"/>
          </a:p>
        </p:txBody>
      </p:sp>
      <p:sp>
        <p:nvSpPr>
          <p:cNvPr id="5" name="Content Placeholder 4"/>
          <p:cNvSpPr>
            <a:spLocks noGrp="1"/>
          </p:cNvSpPr>
          <p:nvPr>
            <p:ph sz="quarter" idx="1"/>
          </p:nvPr>
        </p:nvSpPr>
        <p:spPr>
          <a:xfrm>
            <a:off x="1451579" y="2015732"/>
            <a:ext cx="9603275" cy="4103714"/>
          </a:xfrm>
        </p:spPr>
        <p:txBody>
          <a:bodyPr>
            <a:noAutofit/>
          </a:bodyPr>
          <a:lstStyle/>
          <a:p>
            <a:r>
              <a:rPr lang="en-US" sz="2600" dirty="0" smtClean="0"/>
              <a:t>Muslims had ruled over India for about eight hundred years and during this period they protected the religious, traditional and cultural values of Hindus. Acting upon the doctrine of equality, the Muslim rulers never deprived Hindus of their rights. But now the same Hindus refused to give Muslims any status in society. </a:t>
            </a:r>
          </a:p>
          <a:p>
            <a:r>
              <a:rPr lang="en-US" sz="2600" dirty="0" smtClean="0"/>
              <a:t>These were the circumstances under which some Muslim leaders reminded the Muslims of their past glory and from that moment started the era of their renaissance.  </a:t>
            </a:r>
            <a:endParaRPr lang="en-US" sz="2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5C7F22-2B86-4F47-89C6-3E359C890745}"/>
              </a:ext>
            </a:extLst>
          </p:cNvPr>
          <p:cNvSpPr>
            <a:spLocks noGrp="1"/>
          </p:cNvSpPr>
          <p:nvPr>
            <p:ph type="title"/>
          </p:nvPr>
        </p:nvSpPr>
        <p:spPr/>
        <p:txBody>
          <a:bodyPr/>
          <a:lstStyle/>
          <a:p>
            <a:r>
              <a:rPr lang="en-US" b="1" dirty="0" smtClean="0">
                <a:latin typeface="Arial" pitchFamily="34" charset="0"/>
                <a:cs typeface="Arial" pitchFamily="34" charset="0"/>
              </a:rPr>
              <a:t>Government of India Act 1858</a:t>
            </a:r>
            <a:endParaRPr lang="en-US" b="1" dirty="0">
              <a:latin typeface="Arial" pitchFamily="34" charset="0"/>
              <a:cs typeface="Arial" pitchFamily="34" charset="0"/>
            </a:endParaRPr>
          </a:p>
        </p:txBody>
      </p:sp>
      <p:sp>
        <p:nvSpPr>
          <p:cNvPr id="3" name="Content Placeholder 2">
            <a:extLst>
              <a:ext uri="{FF2B5EF4-FFF2-40B4-BE49-F238E27FC236}">
                <a16:creationId xmlns:a16="http://schemas.microsoft.com/office/drawing/2014/main" xmlns="" id="{A49B70ED-A0A9-4278-BC4E-D3E2B2CD8DDB}"/>
              </a:ext>
            </a:extLst>
          </p:cNvPr>
          <p:cNvSpPr>
            <a:spLocks noGrp="1"/>
          </p:cNvSpPr>
          <p:nvPr>
            <p:ph idx="1"/>
          </p:nvPr>
        </p:nvSpPr>
        <p:spPr>
          <a:xfrm>
            <a:off x="1451579" y="2015732"/>
            <a:ext cx="9603275" cy="4061511"/>
          </a:xfrm>
        </p:spPr>
        <p:txBody>
          <a:bodyPr>
            <a:noAutofit/>
          </a:bodyPr>
          <a:lstStyle/>
          <a:p>
            <a:r>
              <a:rPr lang="en-US" sz="2600" dirty="0"/>
              <a:t>The War of Independence 1857 was an event of great importance in the history of the Indian sub-continent. After this war the British policy towards Indians changed drastically, especially as far as constitutional development was concerned. For the purpose of addressing the grievances of the Indian population a new Act was introduced in India by the Crown in 1858. The Act was passed by the British Parliament on 2nd August 1858. The main Provisions of the Act of 1858 were as follows:</a:t>
            </a:r>
          </a:p>
        </p:txBody>
      </p:sp>
    </p:spTree>
    <p:extLst>
      <p:ext uri="{BB962C8B-B14F-4D97-AF65-F5344CB8AC3E}">
        <p14:creationId xmlns:p14="http://schemas.microsoft.com/office/powerpoint/2010/main" xmlns="" val="1063995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52FF7F-278D-49BB-8615-EAE3D02669EB}"/>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xmlns="" id="{D72B02B8-5084-4FDD-A4B1-4E46C0447465}"/>
              </a:ext>
            </a:extLst>
          </p:cNvPr>
          <p:cNvSpPr>
            <a:spLocks noGrp="1"/>
          </p:cNvSpPr>
          <p:nvPr>
            <p:ph idx="1"/>
          </p:nvPr>
        </p:nvSpPr>
        <p:spPr>
          <a:xfrm>
            <a:off x="1451579" y="1871003"/>
            <a:ext cx="9603275" cy="4234375"/>
          </a:xfrm>
        </p:spPr>
        <p:txBody>
          <a:bodyPr>
            <a:noAutofit/>
          </a:bodyPr>
          <a:lstStyle/>
          <a:p>
            <a:r>
              <a:rPr lang="en-US" sz="2800" b="1" dirty="0"/>
              <a:t>1.</a:t>
            </a:r>
            <a:r>
              <a:rPr lang="en-US" sz="2800" dirty="0"/>
              <a:t> The rule of British East India Company was abolished and the Government of India was directly taken over by the Crown with Queen Victoria as the supreme monarch.</a:t>
            </a:r>
            <a:br>
              <a:rPr lang="en-US" sz="2800" dirty="0"/>
            </a:br>
            <a:r>
              <a:rPr lang="en-US" sz="2800" b="1" dirty="0"/>
              <a:t>2.</a:t>
            </a:r>
            <a:r>
              <a:rPr lang="en-US" sz="2800" dirty="0"/>
              <a:t> The Crown was empowered to appoint a Governor-General and the Governors of the Presidencies.</a:t>
            </a:r>
            <a:br>
              <a:rPr lang="en-US" sz="2800" dirty="0"/>
            </a:br>
            <a:r>
              <a:rPr lang="en-US" sz="2800" b="1" dirty="0"/>
              <a:t>3.</a:t>
            </a:r>
            <a:r>
              <a:rPr lang="en-US" sz="2800" dirty="0"/>
              <a:t> The Court of Directors and the Board of Control were abolished and their place was taken over by the Secretary of State for Indian Affairs and the India Council.</a:t>
            </a:r>
          </a:p>
        </p:txBody>
      </p:sp>
    </p:spTree>
    <p:extLst>
      <p:ext uri="{BB962C8B-B14F-4D97-AF65-F5344CB8AC3E}">
        <p14:creationId xmlns:p14="http://schemas.microsoft.com/office/powerpoint/2010/main" xmlns="" val="4148651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5977ED-FD30-4C65-BF4E-66BA3CB03F53}"/>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xmlns="" id="{BC693A72-BCDC-41F6-9E17-68A394829E24}"/>
              </a:ext>
            </a:extLst>
          </p:cNvPr>
          <p:cNvSpPr>
            <a:spLocks noGrp="1"/>
          </p:cNvSpPr>
          <p:nvPr>
            <p:ph idx="1"/>
          </p:nvPr>
        </p:nvSpPr>
        <p:spPr>
          <a:xfrm>
            <a:off x="1451579" y="1885071"/>
            <a:ext cx="9603275" cy="4220307"/>
          </a:xfrm>
        </p:spPr>
        <p:txBody>
          <a:bodyPr>
            <a:noAutofit/>
          </a:bodyPr>
          <a:lstStyle/>
          <a:p>
            <a:r>
              <a:rPr lang="en-US" sz="2800" b="1" dirty="0"/>
              <a:t>4.</a:t>
            </a:r>
            <a:r>
              <a:rPr lang="en-US" sz="2800" dirty="0"/>
              <a:t> Extensive powers were given to the Secretary of State for Indian Affairs and the Indian Council consisted of 15 members. The Council was made to assist him but only had an advisory role.</a:t>
            </a:r>
            <a:br>
              <a:rPr lang="en-US" sz="2800" dirty="0"/>
            </a:br>
            <a:r>
              <a:rPr lang="en-US" sz="2800" b="1" dirty="0"/>
              <a:t>5.</a:t>
            </a:r>
            <a:r>
              <a:rPr lang="en-US" sz="2800" dirty="0"/>
              <a:t> The people of India were promised their rights by Queen Victoria under this </a:t>
            </a:r>
            <a:r>
              <a:rPr lang="en-US" sz="2800" dirty="0" smtClean="0"/>
              <a:t>Act. Complete </a:t>
            </a:r>
            <a:r>
              <a:rPr lang="en-US" sz="2800" dirty="0"/>
              <a:t>freedom of religion was ensured and gradual participation in the administration of the country was also proclaimed.</a:t>
            </a:r>
          </a:p>
        </p:txBody>
      </p:sp>
    </p:spTree>
    <p:extLst>
      <p:ext uri="{BB962C8B-B14F-4D97-AF65-F5344CB8AC3E}">
        <p14:creationId xmlns:p14="http://schemas.microsoft.com/office/powerpoint/2010/main" xmlns="" val="3288580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9B78D5-6BD5-4405-93EA-1DA758E47282}"/>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xmlns="" id="{AB0FDD3C-8BD3-4B46-BA2C-EC43091E66E3}"/>
              </a:ext>
            </a:extLst>
          </p:cNvPr>
          <p:cNvSpPr>
            <a:spLocks noGrp="1"/>
          </p:cNvSpPr>
          <p:nvPr>
            <p:ph idx="1"/>
          </p:nvPr>
        </p:nvSpPr>
        <p:spPr>
          <a:xfrm>
            <a:off x="1451579" y="1913206"/>
            <a:ext cx="9603275" cy="4107766"/>
          </a:xfrm>
        </p:spPr>
        <p:txBody>
          <a:bodyPr>
            <a:noAutofit/>
          </a:bodyPr>
          <a:lstStyle/>
          <a:p>
            <a:r>
              <a:rPr lang="en-US" sz="3200" b="1" dirty="0"/>
              <a:t>6.</a:t>
            </a:r>
            <a:r>
              <a:rPr lang="en-US" sz="3200" dirty="0"/>
              <a:t> Pardon was given to all the Indians except those who had killed British people.</a:t>
            </a:r>
            <a:br>
              <a:rPr lang="en-US" sz="3200" dirty="0"/>
            </a:br>
            <a:r>
              <a:rPr lang="en-US" sz="3200" dirty="0"/>
              <a:t>The Act said that the princes of the states could retain their former status and all agreements with the princes will be </a:t>
            </a:r>
            <a:r>
              <a:rPr lang="en-US" sz="3200" dirty="0" err="1"/>
              <a:t>honoured</a:t>
            </a:r>
            <a:r>
              <a:rPr lang="en-US" sz="3200" dirty="0"/>
              <a:t>.</a:t>
            </a:r>
            <a:br>
              <a:rPr lang="en-US" sz="3200" dirty="0"/>
            </a:br>
            <a:r>
              <a:rPr lang="en-US" sz="3200" b="1" dirty="0"/>
              <a:t>7.</a:t>
            </a:r>
            <a:r>
              <a:rPr lang="en-US" sz="3200" dirty="0"/>
              <a:t> Doctrine of Lapse was discarded under this Act.</a:t>
            </a:r>
          </a:p>
        </p:txBody>
      </p:sp>
    </p:spTree>
    <p:extLst>
      <p:ext uri="{BB962C8B-B14F-4D97-AF65-F5344CB8AC3E}">
        <p14:creationId xmlns:p14="http://schemas.microsoft.com/office/powerpoint/2010/main" xmlns="" val="1556740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CED2B9-E1E7-4904-BF6F-C8F1F1B2613B}"/>
              </a:ext>
            </a:extLst>
          </p:cNvPr>
          <p:cNvSpPr>
            <a:spLocks noGrp="1"/>
          </p:cNvSpPr>
          <p:nvPr>
            <p:ph type="title"/>
          </p:nvPr>
        </p:nvSpPr>
        <p:spPr/>
        <p:txBody>
          <a:bodyPr/>
          <a:lstStyle/>
          <a:p>
            <a:r>
              <a:rPr lang="en-US" dirty="0" smtClean="0"/>
              <a:t>CONT</a:t>
            </a:r>
            <a:endParaRPr lang="en-US" dirty="0"/>
          </a:p>
        </p:txBody>
      </p:sp>
      <p:sp>
        <p:nvSpPr>
          <p:cNvPr id="3" name="Content Placeholder 2">
            <a:extLst>
              <a:ext uri="{FF2B5EF4-FFF2-40B4-BE49-F238E27FC236}">
                <a16:creationId xmlns:a16="http://schemas.microsoft.com/office/drawing/2014/main" xmlns="" id="{46E9C889-64FF-4426-A8DE-33A1E4FB4BF9}"/>
              </a:ext>
            </a:extLst>
          </p:cNvPr>
          <p:cNvSpPr>
            <a:spLocks noGrp="1"/>
          </p:cNvSpPr>
          <p:nvPr>
            <p:ph idx="1"/>
          </p:nvPr>
        </p:nvSpPr>
        <p:spPr>
          <a:xfrm>
            <a:off x="1451579" y="2015732"/>
            <a:ext cx="9603275" cy="4047443"/>
          </a:xfrm>
        </p:spPr>
        <p:txBody>
          <a:bodyPr>
            <a:noAutofit/>
          </a:bodyPr>
          <a:lstStyle/>
          <a:p>
            <a:r>
              <a:rPr lang="en-US" sz="2600" dirty="0"/>
              <a:t>According to this Act the Secretary of State for Indian Affairs was given extensive powers. He was not answerable to anyone. He could do whatever he wants to do. Neither Parliament nor Indian Council could bind him for taking any action; both of these institutions were not given the power to put limits on his extensive powers. Moreover the promises that were made by Queen Victoria were never fulfilled by her. The Indian people were not given their due rights that were promised to them under this Act.</a:t>
            </a:r>
          </a:p>
        </p:txBody>
      </p:sp>
    </p:spTree>
    <p:extLst>
      <p:ext uri="{BB962C8B-B14F-4D97-AF65-F5344CB8AC3E}">
        <p14:creationId xmlns:p14="http://schemas.microsoft.com/office/powerpoint/2010/main" xmlns="" val="2325012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Causes</a:t>
            </a:r>
            <a:endParaRPr lang="en-US" dirty="0"/>
          </a:p>
        </p:txBody>
      </p:sp>
      <p:sp>
        <p:nvSpPr>
          <p:cNvPr id="3" name="Content Placeholder 2"/>
          <p:cNvSpPr>
            <a:spLocks noGrp="1"/>
          </p:cNvSpPr>
          <p:nvPr>
            <p:ph idx="1"/>
          </p:nvPr>
        </p:nvSpPr>
        <p:spPr>
          <a:xfrm>
            <a:off x="1451579" y="2015732"/>
            <a:ext cx="9603275" cy="4089646"/>
          </a:xfrm>
        </p:spPr>
        <p:txBody>
          <a:bodyPr>
            <a:normAutofit fontScale="92500" lnSpcReduction="10000"/>
          </a:bodyPr>
          <a:lstStyle/>
          <a:p>
            <a:r>
              <a:rPr lang="en-US" sz="2800" dirty="0" smtClean="0"/>
              <a:t>Because of Doctrine of Lapse, the local Indian </a:t>
            </a:r>
            <a:r>
              <a:rPr lang="en-US" sz="2800" dirty="0" smtClean="0"/>
              <a:t>leaders </a:t>
            </a:r>
            <a:r>
              <a:rPr lang="en-US" sz="2800" dirty="0" smtClean="0"/>
              <a:t>saw them in decline </a:t>
            </a:r>
          </a:p>
          <a:p>
            <a:r>
              <a:rPr lang="en-US" sz="2800" dirty="0" smtClean="0"/>
              <a:t>The Mistreatment with the </a:t>
            </a:r>
            <a:r>
              <a:rPr lang="en-US" sz="2800" dirty="0" err="1" smtClean="0"/>
              <a:t>Mughal</a:t>
            </a:r>
            <a:r>
              <a:rPr lang="en-US" sz="2800" dirty="0" smtClean="0"/>
              <a:t> </a:t>
            </a:r>
            <a:r>
              <a:rPr lang="en-US" sz="2800" dirty="0" smtClean="0"/>
              <a:t>Emperor  and </a:t>
            </a:r>
            <a:r>
              <a:rPr lang="en-US" sz="2800" dirty="0" smtClean="0"/>
              <a:t>disrespect </a:t>
            </a:r>
            <a:r>
              <a:rPr lang="en-US" sz="2800" dirty="0" smtClean="0"/>
              <a:t>that Lord </a:t>
            </a:r>
            <a:r>
              <a:rPr lang="en-US" sz="2800" dirty="0" err="1" smtClean="0"/>
              <a:t>Dalhouise</a:t>
            </a:r>
            <a:r>
              <a:rPr lang="en-US" sz="2800" dirty="0" smtClean="0"/>
              <a:t> made by moving the </a:t>
            </a:r>
            <a:r>
              <a:rPr lang="en-US" sz="2800" dirty="0" smtClean="0"/>
              <a:t>royal </a:t>
            </a:r>
            <a:r>
              <a:rPr lang="en-US" sz="2800" dirty="0" smtClean="0"/>
              <a:t>family from Delhi to </a:t>
            </a:r>
            <a:r>
              <a:rPr lang="en-US" sz="2800" dirty="0" err="1" smtClean="0"/>
              <a:t>Qutb</a:t>
            </a:r>
            <a:r>
              <a:rPr lang="en-US" sz="2800" dirty="0" smtClean="0"/>
              <a:t> Shah</a:t>
            </a:r>
          </a:p>
          <a:p>
            <a:r>
              <a:rPr lang="en-US" sz="2800" dirty="0" smtClean="0"/>
              <a:t>In Civil service jobs were given to less Indians, </a:t>
            </a:r>
            <a:r>
              <a:rPr lang="en-US" sz="2800" dirty="0" smtClean="0"/>
              <a:t>adding </a:t>
            </a:r>
            <a:r>
              <a:rPr lang="en-US" sz="2800" dirty="0" smtClean="0"/>
              <a:t>fuel to the fire the British replaced Persian </a:t>
            </a:r>
            <a:r>
              <a:rPr lang="en-US" sz="2800" dirty="0" smtClean="0"/>
              <a:t>and </a:t>
            </a:r>
            <a:r>
              <a:rPr lang="en-US" sz="2800" dirty="0" smtClean="0"/>
              <a:t>declared English as </a:t>
            </a:r>
            <a:r>
              <a:rPr lang="en-US" sz="2800" dirty="0" smtClean="0"/>
              <a:t>the official </a:t>
            </a:r>
            <a:r>
              <a:rPr lang="en-US" sz="2800" dirty="0" smtClean="0"/>
              <a:t>language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Causes</a:t>
            </a:r>
            <a:br>
              <a:rPr lang="en-US" dirty="0" smtClean="0"/>
            </a:br>
            <a:endParaRPr lang="en-US" dirty="0"/>
          </a:p>
        </p:txBody>
      </p:sp>
      <p:sp>
        <p:nvSpPr>
          <p:cNvPr id="3" name="Content Placeholder 2"/>
          <p:cNvSpPr>
            <a:spLocks noGrp="1"/>
          </p:cNvSpPr>
          <p:nvPr>
            <p:ph idx="1"/>
          </p:nvPr>
        </p:nvSpPr>
        <p:spPr>
          <a:xfrm>
            <a:off x="1451579" y="2015732"/>
            <a:ext cx="9603275" cy="4019308"/>
          </a:xfrm>
        </p:spPr>
        <p:txBody>
          <a:bodyPr>
            <a:normAutofit/>
          </a:bodyPr>
          <a:lstStyle/>
          <a:p>
            <a:r>
              <a:rPr lang="en-US" sz="2800" dirty="0" smtClean="0"/>
              <a:t>The use of new type of rifle with a paper </a:t>
            </a:r>
            <a:r>
              <a:rPr lang="en-US" sz="2800" dirty="0" smtClean="0"/>
              <a:t>cartridges </a:t>
            </a:r>
            <a:r>
              <a:rPr lang="en-US" sz="2800" dirty="0" smtClean="0"/>
              <a:t>covered with grease</a:t>
            </a:r>
          </a:p>
          <a:p>
            <a:r>
              <a:rPr lang="en-US" sz="2800" dirty="0" smtClean="0"/>
              <a:t>Islam, Hinduism, Sikhism were under threat </a:t>
            </a:r>
            <a:r>
              <a:rPr lang="en-US" sz="2800" dirty="0" smtClean="0"/>
              <a:t>from </a:t>
            </a:r>
            <a:r>
              <a:rPr lang="en-US" sz="2800" dirty="0" smtClean="0"/>
              <a:t>the British rule as the Christian </a:t>
            </a:r>
          </a:p>
          <a:p>
            <a:r>
              <a:rPr lang="en-US" sz="2800" dirty="0" smtClean="0"/>
              <a:t>Missionaries used to come to India and </a:t>
            </a:r>
            <a:r>
              <a:rPr lang="en-US" sz="2800" dirty="0" smtClean="0"/>
              <a:t>promote </a:t>
            </a:r>
            <a:r>
              <a:rPr lang="en-US" sz="2800" dirty="0" smtClean="0"/>
              <a:t>their religion</a:t>
            </a:r>
          </a:p>
          <a:p>
            <a:r>
              <a:rPr lang="en-US" sz="2800" dirty="0" smtClean="0"/>
              <a:t>Missionaries established schools and taught </a:t>
            </a:r>
            <a:r>
              <a:rPr lang="en-US" sz="2800" dirty="0" smtClean="0"/>
              <a:t>Christianity </a:t>
            </a:r>
            <a:endParaRPr lang="en-US" sz="28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Causes </a:t>
            </a:r>
            <a:br>
              <a:rPr lang="en-US" dirty="0" smtClean="0"/>
            </a:br>
            <a:endParaRPr lang="en-US" dirty="0"/>
          </a:p>
        </p:txBody>
      </p:sp>
      <p:sp>
        <p:nvSpPr>
          <p:cNvPr id="3" name="Content Placeholder 2"/>
          <p:cNvSpPr>
            <a:spLocks noGrp="1"/>
          </p:cNvSpPr>
          <p:nvPr>
            <p:ph idx="1"/>
          </p:nvPr>
        </p:nvSpPr>
        <p:spPr>
          <a:xfrm>
            <a:off x="1451579" y="2015732"/>
            <a:ext cx="9603275" cy="4033376"/>
          </a:xfrm>
        </p:spPr>
        <p:txBody>
          <a:bodyPr>
            <a:normAutofit/>
          </a:bodyPr>
          <a:lstStyle/>
          <a:p>
            <a:r>
              <a:rPr lang="en-US" sz="2800" dirty="0" smtClean="0"/>
              <a:t>Indians </a:t>
            </a:r>
            <a:r>
              <a:rPr lang="en-US" sz="2800" dirty="0" smtClean="0"/>
              <a:t>were treated as a inferior race </a:t>
            </a:r>
          </a:p>
          <a:p>
            <a:r>
              <a:rPr lang="en-US" sz="2800" dirty="0" smtClean="0"/>
              <a:t>British and Indians weren’t socially equal</a:t>
            </a:r>
          </a:p>
          <a:p>
            <a:r>
              <a:rPr lang="en-US" sz="2800" dirty="0" smtClean="0"/>
              <a:t>The </a:t>
            </a:r>
            <a:r>
              <a:rPr lang="en-US" sz="2800" dirty="0" smtClean="0"/>
              <a:t>British considered themselves as a </a:t>
            </a:r>
            <a:r>
              <a:rPr lang="en-US" sz="2800" dirty="0" smtClean="0"/>
              <a:t>superior </a:t>
            </a:r>
            <a:r>
              <a:rPr lang="en-US" sz="2800" dirty="0" smtClean="0"/>
              <a:t>race and thought that it was their </a:t>
            </a:r>
            <a:r>
              <a:rPr lang="en-US" sz="2800" dirty="0" smtClean="0"/>
              <a:t>duty </a:t>
            </a:r>
            <a:r>
              <a:rPr lang="en-US" sz="2800" dirty="0" smtClean="0"/>
              <a:t>to take India away from slavery, </a:t>
            </a:r>
            <a:r>
              <a:rPr lang="en-US" sz="2800" dirty="0" smtClean="0"/>
              <a:t> cannibalism</a:t>
            </a:r>
            <a:r>
              <a:rPr lang="en-US" sz="2800" dirty="0" smtClean="0"/>
              <a:t>, superstition and to make it a </a:t>
            </a:r>
            <a:r>
              <a:rPr lang="en-US" sz="2800" dirty="0" smtClean="0"/>
              <a:t>civilization</a:t>
            </a:r>
            <a:endParaRPr lang="en-US" sz="2800" dirty="0" smtClean="0"/>
          </a:p>
          <a:p>
            <a:r>
              <a:rPr lang="en-US" sz="2800" dirty="0" smtClean="0"/>
              <a:t>Spread of British culture.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Causes</a:t>
            </a:r>
            <a:br>
              <a:rPr lang="en-US" dirty="0" smtClean="0"/>
            </a:br>
            <a:endParaRPr lang="en-US" dirty="0"/>
          </a:p>
        </p:txBody>
      </p:sp>
      <p:sp>
        <p:nvSpPr>
          <p:cNvPr id="3" name="Content Placeholder 2"/>
          <p:cNvSpPr>
            <a:spLocks noGrp="1"/>
          </p:cNvSpPr>
          <p:nvPr>
            <p:ph idx="1"/>
          </p:nvPr>
        </p:nvSpPr>
        <p:spPr/>
        <p:txBody>
          <a:bodyPr/>
          <a:lstStyle/>
          <a:p>
            <a:r>
              <a:rPr lang="en-US" sz="3200" dirty="0" smtClean="0"/>
              <a:t>Practice of imposing high taxes</a:t>
            </a:r>
          </a:p>
          <a:p>
            <a:r>
              <a:rPr lang="en-US" sz="3200" dirty="0" smtClean="0"/>
              <a:t>Inability of peasants and landowners  to pay </a:t>
            </a:r>
            <a:r>
              <a:rPr lang="en-US" sz="3200" dirty="0" smtClean="0"/>
              <a:t>tax</a:t>
            </a:r>
            <a:endParaRPr lang="en-US" sz="3200" dirty="0" smtClean="0"/>
          </a:p>
          <a:p>
            <a:r>
              <a:rPr lang="en-US" sz="3200" dirty="0" smtClean="0"/>
              <a:t>British made profits from India’s wealth </a:t>
            </a:r>
          </a:p>
          <a:p>
            <a:r>
              <a:rPr lang="en-US" sz="3200" dirty="0" smtClean="0"/>
              <a:t>Taxes were kept by </a:t>
            </a:r>
            <a:r>
              <a:rPr lang="en-US" sz="3200" dirty="0" err="1" smtClean="0"/>
              <a:t>Britishers</a:t>
            </a:r>
            <a:r>
              <a:rPr lang="en-US" sz="3200"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a:t>
            </a:r>
            <a:endParaRPr lang="en-US" dirty="0"/>
          </a:p>
        </p:txBody>
      </p:sp>
      <p:sp>
        <p:nvSpPr>
          <p:cNvPr id="3" name="Content Placeholder 2"/>
          <p:cNvSpPr>
            <a:spLocks noGrp="1"/>
          </p:cNvSpPr>
          <p:nvPr>
            <p:ph idx="1"/>
          </p:nvPr>
        </p:nvSpPr>
        <p:spPr/>
        <p:txBody>
          <a:bodyPr>
            <a:normAutofit/>
          </a:bodyPr>
          <a:lstStyle/>
          <a:p>
            <a:r>
              <a:rPr lang="en-US" sz="3200" dirty="0" smtClean="0"/>
              <a:t>Most </a:t>
            </a:r>
            <a:r>
              <a:rPr lang="en-US" sz="3200" dirty="0" smtClean="0"/>
              <a:t>of the soldiers in army were Indians and </a:t>
            </a:r>
            <a:r>
              <a:rPr lang="en-US" sz="3200" dirty="0" smtClean="0"/>
              <a:t>were </a:t>
            </a:r>
            <a:r>
              <a:rPr lang="en-US" sz="3200" dirty="0" smtClean="0"/>
              <a:t>usually low </a:t>
            </a:r>
            <a:r>
              <a:rPr lang="en-US" sz="3200" dirty="0" smtClean="0"/>
              <a:t>paid</a:t>
            </a:r>
          </a:p>
          <a:p>
            <a:r>
              <a:rPr lang="en-US" sz="3200" dirty="0" smtClean="0"/>
              <a:t>The </a:t>
            </a:r>
            <a:r>
              <a:rPr lang="en-US" sz="3200" dirty="0" smtClean="0"/>
              <a:t>officer class included </a:t>
            </a:r>
            <a:r>
              <a:rPr lang="en-US" sz="3200" dirty="0" smtClean="0"/>
              <a:t>British</a:t>
            </a:r>
            <a:endParaRPr lang="en-US" sz="3200" dirty="0" smtClean="0"/>
          </a:p>
          <a:p>
            <a:r>
              <a:rPr lang="en-US" sz="3200" dirty="0" smtClean="0"/>
              <a:t>Regular rumors were there that the Muslims </a:t>
            </a:r>
            <a:r>
              <a:rPr lang="en-US" sz="3200" dirty="0" smtClean="0"/>
              <a:t>and </a:t>
            </a:r>
            <a:r>
              <a:rPr lang="en-US" sz="3200" dirty="0" smtClean="0"/>
              <a:t>Sikh soldiers are forced to convert to Christianity.</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of Muslims after the War</a:t>
            </a:r>
            <a:endParaRPr lang="en-US" dirty="0"/>
          </a:p>
        </p:txBody>
      </p:sp>
      <p:sp>
        <p:nvSpPr>
          <p:cNvPr id="5" name="Content Placeholder 4"/>
          <p:cNvSpPr>
            <a:spLocks noGrp="1"/>
          </p:cNvSpPr>
          <p:nvPr>
            <p:ph sz="quarter" idx="1"/>
          </p:nvPr>
        </p:nvSpPr>
        <p:spPr/>
        <p:txBody>
          <a:bodyPr>
            <a:normAutofit/>
          </a:bodyPr>
          <a:lstStyle/>
          <a:p>
            <a:r>
              <a:rPr lang="en-US" sz="2800" b="1" dirty="0" smtClean="0"/>
              <a:t>Political condition</a:t>
            </a:r>
          </a:p>
          <a:p>
            <a:r>
              <a:rPr lang="en-US" sz="2800" b="1" dirty="0" smtClean="0"/>
              <a:t>Economic condition</a:t>
            </a:r>
            <a:endParaRPr lang="en-US" sz="2800" dirty="0" smtClean="0"/>
          </a:p>
          <a:p>
            <a:r>
              <a:rPr lang="en-US" sz="2800" b="1" dirty="0" smtClean="0"/>
              <a:t>Educational </a:t>
            </a:r>
            <a:r>
              <a:rPr lang="en-US" sz="2800" b="1" dirty="0" smtClean="0"/>
              <a:t>condition</a:t>
            </a:r>
            <a:endParaRPr lang="en-US" sz="2800" dirty="0" smtClean="0"/>
          </a:p>
          <a:p>
            <a:r>
              <a:rPr lang="en-US" sz="2800" b="1" dirty="0" smtClean="0"/>
              <a:t>Social </a:t>
            </a:r>
            <a:r>
              <a:rPr lang="en-US" sz="2800" b="1" dirty="0" smtClean="0"/>
              <a:t>conditions</a:t>
            </a:r>
            <a:endParaRPr lang="en-US" sz="28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Political conditions: </a:t>
            </a:r>
            <a:endParaRPr lang="en-US" dirty="0"/>
          </a:p>
        </p:txBody>
      </p:sp>
      <p:sp>
        <p:nvSpPr>
          <p:cNvPr id="3" name="Content Placeholder 2"/>
          <p:cNvSpPr>
            <a:spLocks noGrp="1"/>
          </p:cNvSpPr>
          <p:nvPr>
            <p:ph idx="1"/>
          </p:nvPr>
        </p:nvSpPr>
        <p:spPr/>
        <p:txBody>
          <a:bodyPr/>
          <a:lstStyle/>
          <a:p>
            <a:r>
              <a:rPr lang="en-US" sz="3200" dirty="0" smtClean="0"/>
              <a:t>Muslims </a:t>
            </a:r>
            <a:r>
              <a:rPr lang="en-US" sz="3200" dirty="0" smtClean="0"/>
              <a:t>were reduced to nothingness. For Hindus it was mainly a change of masters, readily accepted and reconciled with the change.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condition: </a:t>
            </a:r>
            <a:endParaRPr lang="en-US" dirty="0"/>
          </a:p>
        </p:txBody>
      </p:sp>
      <p:sp>
        <p:nvSpPr>
          <p:cNvPr id="3" name="Content Placeholder 2"/>
          <p:cNvSpPr>
            <a:spLocks noGrp="1"/>
          </p:cNvSpPr>
          <p:nvPr>
            <p:ph idx="1"/>
          </p:nvPr>
        </p:nvSpPr>
        <p:spPr/>
        <p:txBody>
          <a:bodyPr/>
          <a:lstStyle/>
          <a:p>
            <a:r>
              <a:rPr lang="en-US" sz="3200" dirty="0" smtClean="0"/>
              <a:t>financial </a:t>
            </a:r>
            <a:r>
              <a:rPr lang="en-US" sz="3200" dirty="0" smtClean="0"/>
              <a:t>bankruptcy and political decline became the fate of the Muslims. They were deprived of employment and opportunities. </a:t>
            </a:r>
          </a:p>
          <a:p>
            <a:endParaRPr lang="en-US"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28</TotalTime>
  <Words>625</Words>
  <Application>Microsoft Office PowerPoint</Application>
  <PresentationFormat>Custom</PresentationFormat>
  <Paragraphs>50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Gallery</vt:lpstr>
      <vt:lpstr>  Unit 2 Causes and effects of war of independence 1857</vt:lpstr>
      <vt:lpstr>Political Causes</vt:lpstr>
      <vt:lpstr>Religious Causes </vt:lpstr>
      <vt:lpstr>Social Causes  </vt:lpstr>
      <vt:lpstr>Economic Causes </vt:lpstr>
      <vt:lpstr>Military</vt:lpstr>
      <vt:lpstr>Conditions of Muslims after the War</vt:lpstr>
      <vt:lpstr>Political conditions: </vt:lpstr>
      <vt:lpstr>Economic condition: </vt:lpstr>
      <vt:lpstr>Educational condition: </vt:lpstr>
      <vt:lpstr>Social conditions: </vt:lpstr>
      <vt:lpstr>Conditions of Muslims after the  War</vt:lpstr>
      <vt:lpstr>Government of India Act 1858</vt:lpstr>
      <vt:lpstr>CONT</vt:lpstr>
      <vt:lpstr>CONT</vt:lpstr>
      <vt:lpstr>CONT</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Sadia Saleem</dc:creator>
  <cp:lastModifiedBy>Windows User</cp:lastModifiedBy>
  <cp:revision>10</cp:revision>
  <dcterms:created xsi:type="dcterms:W3CDTF">2020-04-21T23:45:12Z</dcterms:created>
  <dcterms:modified xsi:type="dcterms:W3CDTF">2020-05-07T03:10:02Z</dcterms:modified>
</cp:coreProperties>
</file>