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80" r:id="rId4"/>
    <p:sldId id="257" r:id="rId5"/>
    <p:sldId id="259" r:id="rId6"/>
    <p:sldId id="258" r:id="rId7"/>
    <p:sldId id="264" r:id="rId8"/>
    <p:sldId id="261" r:id="rId9"/>
    <p:sldId id="262" r:id="rId10"/>
    <p:sldId id="273" r:id="rId11"/>
    <p:sldId id="260" r:id="rId12"/>
    <p:sldId id="265" r:id="rId13"/>
    <p:sldId id="266" r:id="rId14"/>
    <p:sldId id="267" r:id="rId15"/>
    <p:sldId id="268" r:id="rId16"/>
    <p:sldId id="275" r:id="rId17"/>
    <p:sldId id="269" r:id="rId18"/>
    <p:sldId id="276" r:id="rId19"/>
    <p:sldId id="270" r:id="rId20"/>
    <p:sldId id="271" r:id="rId21"/>
    <p:sldId id="272"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E9C53C-524C-4523-909B-F8D0154B56D4}" type="datetimeFigureOut">
              <a:rPr lang="en-US" smtClean="0"/>
              <a:pPr/>
              <a:t>5/7/2020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87D309D-14D9-47A3-BF14-01F783C0BC1E}"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509728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E9C53C-524C-4523-909B-F8D0154B56D4}"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D309D-14D9-47A3-BF14-01F783C0BC1E}"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994303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E9C53C-524C-4523-909B-F8D0154B56D4}"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D309D-14D9-47A3-BF14-01F783C0BC1E}"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331253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E9C53C-524C-4523-909B-F8D0154B56D4}"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D309D-14D9-47A3-BF14-01F783C0BC1E}"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09474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E9C53C-524C-4523-909B-F8D0154B56D4}"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D309D-14D9-47A3-BF14-01F783C0BC1E}"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28954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E9C53C-524C-4523-909B-F8D0154B56D4}"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D309D-14D9-47A3-BF14-01F783C0BC1E}"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75501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E9C53C-524C-4523-909B-F8D0154B56D4}"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D309D-14D9-47A3-BF14-01F783C0BC1E}"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36272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E9C53C-524C-4523-909B-F8D0154B56D4}"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D309D-14D9-47A3-BF14-01F783C0BC1E}"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40933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9C53C-524C-4523-909B-F8D0154B56D4}"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D309D-14D9-47A3-BF14-01F783C0BC1E}" type="slidenum">
              <a:rPr lang="en-US" smtClean="0"/>
              <a:pPr/>
              <a:t>‹#›</a:t>
            </a:fld>
            <a:endParaRPr lang="en-US"/>
          </a:p>
        </p:txBody>
      </p:sp>
    </p:spTree>
    <p:extLst>
      <p:ext uri="{BB962C8B-B14F-4D97-AF65-F5344CB8AC3E}">
        <p14:creationId xmlns:p14="http://schemas.microsoft.com/office/powerpoint/2010/main" xmlns="" val="173054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E9C53C-524C-4523-909B-F8D0154B56D4}"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D309D-14D9-47A3-BF14-01F783C0BC1E}"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095371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5E9C53C-524C-4523-909B-F8D0154B56D4}" type="datetimeFigureOut">
              <a:rPr lang="en-US" smtClean="0"/>
              <a:pPr/>
              <a:t>5/7/2020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87D309D-14D9-47A3-BF14-01F783C0BC1E}"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67694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E9C53C-524C-4523-909B-F8D0154B56D4}" type="datetimeFigureOut">
              <a:rPr lang="en-US" smtClean="0"/>
              <a:pPr/>
              <a:t>5/7/2020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87D309D-14D9-47A3-BF14-01F783C0BC1E}"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37812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3C03A7-2B2C-40BB-A65B-0C06D3DD67E8}"/>
              </a:ext>
            </a:extLst>
          </p:cNvPr>
          <p:cNvSpPr>
            <a:spLocks noGrp="1"/>
          </p:cNvSpPr>
          <p:nvPr>
            <p:ph type="ctrTitle"/>
          </p:nvPr>
        </p:nvSpPr>
        <p:spPr>
          <a:xfrm>
            <a:off x="2389643" y="1702191"/>
            <a:ext cx="8637073" cy="1725944"/>
          </a:xfrm>
        </p:spPr>
        <p:txBody>
          <a:bodyPr>
            <a:normAutofit fontScale="90000"/>
          </a:bodyPr>
          <a:lstStyle/>
          <a:p>
            <a:pPr algn="ctr"/>
            <a:r>
              <a:rPr lang="en-US" dirty="0" smtClean="0"/>
              <a:t>History of Pakistan Movement (1857-1924</a:t>
            </a:r>
            <a:r>
              <a:rPr lang="en-US" dirty="0" smtClean="0"/>
              <a:t>)</a:t>
            </a:r>
            <a:br>
              <a:rPr lang="en-US" dirty="0" smtClean="0"/>
            </a:br>
            <a:r>
              <a:rPr lang="en-US" b="1" dirty="0" smtClean="0"/>
              <a:t> </a:t>
            </a:r>
            <a:r>
              <a:rPr lang="en-US" dirty="0" smtClean="0"/>
              <a:t>Min/Hist-101</a:t>
            </a:r>
            <a:r>
              <a:rPr lang="en-US" b="1" dirty="0" smtClean="0"/>
              <a:t>	</a:t>
            </a:r>
            <a:endParaRPr lang="en-US" dirty="0"/>
          </a:p>
        </p:txBody>
      </p:sp>
      <p:sp>
        <p:nvSpPr>
          <p:cNvPr id="3" name="Subtitle 2">
            <a:extLst>
              <a:ext uri="{FF2B5EF4-FFF2-40B4-BE49-F238E27FC236}">
                <a16:creationId xmlns:a16="http://schemas.microsoft.com/office/drawing/2014/main" xmlns="" id="{8C1DECEF-5FE0-4759-8FA1-A441ECDD546E}"/>
              </a:ext>
            </a:extLst>
          </p:cNvPr>
          <p:cNvSpPr>
            <a:spLocks noGrp="1"/>
          </p:cNvSpPr>
          <p:nvPr>
            <p:ph type="subTitle" idx="1"/>
          </p:nvPr>
        </p:nvSpPr>
        <p:spPr>
          <a:xfrm>
            <a:off x="2980488" y="4783016"/>
            <a:ext cx="8637072" cy="1104444"/>
          </a:xfrm>
        </p:spPr>
        <p:txBody>
          <a:bodyPr>
            <a:noAutofit/>
          </a:bodyPr>
          <a:lstStyle/>
          <a:p>
            <a:pPr algn="r"/>
            <a:r>
              <a:rPr lang="en-US" sz="1400" b="1" dirty="0" smtClean="0"/>
              <a:t>Ms. Nadia </a:t>
            </a:r>
            <a:r>
              <a:rPr lang="en-US" sz="1400" b="1" dirty="0" err="1" smtClean="0"/>
              <a:t>Saleem</a:t>
            </a:r>
            <a:endParaRPr lang="en-US" sz="1400" b="1" dirty="0" smtClean="0"/>
          </a:p>
          <a:p>
            <a:pPr algn="r"/>
            <a:r>
              <a:rPr lang="en-US" sz="1400" b="1" dirty="0" smtClean="0"/>
              <a:t>BS-I (2019-23) </a:t>
            </a:r>
          </a:p>
          <a:p>
            <a:pPr algn="r"/>
            <a:r>
              <a:rPr lang="en-US" sz="1400" b="1" dirty="0" smtClean="0"/>
              <a:t>Spring 2020</a:t>
            </a:r>
            <a:endParaRPr lang="en-US" sz="1400" b="1" dirty="0"/>
          </a:p>
        </p:txBody>
      </p:sp>
    </p:spTree>
    <p:extLst>
      <p:ext uri="{BB962C8B-B14F-4D97-AF65-F5344CB8AC3E}">
        <p14:creationId xmlns:p14="http://schemas.microsoft.com/office/powerpoint/2010/main" xmlns="" val="2116758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13596B-DB2B-4200-8FE4-103EF6187C55}"/>
              </a:ext>
            </a:extLst>
          </p:cNvPr>
          <p:cNvSpPr>
            <a:spLocks noGrp="1"/>
          </p:cNvSpPr>
          <p:nvPr>
            <p:ph type="title"/>
          </p:nvPr>
        </p:nvSpPr>
        <p:spPr/>
        <p:txBody>
          <a:bodyPr/>
          <a:lstStyle/>
          <a:p>
            <a:r>
              <a:rPr lang="en-US" dirty="0">
                <a:latin typeface="Arial" pitchFamily="34" charset="0"/>
                <a:cs typeface="Arial" pitchFamily="34" charset="0"/>
              </a:rPr>
              <a:t>Causes of the war</a:t>
            </a:r>
          </a:p>
        </p:txBody>
      </p:sp>
      <p:sp>
        <p:nvSpPr>
          <p:cNvPr id="3" name="Content Placeholder 2">
            <a:extLst>
              <a:ext uri="{FF2B5EF4-FFF2-40B4-BE49-F238E27FC236}">
                <a16:creationId xmlns:a16="http://schemas.microsoft.com/office/drawing/2014/main" xmlns="" id="{90803BDF-BC35-40C7-B9CE-196621AA4C1B}"/>
              </a:ext>
            </a:extLst>
          </p:cNvPr>
          <p:cNvSpPr>
            <a:spLocks noGrp="1"/>
          </p:cNvSpPr>
          <p:nvPr>
            <p:ph idx="1"/>
          </p:nvPr>
        </p:nvSpPr>
        <p:spPr/>
        <p:txBody>
          <a:bodyPr>
            <a:normAutofit/>
          </a:bodyPr>
          <a:lstStyle/>
          <a:p>
            <a:pPr marR="26670">
              <a:lnSpc>
                <a:spcPct val="100000"/>
              </a:lnSpc>
              <a:spcBef>
                <a:spcPts val="100"/>
              </a:spcBef>
            </a:pPr>
            <a:r>
              <a:rPr lang="en-US" sz="3200" spc="-10" dirty="0" smtClean="0">
                <a:latin typeface="Arial" pitchFamily="34" charset="0"/>
                <a:cs typeface="Arial" pitchFamily="34" charset="0"/>
              </a:rPr>
              <a:t>There </a:t>
            </a:r>
            <a:r>
              <a:rPr lang="en-US" sz="3200" spc="-15" dirty="0" smtClean="0">
                <a:latin typeface="Arial" pitchFamily="34" charset="0"/>
                <a:cs typeface="Arial" pitchFamily="34" charset="0"/>
              </a:rPr>
              <a:t>were many </a:t>
            </a:r>
            <a:r>
              <a:rPr lang="en-US" sz="3200" dirty="0" smtClean="0">
                <a:latin typeface="Arial" pitchFamily="34" charset="0"/>
                <a:cs typeface="Arial" pitchFamily="34" charset="0"/>
              </a:rPr>
              <a:t>causes of </a:t>
            </a:r>
            <a:r>
              <a:rPr lang="en-US" sz="3200" spc="-10" dirty="0" smtClean="0">
                <a:latin typeface="Arial" pitchFamily="34" charset="0"/>
                <a:cs typeface="Arial" pitchFamily="34" charset="0"/>
              </a:rPr>
              <a:t>war</a:t>
            </a:r>
            <a:r>
              <a:rPr lang="en-US" sz="3200" spc="-75" dirty="0" smtClean="0">
                <a:latin typeface="Arial" pitchFamily="34" charset="0"/>
                <a:cs typeface="Arial" pitchFamily="34" charset="0"/>
              </a:rPr>
              <a:t> </a:t>
            </a:r>
            <a:r>
              <a:rPr lang="en-US" sz="3200" spc="-5" dirty="0" smtClean="0">
                <a:latin typeface="Arial" pitchFamily="34" charset="0"/>
                <a:cs typeface="Arial" pitchFamily="34" charset="0"/>
              </a:rPr>
              <a:t>of  </a:t>
            </a:r>
            <a:r>
              <a:rPr lang="en-US" sz="3200" dirty="0" smtClean="0">
                <a:latin typeface="Arial" pitchFamily="34" charset="0"/>
                <a:cs typeface="Arial" pitchFamily="34" charset="0"/>
              </a:rPr>
              <a:t>independence</a:t>
            </a:r>
            <a:endParaRPr lang="en-US" sz="3200" spc="-5" dirty="0" smtClean="0">
              <a:latin typeface="Arial" pitchFamily="34" charset="0"/>
              <a:cs typeface="Arial" pitchFamily="34" charset="0"/>
            </a:endParaRPr>
          </a:p>
          <a:p>
            <a:pPr marR="26670">
              <a:lnSpc>
                <a:spcPct val="100000"/>
              </a:lnSpc>
              <a:spcBef>
                <a:spcPts val="100"/>
              </a:spcBef>
            </a:pPr>
            <a:r>
              <a:rPr lang="en-US" sz="3200" spc="-5" dirty="0" smtClean="0">
                <a:latin typeface="Arial" pitchFamily="34" charset="0"/>
                <a:cs typeface="Arial" pitchFamily="34" charset="0"/>
              </a:rPr>
              <a:t>Political</a:t>
            </a:r>
            <a:r>
              <a:rPr lang="en-US" sz="3200" spc="-25" dirty="0" smtClean="0">
                <a:latin typeface="Arial" pitchFamily="34" charset="0"/>
                <a:cs typeface="Arial" pitchFamily="34" charset="0"/>
              </a:rPr>
              <a:t> </a:t>
            </a:r>
            <a:r>
              <a:rPr lang="en-US" sz="3200" dirty="0">
                <a:latin typeface="Arial" pitchFamily="34" charset="0"/>
                <a:cs typeface="Arial" pitchFamily="34" charset="0"/>
              </a:rPr>
              <a:t>causes</a:t>
            </a:r>
          </a:p>
          <a:p>
            <a:pPr marL="76200">
              <a:lnSpc>
                <a:spcPct val="100000"/>
              </a:lnSpc>
              <a:spcBef>
                <a:spcPts val="30"/>
              </a:spcBef>
            </a:pPr>
            <a:r>
              <a:rPr lang="en-US" sz="3200" spc="-5" dirty="0">
                <a:latin typeface="Arial" pitchFamily="34" charset="0"/>
                <a:cs typeface="Arial" pitchFamily="34" charset="0"/>
              </a:rPr>
              <a:t>Religious</a:t>
            </a:r>
            <a:r>
              <a:rPr lang="en-US" sz="3200" spc="-25" dirty="0">
                <a:latin typeface="Arial" pitchFamily="34" charset="0"/>
                <a:cs typeface="Arial" pitchFamily="34" charset="0"/>
              </a:rPr>
              <a:t> </a:t>
            </a:r>
            <a:r>
              <a:rPr lang="en-US" sz="3200" dirty="0">
                <a:latin typeface="Arial" pitchFamily="34" charset="0"/>
                <a:cs typeface="Arial" pitchFamily="34" charset="0"/>
              </a:rPr>
              <a:t>causes</a:t>
            </a:r>
          </a:p>
          <a:p>
            <a:pPr marL="76200">
              <a:lnSpc>
                <a:spcPct val="100000"/>
              </a:lnSpc>
              <a:spcBef>
                <a:spcPts val="30"/>
              </a:spcBef>
            </a:pPr>
            <a:r>
              <a:rPr lang="en-US" sz="3200" dirty="0">
                <a:latin typeface="Arial" pitchFamily="34" charset="0"/>
                <a:cs typeface="Arial" pitchFamily="34" charset="0"/>
              </a:rPr>
              <a:t>Social</a:t>
            </a:r>
            <a:r>
              <a:rPr lang="en-US" sz="3200" spc="-25" dirty="0">
                <a:latin typeface="Arial" pitchFamily="34" charset="0"/>
                <a:cs typeface="Arial" pitchFamily="34" charset="0"/>
              </a:rPr>
              <a:t> </a:t>
            </a:r>
            <a:r>
              <a:rPr lang="en-US" sz="3200" dirty="0">
                <a:latin typeface="Arial" pitchFamily="34" charset="0"/>
                <a:cs typeface="Arial" pitchFamily="34" charset="0"/>
              </a:rPr>
              <a:t>causes</a:t>
            </a:r>
          </a:p>
          <a:p>
            <a:pPr marR="29845">
              <a:lnSpc>
                <a:spcPct val="100000"/>
              </a:lnSpc>
              <a:spcBef>
                <a:spcPts val="30"/>
              </a:spcBef>
            </a:pPr>
            <a:r>
              <a:rPr lang="en-US" sz="3200" spc="-5" dirty="0">
                <a:latin typeface="Arial" pitchFamily="34" charset="0"/>
                <a:cs typeface="Arial" pitchFamily="34" charset="0"/>
              </a:rPr>
              <a:t>Military</a:t>
            </a:r>
            <a:r>
              <a:rPr lang="en-US" sz="3200" spc="-25" dirty="0">
                <a:latin typeface="Arial" pitchFamily="34" charset="0"/>
                <a:cs typeface="Arial" pitchFamily="34" charset="0"/>
              </a:rPr>
              <a:t> </a:t>
            </a:r>
            <a:r>
              <a:rPr lang="en-US" sz="3200" dirty="0">
                <a:latin typeface="Arial" pitchFamily="34" charset="0"/>
                <a:cs typeface="Arial" pitchFamily="34" charset="0"/>
              </a:rPr>
              <a:t>causes</a:t>
            </a:r>
          </a:p>
          <a:p>
            <a:pPr marR="29209">
              <a:lnSpc>
                <a:spcPct val="100000"/>
              </a:lnSpc>
              <a:spcBef>
                <a:spcPts val="30"/>
              </a:spcBef>
            </a:pPr>
            <a:r>
              <a:rPr lang="en-US" sz="3200" dirty="0">
                <a:latin typeface="Arial" pitchFamily="34" charset="0"/>
                <a:cs typeface="Arial" pitchFamily="34" charset="0"/>
              </a:rPr>
              <a:t>Economic</a:t>
            </a:r>
            <a:r>
              <a:rPr lang="en-US" sz="3200" spc="-50" dirty="0">
                <a:latin typeface="Arial" pitchFamily="34" charset="0"/>
                <a:cs typeface="Arial" pitchFamily="34" charset="0"/>
              </a:rPr>
              <a:t> </a:t>
            </a:r>
            <a:r>
              <a:rPr lang="en-US" sz="3200" dirty="0">
                <a:latin typeface="Arial" pitchFamily="34" charset="0"/>
                <a:cs typeface="Arial" pitchFamily="34" charset="0"/>
              </a:rPr>
              <a:t>causes</a:t>
            </a:r>
          </a:p>
          <a:p>
            <a:endParaRPr lang="en-US" dirty="0"/>
          </a:p>
        </p:txBody>
      </p:sp>
    </p:spTree>
    <p:extLst>
      <p:ext uri="{BB962C8B-B14F-4D97-AF65-F5344CB8AC3E}">
        <p14:creationId xmlns:p14="http://schemas.microsoft.com/office/powerpoint/2010/main" xmlns="" val="1426603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2B0EE0-5043-4130-AA6D-BD31BBF297ED}"/>
              </a:ext>
            </a:extLst>
          </p:cNvPr>
          <p:cNvSpPr>
            <a:spLocks noGrp="1"/>
          </p:cNvSpPr>
          <p:nvPr>
            <p:ph type="title"/>
          </p:nvPr>
        </p:nvSpPr>
        <p:spPr>
          <a:xfrm>
            <a:off x="1493782" y="2295695"/>
            <a:ext cx="9603275" cy="1049235"/>
          </a:xfrm>
        </p:spPr>
        <p:txBody>
          <a:bodyPr/>
          <a:lstStyle/>
          <a:p>
            <a:pPr algn="ctr"/>
            <a:r>
              <a:rPr lang="en-US" dirty="0"/>
              <a:t> </a:t>
            </a:r>
            <a:r>
              <a:rPr lang="en-US" dirty="0" smtClean="0"/>
              <a:t> Failure of war of independence</a:t>
            </a:r>
            <a:endParaRPr lang="en-US" dirty="0"/>
          </a:p>
        </p:txBody>
      </p:sp>
    </p:spTree>
    <p:extLst>
      <p:ext uri="{BB962C8B-B14F-4D97-AF65-F5344CB8AC3E}">
        <p14:creationId xmlns:p14="http://schemas.microsoft.com/office/powerpoint/2010/main" xmlns="" val="1776582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15DD65-3F53-4437-92AE-25A0D8529C1D}"/>
              </a:ext>
            </a:extLst>
          </p:cNvPr>
          <p:cNvSpPr>
            <a:spLocks noGrp="1"/>
          </p:cNvSpPr>
          <p:nvPr>
            <p:ph type="title"/>
          </p:nvPr>
        </p:nvSpPr>
        <p:spPr/>
        <p:txBody>
          <a:bodyPr/>
          <a:lstStyle/>
          <a:p>
            <a:r>
              <a:rPr lang="en-US" b="1" dirty="0"/>
              <a:t>1. Spread in limited areas</a:t>
            </a:r>
            <a:endParaRPr lang="en-US" dirty="0"/>
          </a:p>
        </p:txBody>
      </p:sp>
      <p:sp>
        <p:nvSpPr>
          <p:cNvPr id="3" name="Content Placeholder 2">
            <a:extLst>
              <a:ext uri="{FF2B5EF4-FFF2-40B4-BE49-F238E27FC236}">
                <a16:creationId xmlns:a16="http://schemas.microsoft.com/office/drawing/2014/main" xmlns="" id="{D0DFE746-B591-4D81-8C29-A6CF02F9E8E2}"/>
              </a:ext>
            </a:extLst>
          </p:cNvPr>
          <p:cNvSpPr>
            <a:spLocks noGrp="1"/>
          </p:cNvSpPr>
          <p:nvPr>
            <p:ph idx="1"/>
          </p:nvPr>
        </p:nvSpPr>
        <p:spPr>
          <a:xfrm>
            <a:off x="826477" y="2015732"/>
            <a:ext cx="10621108" cy="4037749"/>
          </a:xfrm>
        </p:spPr>
        <p:txBody>
          <a:bodyPr>
            <a:normAutofit/>
          </a:bodyPr>
          <a:lstStyle/>
          <a:p>
            <a:r>
              <a:rPr lang="en-US" sz="2400" dirty="0"/>
              <a:t>One of the reasons of failure of first war of independence was that it was spread in limited areas. </a:t>
            </a:r>
          </a:p>
          <a:p>
            <a:r>
              <a:rPr lang="en-US" sz="2400" dirty="0"/>
              <a:t>The foremost cause was the sudden start of the war in confusion, without any preparation or proper planning. Secondly since there was an extreme lack of communication and coordination among various groups of freedom fighters who started their uprising according to their own wishes, it became easy for the English troops to curb the revolt of different areas on by one.</a:t>
            </a:r>
          </a:p>
        </p:txBody>
      </p:sp>
    </p:spTree>
    <p:extLst>
      <p:ext uri="{BB962C8B-B14F-4D97-AF65-F5344CB8AC3E}">
        <p14:creationId xmlns:p14="http://schemas.microsoft.com/office/powerpoint/2010/main" xmlns="" val="668027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108B84-5B6A-4419-99BB-EB0ACEE2FB5C}"/>
              </a:ext>
            </a:extLst>
          </p:cNvPr>
          <p:cNvSpPr>
            <a:spLocks noGrp="1"/>
          </p:cNvSpPr>
          <p:nvPr>
            <p:ph type="title"/>
          </p:nvPr>
        </p:nvSpPr>
        <p:spPr/>
        <p:txBody>
          <a:bodyPr/>
          <a:lstStyle/>
          <a:p>
            <a:r>
              <a:rPr lang="en-US" b="1" dirty="0"/>
              <a:t>2. Lack of unity and planning</a:t>
            </a:r>
            <a:endParaRPr lang="en-US" dirty="0"/>
          </a:p>
        </p:txBody>
      </p:sp>
      <p:sp>
        <p:nvSpPr>
          <p:cNvPr id="3" name="Content Placeholder 2">
            <a:extLst>
              <a:ext uri="{FF2B5EF4-FFF2-40B4-BE49-F238E27FC236}">
                <a16:creationId xmlns:a16="http://schemas.microsoft.com/office/drawing/2014/main" xmlns="" id="{DCED12AC-7AAB-4E26-9D25-AF2EF3562969}"/>
              </a:ext>
            </a:extLst>
          </p:cNvPr>
          <p:cNvSpPr>
            <a:spLocks noGrp="1"/>
          </p:cNvSpPr>
          <p:nvPr>
            <p:ph idx="1"/>
          </p:nvPr>
        </p:nvSpPr>
        <p:spPr>
          <a:xfrm>
            <a:off x="914401" y="2015732"/>
            <a:ext cx="10427676" cy="4037749"/>
          </a:xfrm>
        </p:spPr>
        <p:txBody>
          <a:bodyPr>
            <a:normAutofit/>
          </a:bodyPr>
          <a:lstStyle/>
          <a:p>
            <a:r>
              <a:rPr lang="en-US" sz="2400" dirty="0"/>
              <a:t>The revolt was not properly </a:t>
            </a:r>
            <a:r>
              <a:rPr lang="en-US" sz="2400" dirty="0" smtClean="0"/>
              <a:t>organized. </a:t>
            </a:r>
            <a:r>
              <a:rPr lang="en-US" sz="2400" dirty="0"/>
              <a:t>The leaders of the first war of Independence did not coordinate their efforts at any stage. There was no unity among the freedom fighters. They fought independent of one another. As a result they could not assemble their resources against a common enemy. They were defeated at different places. Bakht Khan was defeated at Delhi, Begum </a:t>
            </a:r>
            <a:r>
              <a:rPr lang="en-US" sz="2400" dirty="0" err="1"/>
              <a:t>Hazrat</a:t>
            </a:r>
            <a:r>
              <a:rPr lang="en-US" sz="2400" dirty="0"/>
              <a:t> Mahal lost at Awadh, Rani Jhansi was routed at Jhansi. Nana Sahib lost at Kanpur and Bahadur Khan was defeated at Bareilly. On the contrary, the British acted under one command, in one direction, with one fixed aim.</a:t>
            </a:r>
          </a:p>
        </p:txBody>
      </p:sp>
    </p:spTree>
    <p:extLst>
      <p:ext uri="{BB962C8B-B14F-4D97-AF65-F5344CB8AC3E}">
        <p14:creationId xmlns:p14="http://schemas.microsoft.com/office/powerpoint/2010/main" xmlns="" val="682738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98358F-FBCD-4368-A0A3-8C4EAED10827}"/>
              </a:ext>
            </a:extLst>
          </p:cNvPr>
          <p:cNvSpPr>
            <a:spLocks noGrp="1"/>
          </p:cNvSpPr>
          <p:nvPr>
            <p:ph type="title"/>
          </p:nvPr>
        </p:nvSpPr>
        <p:spPr/>
        <p:txBody>
          <a:bodyPr/>
          <a:lstStyle/>
          <a:p>
            <a:r>
              <a:rPr lang="en-US" b="1" dirty="0"/>
              <a:t>3. No unified leadership and discipline</a:t>
            </a:r>
            <a:endParaRPr lang="en-US" dirty="0"/>
          </a:p>
        </p:txBody>
      </p:sp>
      <p:sp>
        <p:nvSpPr>
          <p:cNvPr id="3" name="Content Placeholder 2">
            <a:extLst>
              <a:ext uri="{FF2B5EF4-FFF2-40B4-BE49-F238E27FC236}">
                <a16:creationId xmlns:a16="http://schemas.microsoft.com/office/drawing/2014/main" xmlns="" id="{5CB88A47-8A43-44D1-B07F-B35DD5B52B67}"/>
              </a:ext>
            </a:extLst>
          </p:cNvPr>
          <p:cNvSpPr>
            <a:spLocks noGrp="1"/>
          </p:cNvSpPr>
          <p:nvPr>
            <p:ph idx="1"/>
          </p:nvPr>
        </p:nvSpPr>
        <p:spPr>
          <a:xfrm>
            <a:off x="914401" y="2015732"/>
            <a:ext cx="10498014" cy="4037749"/>
          </a:xfrm>
        </p:spPr>
        <p:txBody>
          <a:bodyPr>
            <a:normAutofit/>
          </a:bodyPr>
          <a:lstStyle/>
          <a:p>
            <a:r>
              <a:rPr lang="en-US" sz="2400" dirty="0"/>
              <a:t>There was also an absence of a capable leader who could organize the scattered forces in to one unit fighting for unified policy and aim. Nana Saheb, Rani Lakshmi Bai, </a:t>
            </a:r>
            <a:r>
              <a:rPr lang="en-US" sz="2400" dirty="0" err="1"/>
              <a:t>Tantia</a:t>
            </a:r>
            <a:r>
              <a:rPr lang="en-US" sz="2400" dirty="0"/>
              <a:t> Tope, Bahadur Khan, Bakht Khan and Kunwar Singh remained confined to their own locality. None of them emerged as the leader of the entire movement.  As a result, these freedom fighters lacked discipline and their efforts could not get the required momentum at national level. On the other hand, the British succeeded against the rebels because of the determination and leadership of their military commanders like Havelock, Neill, Nicolson and Hugh Rose.</a:t>
            </a:r>
          </a:p>
        </p:txBody>
      </p:sp>
    </p:spTree>
    <p:extLst>
      <p:ext uri="{BB962C8B-B14F-4D97-AF65-F5344CB8AC3E}">
        <p14:creationId xmlns:p14="http://schemas.microsoft.com/office/powerpoint/2010/main" xmlns="" val="199045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F07F36-F929-4B88-93A8-062501394B34}"/>
              </a:ext>
            </a:extLst>
          </p:cNvPr>
          <p:cNvSpPr>
            <a:spLocks noGrp="1"/>
          </p:cNvSpPr>
          <p:nvPr>
            <p:ph type="title"/>
          </p:nvPr>
        </p:nvSpPr>
        <p:spPr/>
        <p:txBody>
          <a:bodyPr/>
          <a:lstStyle/>
          <a:p>
            <a:r>
              <a:rPr lang="en-US" b="1" dirty="0"/>
              <a:t>4. Better resources of the British</a:t>
            </a:r>
            <a:endParaRPr lang="en-US" dirty="0"/>
          </a:p>
        </p:txBody>
      </p:sp>
      <p:sp>
        <p:nvSpPr>
          <p:cNvPr id="3" name="Content Placeholder 2">
            <a:extLst>
              <a:ext uri="{FF2B5EF4-FFF2-40B4-BE49-F238E27FC236}">
                <a16:creationId xmlns:a16="http://schemas.microsoft.com/office/drawing/2014/main" xmlns="" id="{6E551700-CE40-48CA-98CA-5FB3B818AFFB}"/>
              </a:ext>
            </a:extLst>
          </p:cNvPr>
          <p:cNvSpPr>
            <a:spLocks noGrp="1"/>
          </p:cNvSpPr>
          <p:nvPr>
            <p:ph idx="1"/>
          </p:nvPr>
        </p:nvSpPr>
        <p:spPr/>
        <p:txBody>
          <a:bodyPr>
            <a:noAutofit/>
          </a:bodyPr>
          <a:lstStyle/>
          <a:p>
            <a:r>
              <a:rPr lang="en-US" sz="2400" dirty="0"/>
              <a:t>The British had better resources than Indians. They were short of not only war equipment but also food and ration. They had to face an enemy which was well equipped and well organized. Nearly 112,000 English soldiers pored in to India and 310,000 were recruited fresh from  among the Indians. Indians were fighting mostly with swords and spears, while the English were using better equipped rifles. The telegraph proved very useful to the English. It kept them informed about the movements of rebels and largely helped them in keeping contact among themselves.</a:t>
            </a:r>
          </a:p>
        </p:txBody>
      </p:sp>
    </p:spTree>
    <p:extLst>
      <p:ext uri="{BB962C8B-B14F-4D97-AF65-F5344CB8AC3E}">
        <p14:creationId xmlns:p14="http://schemas.microsoft.com/office/powerpoint/2010/main" xmlns="" val="3357106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809191-96EC-407F-8E33-2DB8A4B782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11A7BC5-20E4-404F-BE5F-20781CFA0C67}"/>
              </a:ext>
            </a:extLst>
          </p:cNvPr>
          <p:cNvSpPr>
            <a:spLocks noGrp="1"/>
          </p:cNvSpPr>
          <p:nvPr>
            <p:ph idx="1"/>
          </p:nvPr>
        </p:nvSpPr>
        <p:spPr/>
        <p:txBody>
          <a:bodyPr>
            <a:noAutofit/>
          </a:bodyPr>
          <a:lstStyle/>
          <a:p>
            <a:r>
              <a:rPr lang="en-US" sz="3200" dirty="0"/>
              <a:t>Fourthly, English troops were modern and strikingly advanced not only in warfare but also in new ways of swift and speedy communication. They did not have to cross long roads and grounds to deliver a message or order but could simply wire it with a few minutes. The Indians on the other hand were devoid of such means. That’s why they utterly fell behind and got defeated.</a:t>
            </a:r>
          </a:p>
        </p:txBody>
      </p:sp>
    </p:spTree>
    <p:extLst>
      <p:ext uri="{BB962C8B-B14F-4D97-AF65-F5344CB8AC3E}">
        <p14:creationId xmlns:p14="http://schemas.microsoft.com/office/powerpoint/2010/main" xmlns="" val="3887828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FE2E27-661D-4D43-BF76-BBA0E0698461}"/>
              </a:ext>
            </a:extLst>
          </p:cNvPr>
          <p:cNvSpPr>
            <a:spLocks noGrp="1"/>
          </p:cNvSpPr>
          <p:nvPr>
            <p:ph type="title"/>
          </p:nvPr>
        </p:nvSpPr>
        <p:spPr/>
        <p:txBody>
          <a:bodyPr/>
          <a:lstStyle/>
          <a:p>
            <a:r>
              <a:rPr lang="en-US" b="1" dirty="0"/>
              <a:t>7. No support of native rulers</a:t>
            </a:r>
            <a:endParaRPr lang="en-US" dirty="0"/>
          </a:p>
        </p:txBody>
      </p:sp>
      <p:sp>
        <p:nvSpPr>
          <p:cNvPr id="3" name="Content Placeholder 2">
            <a:extLst>
              <a:ext uri="{FF2B5EF4-FFF2-40B4-BE49-F238E27FC236}">
                <a16:creationId xmlns:a16="http://schemas.microsoft.com/office/drawing/2014/main" xmlns="" id="{45716509-2A01-4056-806B-26BACE38EFFF}"/>
              </a:ext>
            </a:extLst>
          </p:cNvPr>
          <p:cNvSpPr>
            <a:spLocks noGrp="1"/>
          </p:cNvSpPr>
          <p:nvPr>
            <p:ph idx="1"/>
          </p:nvPr>
        </p:nvSpPr>
        <p:spPr/>
        <p:txBody>
          <a:bodyPr>
            <a:noAutofit/>
          </a:bodyPr>
          <a:lstStyle/>
          <a:p>
            <a:r>
              <a:rPr lang="en-US" sz="3200" dirty="0" smtClean="0"/>
              <a:t>Many </a:t>
            </a:r>
            <a:r>
              <a:rPr lang="en-US" sz="3200" dirty="0"/>
              <a:t>native rulers,</a:t>
            </a:r>
            <a:r>
              <a:rPr lang="en-US" sz="3200" b="1" dirty="0"/>
              <a:t> </a:t>
            </a:r>
            <a:r>
              <a:rPr lang="en-US" sz="3200" dirty="0"/>
              <a:t>rather than supporting our freedom fighters, helped the British in suppressing the revolt. The rulers of Patiala, </a:t>
            </a:r>
            <a:r>
              <a:rPr lang="en-US" sz="3200" dirty="0" err="1"/>
              <a:t>Jind</a:t>
            </a:r>
            <a:r>
              <a:rPr lang="en-US" sz="3200" dirty="0"/>
              <a:t>, Gwalior, Hyderabad </a:t>
            </a:r>
            <a:r>
              <a:rPr lang="en-US" sz="3200" dirty="0" err="1"/>
              <a:t>etc</a:t>
            </a:r>
            <a:r>
              <a:rPr lang="en-US" sz="3200" dirty="0"/>
              <a:t>, supported the British by all possible means. The king of Nepal also helped the English by putting his army under the command of the British (Gurkha regiment).</a:t>
            </a:r>
          </a:p>
        </p:txBody>
      </p:sp>
    </p:spTree>
    <p:extLst>
      <p:ext uri="{BB962C8B-B14F-4D97-AF65-F5344CB8AC3E}">
        <p14:creationId xmlns:p14="http://schemas.microsoft.com/office/powerpoint/2010/main" xmlns="" val="3078455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E1D121-5F20-4EAB-9148-41E639A950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6964B7A-194C-4BB4-9D39-862A0F6CE07C}"/>
              </a:ext>
            </a:extLst>
          </p:cNvPr>
          <p:cNvSpPr>
            <a:spLocks noGrp="1"/>
          </p:cNvSpPr>
          <p:nvPr>
            <p:ph idx="1"/>
          </p:nvPr>
        </p:nvSpPr>
        <p:spPr/>
        <p:txBody>
          <a:bodyPr/>
          <a:lstStyle/>
          <a:p>
            <a:r>
              <a:rPr lang="en-US" dirty="0"/>
              <a:t>Fifthly, the English had full command on waters due to their advanced navy they got enforcement from their Crimean fronts to counter Indian aggression without any delay. Being equipped with modern weapons especially Enfield rifles they could hunt down Indians who were still fighting with their sticks, swords and daggers to fight their highly powerful opponents.</a:t>
            </a:r>
          </a:p>
        </p:txBody>
      </p:sp>
    </p:spTree>
    <p:extLst>
      <p:ext uri="{BB962C8B-B14F-4D97-AF65-F5344CB8AC3E}">
        <p14:creationId xmlns:p14="http://schemas.microsoft.com/office/powerpoint/2010/main" xmlns="" val="3092620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2B69B6-06E4-4D53-B5BE-938C8FBB09C8}"/>
              </a:ext>
            </a:extLst>
          </p:cNvPr>
          <p:cNvSpPr>
            <a:spLocks noGrp="1"/>
          </p:cNvSpPr>
          <p:nvPr>
            <p:ph type="title"/>
          </p:nvPr>
        </p:nvSpPr>
        <p:spPr/>
        <p:txBody>
          <a:bodyPr/>
          <a:lstStyle/>
          <a:p>
            <a:r>
              <a:rPr lang="en-US" b="1" dirty="0" smtClean="0"/>
              <a:t>8. No support of educated Indian and middle class</a:t>
            </a:r>
            <a:endParaRPr lang="en-US" dirty="0"/>
          </a:p>
        </p:txBody>
      </p:sp>
      <p:sp>
        <p:nvSpPr>
          <p:cNvPr id="3" name="Content Placeholder 2">
            <a:extLst>
              <a:ext uri="{FF2B5EF4-FFF2-40B4-BE49-F238E27FC236}">
                <a16:creationId xmlns:a16="http://schemas.microsoft.com/office/drawing/2014/main" xmlns="" id="{B7B7FEE4-4E96-45EE-84B2-633D9C1A3E9D}"/>
              </a:ext>
            </a:extLst>
          </p:cNvPr>
          <p:cNvSpPr>
            <a:spLocks noGrp="1"/>
          </p:cNvSpPr>
          <p:nvPr>
            <p:ph idx="1"/>
          </p:nvPr>
        </p:nvSpPr>
        <p:spPr/>
        <p:txBody>
          <a:bodyPr>
            <a:noAutofit/>
          </a:bodyPr>
          <a:lstStyle/>
          <a:p>
            <a:r>
              <a:rPr lang="en-US" sz="3200" dirty="0" smtClean="0"/>
              <a:t>It </a:t>
            </a:r>
            <a:r>
              <a:rPr lang="en-US" sz="3200" dirty="0"/>
              <a:t>is a stark fact that the first war of independence never assumed the shape of a well </a:t>
            </a:r>
            <a:r>
              <a:rPr lang="en-US" sz="3200" dirty="0" smtClean="0"/>
              <a:t>organized </a:t>
            </a:r>
            <a:r>
              <a:rPr lang="en-US" sz="3200" dirty="0"/>
              <a:t>national struggle. The educated Indians and the middle class also</a:t>
            </a:r>
            <a:r>
              <a:rPr lang="en-US" sz="3200" b="1" dirty="0"/>
              <a:t> </a:t>
            </a:r>
            <a:r>
              <a:rPr lang="en-US" sz="3200" dirty="0"/>
              <a:t>did not support the revolt. On the contrary, their feelings were against it. The money lenders and merchants were also against the war as it went against their economic benefits.</a:t>
            </a:r>
          </a:p>
        </p:txBody>
      </p:sp>
    </p:spTree>
    <p:extLst>
      <p:ext uri="{BB962C8B-B14F-4D97-AF65-F5344CB8AC3E}">
        <p14:creationId xmlns:p14="http://schemas.microsoft.com/office/powerpoint/2010/main" xmlns="" val="346697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3C03A7-2B2C-40BB-A65B-0C06D3DD67E8}"/>
              </a:ext>
            </a:extLst>
          </p:cNvPr>
          <p:cNvSpPr>
            <a:spLocks noGrp="1"/>
          </p:cNvSpPr>
          <p:nvPr>
            <p:ph type="ctrTitle"/>
          </p:nvPr>
        </p:nvSpPr>
        <p:spPr/>
        <p:txBody>
          <a:bodyPr>
            <a:normAutofit fontScale="90000"/>
          </a:bodyPr>
          <a:lstStyle/>
          <a:p>
            <a:pPr algn="ctr"/>
            <a:r>
              <a:rPr lang="en-US" dirty="0">
                <a:latin typeface="Arial" pitchFamily="34" charset="0"/>
                <a:cs typeface="Arial" pitchFamily="34" charset="0"/>
              </a:rPr>
              <a:t>Unit 1</a:t>
            </a:r>
            <a:br>
              <a:rPr lang="en-US" dirty="0">
                <a:latin typeface="Arial" pitchFamily="34" charset="0"/>
                <a:cs typeface="Arial" pitchFamily="34" charset="0"/>
              </a:rPr>
            </a:br>
            <a:r>
              <a:rPr lang="en-US" dirty="0">
                <a:latin typeface="Arial" pitchFamily="34" charset="0"/>
                <a:cs typeface="Arial" pitchFamily="34" charset="0"/>
              </a:rPr>
              <a:t>War of Independence 1857</a:t>
            </a:r>
          </a:p>
        </p:txBody>
      </p:sp>
      <p:sp>
        <p:nvSpPr>
          <p:cNvPr id="3" name="Subtitle 2">
            <a:extLst>
              <a:ext uri="{FF2B5EF4-FFF2-40B4-BE49-F238E27FC236}">
                <a16:creationId xmlns:a16="http://schemas.microsoft.com/office/drawing/2014/main" xmlns="" id="{8C1DECEF-5FE0-4759-8FA1-A441ECDD546E}"/>
              </a:ext>
            </a:extLst>
          </p:cNvPr>
          <p:cNvSpPr>
            <a:spLocks noGrp="1"/>
          </p:cNvSpPr>
          <p:nvPr>
            <p:ph type="subTitle" idx="1"/>
          </p:nvPr>
        </p:nvSpPr>
        <p:spPr/>
        <p:txBody>
          <a:bodyPr>
            <a:normAutofit/>
          </a:bodyPr>
          <a:lstStyle/>
          <a:p>
            <a:pPr algn="ctr"/>
            <a:r>
              <a:rPr lang="en-US" sz="4000" dirty="0">
                <a:latin typeface="Arial" pitchFamily="34" charset="0"/>
                <a:cs typeface="Arial" pitchFamily="34" charset="0"/>
              </a:rPr>
              <a:t>1.1 Nature and causes </a:t>
            </a:r>
          </a:p>
        </p:txBody>
      </p:sp>
    </p:spTree>
    <p:extLst>
      <p:ext uri="{BB962C8B-B14F-4D97-AF65-F5344CB8AC3E}">
        <p14:creationId xmlns:p14="http://schemas.microsoft.com/office/powerpoint/2010/main" xmlns="" val="3486297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49F94D-E40D-411B-9034-5E10310E946D}"/>
              </a:ext>
            </a:extLst>
          </p:cNvPr>
          <p:cNvSpPr>
            <a:spLocks noGrp="1"/>
          </p:cNvSpPr>
          <p:nvPr>
            <p:ph type="title"/>
          </p:nvPr>
        </p:nvSpPr>
        <p:spPr/>
        <p:txBody>
          <a:bodyPr/>
          <a:lstStyle/>
          <a:p>
            <a:r>
              <a:rPr lang="en-US" b="1" dirty="0"/>
              <a:t>9. Non-Cooperation of Sikhs and Punjab</a:t>
            </a:r>
            <a:endParaRPr lang="en-US" dirty="0"/>
          </a:p>
        </p:txBody>
      </p:sp>
      <p:sp>
        <p:nvSpPr>
          <p:cNvPr id="3" name="Content Placeholder 2">
            <a:extLst>
              <a:ext uri="{FF2B5EF4-FFF2-40B4-BE49-F238E27FC236}">
                <a16:creationId xmlns:a16="http://schemas.microsoft.com/office/drawing/2014/main" xmlns="" id="{DA9E328C-C638-41D1-8B10-2249924170ED}"/>
              </a:ext>
            </a:extLst>
          </p:cNvPr>
          <p:cNvSpPr>
            <a:spLocks noGrp="1"/>
          </p:cNvSpPr>
          <p:nvPr>
            <p:ph idx="1"/>
          </p:nvPr>
        </p:nvSpPr>
        <p:spPr/>
        <p:txBody>
          <a:bodyPr/>
          <a:lstStyle/>
          <a:p>
            <a:r>
              <a:rPr lang="en-US" dirty="0"/>
              <a:t/>
            </a:r>
            <a:br>
              <a:rPr lang="en-US" dirty="0"/>
            </a:br>
            <a:r>
              <a:rPr lang="en-US" sz="3200" dirty="0"/>
              <a:t>The Sikhs of the Province of Punjab considered the Muslims as their traditional enemies. Thus they decided to support the British in the war of Independence. The Sikh soldiers played a decisive role in the recovery of Delhi from the freedom fighters.</a:t>
            </a:r>
          </a:p>
        </p:txBody>
      </p:sp>
    </p:spTree>
    <p:extLst>
      <p:ext uri="{BB962C8B-B14F-4D97-AF65-F5344CB8AC3E}">
        <p14:creationId xmlns:p14="http://schemas.microsoft.com/office/powerpoint/2010/main" xmlns="" val="1945578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873E4F-F60D-45E5-B14A-0BD2C1299917}"/>
              </a:ext>
            </a:extLst>
          </p:cNvPr>
          <p:cNvSpPr>
            <a:spLocks noGrp="1"/>
          </p:cNvSpPr>
          <p:nvPr>
            <p:ph type="title"/>
          </p:nvPr>
        </p:nvSpPr>
        <p:spPr/>
        <p:txBody>
          <a:bodyPr/>
          <a:lstStyle/>
          <a:p>
            <a:r>
              <a:rPr lang="en-US" b="1" dirty="0" smtClean="0"/>
              <a:t>10. No concept of Nationalism</a:t>
            </a:r>
            <a:endParaRPr lang="en-US" dirty="0"/>
          </a:p>
        </p:txBody>
      </p:sp>
      <p:sp>
        <p:nvSpPr>
          <p:cNvPr id="3" name="Content Placeholder 2">
            <a:extLst>
              <a:ext uri="{FF2B5EF4-FFF2-40B4-BE49-F238E27FC236}">
                <a16:creationId xmlns:a16="http://schemas.microsoft.com/office/drawing/2014/main" xmlns="" id="{97F079B0-D984-4C5F-8A51-41D1283A749E}"/>
              </a:ext>
            </a:extLst>
          </p:cNvPr>
          <p:cNvSpPr>
            <a:spLocks noGrp="1"/>
          </p:cNvSpPr>
          <p:nvPr>
            <p:ph idx="1"/>
          </p:nvPr>
        </p:nvSpPr>
        <p:spPr/>
        <p:txBody>
          <a:bodyPr/>
          <a:lstStyle/>
          <a:p>
            <a:r>
              <a:rPr lang="en-US" dirty="0"/>
              <a:t/>
            </a:r>
            <a:br>
              <a:rPr lang="en-US" dirty="0"/>
            </a:br>
            <a:r>
              <a:rPr lang="en-US" sz="3200" dirty="0"/>
              <a:t>The leaders of the first war of Independence had no concept of nationalism and nation-state. They were fighting for their own regional interests.</a:t>
            </a:r>
          </a:p>
        </p:txBody>
      </p:sp>
    </p:spTree>
    <p:extLst>
      <p:ext uri="{BB962C8B-B14F-4D97-AF65-F5344CB8AC3E}">
        <p14:creationId xmlns:p14="http://schemas.microsoft.com/office/powerpoint/2010/main" xmlns="" val="1267413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F65641-F92C-49E2-850C-69F4EAF81A69}"/>
              </a:ext>
            </a:extLst>
          </p:cNvPr>
          <p:cNvSpPr>
            <a:spLocks noGrp="1"/>
          </p:cNvSpPr>
          <p:nvPr>
            <p:ph type="title"/>
          </p:nvPr>
        </p:nvSpPr>
        <p:spPr/>
        <p:txBody>
          <a:bodyPr/>
          <a:lstStyle/>
          <a:p>
            <a:r>
              <a:rPr lang="en-US" b="1" dirty="0" smtClean="0"/>
              <a:t>11. economic </a:t>
            </a:r>
            <a:r>
              <a:rPr lang="en-US" b="1" dirty="0" smtClean="0"/>
              <a:t>conditions</a:t>
            </a:r>
            <a:endParaRPr lang="en-US" b="1" dirty="0"/>
          </a:p>
        </p:txBody>
      </p:sp>
      <p:sp>
        <p:nvSpPr>
          <p:cNvPr id="3" name="Content Placeholder 2">
            <a:extLst>
              <a:ext uri="{FF2B5EF4-FFF2-40B4-BE49-F238E27FC236}">
                <a16:creationId xmlns:a16="http://schemas.microsoft.com/office/drawing/2014/main" xmlns="" id="{33F97F98-3019-4836-87E4-ADC479C6823C}"/>
              </a:ext>
            </a:extLst>
          </p:cNvPr>
          <p:cNvSpPr>
            <a:spLocks noGrp="1"/>
          </p:cNvSpPr>
          <p:nvPr>
            <p:ph idx="1"/>
          </p:nvPr>
        </p:nvSpPr>
        <p:spPr>
          <a:xfrm>
            <a:off x="1451579" y="2015732"/>
            <a:ext cx="9603275" cy="4047443"/>
          </a:xfrm>
        </p:spPr>
        <p:txBody>
          <a:bodyPr>
            <a:normAutofit lnSpcReduction="10000"/>
          </a:bodyPr>
          <a:lstStyle/>
          <a:p>
            <a:r>
              <a:rPr lang="en-US" sz="2800" dirty="0"/>
              <a:t>The economic conditions of Indian troops also entailed an obvious cause of their defeat. On the one hand the war started out of awkwardness, mismanagement and lack of planning and even the emperor was practically penniless who was asking for loans from Delhi landlords but they were determined to save their money, not their freedom. The British troops, on the other hand, had been wealthy because the prosperous regions of India were totally under their control</a:t>
            </a:r>
            <a:r>
              <a:rPr lang="en-US" dirty="0"/>
              <a:t>.</a:t>
            </a:r>
          </a:p>
        </p:txBody>
      </p:sp>
    </p:spTree>
    <p:extLst>
      <p:ext uri="{BB962C8B-B14F-4D97-AF65-F5344CB8AC3E}">
        <p14:creationId xmlns:p14="http://schemas.microsoft.com/office/powerpoint/2010/main" xmlns="" val="4250373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51579" y="804519"/>
            <a:ext cx="9603275" cy="505908"/>
          </a:xfrm>
          <a:prstGeom prst="rect">
            <a:avLst/>
          </a:prstGeom>
        </p:spPr>
        <p:txBody>
          <a:bodyPr vert="horz" wrap="square" lIns="0" tIns="13335" rIns="0" bIns="0" rtlCol="0">
            <a:spAutoFit/>
          </a:bodyPr>
          <a:lstStyle/>
          <a:p>
            <a:pPr marL="13335">
              <a:lnSpc>
                <a:spcPct val="100000"/>
              </a:lnSpc>
              <a:spcBef>
                <a:spcPts val="105"/>
              </a:spcBef>
            </a:pPr>
            <a:r>
              <a:rPr lang="en-US" spc="-30" dirty="0" smtClean="0">
                <a:latin typeface="Arial" pitchFamily="34" charset="0"/>
                <a:cs typeface="Arial" pitchFamily="34" charset="0"/>
              </a:rPr>
              <a:t>Nature of the War</a:t>
            </a:r>
            <a:endParaRPr spc="-30" dirty="0">
              <a:latin typeface="Arial" pitchFamily="34" charset="0"/>
              <a:cs typeface="Arial" pitchFamily="34" charset="0"/>
            </a:endParaRPr>
          </a:p>
        </p:txBody>
      </p:sp>
      <p:sp>
        <p:nvSpPr>
          <p:cNvPr id="3" name="object 3"/>
          <p:cNvSpPr txBox="1"/>
          <p:nvPr/>
        </p:nvSpPr>
        <p:spPr>
          <a:xfrm>
            <a:off x="728656" y="1889769"/>
            <a:ext cx="10712873" cy="3168815"/>
          </a:xfrm>
          <a:prstGeom prst="rect">
            <a:avLst/>
          </a:prstGeom>
        </p:spPr>
        <p:txBody>
          <a:bodyPr vert="horz" wrap="square" lIns="0" tIns="110489" rIns="0" bIns="0" rtlCol="0">
            <a:spAutoFit/>
          </a:bodyPr>
          <a:lstStyle/>
          <a:p>
            <a:pPr marL="355600" indent="-342900">
              <a:lnSpc>
                <a:spcPct val="100000"/>
              </a:lnSpc>
              <a:spcBef>
                <a:spcPts val="869"/>
              </a:spcBef>
              <a:buFont typeface="Arial"/>
              <a:buChar char="•"/>
              <a:tabLst>
                <a:tab pos="354965" algn="l"/>
                <a:tab pos="355600" algn="l"/>
              </a:tabLst>
            </a:pPr>
            <a:r>
              <a:rPr sz="3200" spc="-15" dirty="0">
                <a:latin typeface="Arial" pitchFamily="34" charset="0"/>
                <a:cs typeface="Arial" pitchFamily="34" charset="0"/>
              </a:rPr>
              <a:t>Mutiny </a:t>
            </a:r>
            <a:r>
              <a:rPr sz="3200" dirty="0">
                <a:latin typeface="Arial" pitchFamily="34" charset="0"/>
                <a:cs typeface="Arial" pitchFamily="34" charset="0"/>
              </a:rPr>
              <a:t>or Independence</a:t>
            </a:r>
            <a:r>
              <a:rPr sz="3200" spc="40" dirty="0">
                <a:latin typeface="Arial" pitchFamily="34" charset="0"/>
                <a:cs typeface="Arial" pitchFamily="34" charset="0"/>
              </a:rPr>
              <a:t> </a:t>
            </a:r>
            <a:r>
              <a:rPr sz="3200" spc="-5" dirty="0">
                <a:latin typeface="Arial" pitchFamily="34" charset="0"/>
                <a:cs typeface="Arial" pitchFamily="34" charset="0"/>
              </a:rPr>
              <a:t>movement?</a:t>
            </a:r>
            <a:endParaRPr sz="3200">
              <a:latin typeface="Arial" pitchFamily="34" charset="0"/>
              <a:cs typeface="Arial" pitchFamily="34" charset="0"/>
            </a:endParaRPr>
          </a:p>
          <a:p>
            <a:pPr marL="355600" marR="5080" indent="-342900">
              <a:lnSpc>
                <a:spcPct val="100000"/>
              </a:lnSpc>
              <a:spcBef>
                <a:spcPts val="770"/>
              </a:spcBef>
              <a:buFont typeface="Arial"/>
              <a:buChar char="•"/>
              <a:tabLst>
                <a:tab pos="354965" algn="l"/>
                <a:tab pos="355600" algn="l"/>
              </a:tabLst>
            </a:pPr>
            <a:r>
              <a:rPr sz="3200" dirty="0">
                <a:latin typeface="Arial" pitchFamily="34" charset="0"/>
                <a:cs typeface="Arial" pitchFamily="34" charset="0"/>
              </a:rPr>
              <a:t>It </a:t>
            </a:r>
            <a:r>
              <a:rPr sz="3200" spc="-10" dirty="0">
                <a:latin typeface="Arial" pitchFamily="34" charset="0"/>
                <a:cs typeface="Arial" pitchFamily="34" charset="0"/>
              </a:rPr>
              <a:t>was </a:t>
            </a:r>
            <a:r>
              <a:rPr sz="3200" spc="-15" dirty="0">
                <a:latin typeface="Arial" pitchFamily="34" charset="0"/>
                <a:cs typeface="Arial" pitchFamily="34" charset="0"/>
              </a:rPr>
              <a:t>Mutiny </a:t>
            </a:r>
            <a:r>
              <a:rPr sz="3200" dirty="0">
                <a:latin typeface="Arial" pitchFamily="34" charset="0"/>
                <a:cs typeface="Arial" pitchFamily="34" charset="0"/>
              </a:rPr>
              <a:t>in the </a:t>
            </a:r>
            <a:r>
              <a:rPr sz="3200" spc="-5" dirty="0">
                <a:latin typeface="Arial" pitchFamily="34" charset="0"/>
                <a:cs typeface="Arial" pitchFamily="34" charset="0"/>
              </a:rPr>
              <a:t>opinion of British </a:t>
            </a:r>
            <a:r>
              <a:rPr sz="3200" dirty="0">
                <a:latin typeface="Arial" pitchFamily="34" charset="0"/>
                <a:cs typeface="Arial" pitchFamily="34" charset="0"/>
              </a:rPr>
              <a:t>as </a:t>
            </a:r>
            <a:r>
              <a:rPr sz="3200" spc="-5" dirty="0">
                <a:latin typeface="Arial" pitchFamily="34" charset="0"/>
                <a:cs typeface="Arial" pitchFamily="34" charset="0"/>
              </a:rPr>
              <a:t>they  </a:t>
            </a:r>
            <a:r>
              <a:rPr sz="3200" spc="-15" dirty="0">
                <a:latin typeface="Arial" pitchFamily="34" charset="0"/>
                <a:cs typeface="Arial" pitchFamily="34" charset="0"/>
              </a:rPr>
              <a:t>were </a:t>
            </a:r>
            <a:r>
              <a:rPr sz="3200" dirty="0">
                <a:latin typeface="Arial" pitchFamily="34" charset="0"/>
                <a:cs typeface="Arial" pitchFamily="34" charset="0"/>
              </a:rPr>
              <a:t>in the ruling </a:t>
            </a:r>
            <a:r>
              <a:rPr sz="3200" spc="-10" dirty="0">
                <a:latin typeface="Arial" pitchFamily="34" charset="0"/>
                <a:cs typeface="Arial" pitchFamily="34" charset="0"/>
              </a:rPr>
              <a:t>power </a:t>
            </a:r>
            <a:r>
              <a:rPr sz="3200" dirty="0">
                <a:latin typeface="Arial" pitchFamily="34" charset="0"/>
                <a:cs typeface="Arial" pitchFamily="34" charset="0"/>
              </a:rPr>
              <a:t>and those who  </a:t>
            </a:r>
            <a:r>
              <a:rPr sz="3200" spc="-5" dirty="0">
                <a:latin typeface="Arial" pitchFamily="34" charset="0"/>
                <a:cs typeface="Arial" pitchFamily="34" charset="0"/>
              </a:rPr>
              <a:t>rebelled </a:t>
            </a:r>
            <a:r>
              <a:rPr sz="3200" dirty="0">
                <a:latin typeface="Arial" pitchFamily="34" charset="0"/>
                <a:cs typeface="Arial" pitchFamily="34" charset="0"/>
              </a:rPr>
              <a:t>or </a:t>
            </a:r>
            <a:r>
              <a:rPr sz="3200" spc="-5" dirty="0">
                <a:latin typeface="Arial" pitchFamily="34" charset="0"/>
                <a:cs typeface="Arial" pitchFamily="34" charset="0"/>
              </a:rPr>
              <a:t>opposed </a:t>
            </a:r>
            <a:r>
              <a:rPr sz="3200" dirty="0">
                <a:latin typeface="Arial" pitchFamily="34" charset="0"/>
                <a:cs typeface="Arial" pitchFamily="34" charset="0"/>
              </a:rPr>
              <a:t>their </a:t>
            </a:r>
            <a:r>
              <a:rPr sz="3200" spc="-5" dirty="0">
                <a:latin typeface="Arial" pitchFamily="34" charset="0"/>
                <a:cs typeface="Arial" pitchFamily="34" charset="0"/>
              </a:rPr>
              <a:t>colonial </a:t>
            </a:r>
            <a:r>
              <a:rPr sz="3200" spc="-10" dirty="0">
                <a:latin typeface="Arial" pitchFamily="34" charset="0"/>
                <a:cs typeface="Arial" pitchFamily="34" charset="0"/>
              </a:rPr>
              <a:t>power </a:t>
            </a:r>
            <a:r>
              <a:rPr sz="3200" spc="-15" dirty="0">
                <a:latin typeface="Arial" pitchFamily="34" charset="0"/>
                <a:cs typeface="Arial" pitchFamily="34" charset="0"/>
              </a:rPr>
              <a:t>were  </a:t>
            </a:r>
            <a:r>
              <a:rPr sz="3200" spc="-5" dirty="0">
                <a:latin typeface="Arial" pitchFamily="34" charset="0"/>
                <a:cs typeface="Arial" pitchFamily="34" charset="0"/>
              </a:rPr>
              <a:t>called </a:t>
            </a:r>
            <a:r>
              <a:rPr sz="3200" dirty="0">
                <a:latin typeface="Arial" pitchFamily="34" charset="0"/>
                <a:cs typeface="Arial" pitchFamily="34" charset="0"/>
              </a:rPr>
              <a:t>as </a:t>
            </a:r>
            <a:r>
              <a:rPr sz="3200" spc="-10" dirty="0">
                <a:latin typeface="Arial" pitchFamily="34" charset="0"/>
                <a:cs typeface="Arial" pitchFamily="34" charset="0"/>
              </a:rPr>
              <a:t>Rebels </a:t>
            </a:r>
            <a:r>
              <a:rPr sz="3200" dirty="0">
                <a:latin typeface="Arial" pitchFamily="34" charset="0"/>
                <a:cs typeface="Arial" pitchFamily="34" charset="0"/>
              </a:rPr>
              <a:t>and the </a:t>
            </a:r>
            <a:r>
              <a:rPr sz="3200" spc="-5" dirty="0">
                <a:latin typeface="Arial" pitchFamily="34" charset="0"/>
                <a:cs typeface="Arial" pitchFamily="34" charset="0"/>
              </a:rPr>
              <a:t>opposition </a:t>
            </a:r>
            <a:r>
              <a:rPr sz="3200" spc="-20" dirty="0">
                <a:latin typeface="Arial" pitchFamily="34" charset="0"/>
                <a:cs typeface="Arial" pitchFamily="34" charset="0"/>
              </a:rPr>
              <a:t>breakout  </a:t>
            </a:r>
            <a:r>
              <a:rPr sz="3200" dirty="0">
                <a:latin typeface="Arial" pitchFamily="34" charset="0"/>
                <a:cs typeface="Arial" pitchFamily="34" charset="0"/>
              </a:rPr>
              <a:t>which </a:t>
            </a:r>
            <a:r>
              <a:rPr sz="3200" spc="-10" dirty="0">
                <a:latin typeface="Arial" pitchFamily="34" charset="0"/>
                <a:cs typeface="Arial" pitchFamily="34" charset="0"/>
              </a:rPr>
              <a:t>was </a:t>
            </a:r>
            <a:r>
              <a:rPr sz="3200" dirty="0">
                <a:latin typeface="Arial" pitchFamily="34" charset="0"/>
                <a:cs typeface="Arial" pitchFamily="34" charset="0"/>
              </a:rPr>
              <a:t>a civil </a:t>
            </a:r>
            <a:r>
              <a:rPr sz="3200" spc="-10" dirty="0">
                <a:latin typeface="Arial" pitchFamily="34" charset="0"/>
                <a:cs typeface="Arial" pitchFamily="34" charset="0"/>
              </a:rPr>
              <a:t>war </a:t>
            </a:r>
            <a:r>
              <a:rPr sz="3200" dirty="0">
                <a:latin typeface="Arial" pitchFamily="34" charset="0"/>
                <a:cs typeface="Arial" pitchFamily="34" charset="0"/>
              </a:rPr>
              <a:t>is </a:t>
            </a:r>
            <a:r>
              <a:rPr sz="3200" spc="-5" dirty="0">
                <a:latin typeface="Arial" pitchFamily="34" charset="0"/>
                <a:cs typeface="Arial" pitchFamily="34" charset="0"/>
              </a:rPr>
              <a:t>called </a:t>
            </a:r>
            <a:r>
              <a:rPr sz="3200" dirty="0">
                <a:latin typeface="Arial" pitchFamily="34" charset="0"/>
                <a:cs typeface="Arial" pitchFamily="34" charset="0"/>
              </a:rPr>
              <a:t>as </a:t>
            </a:r>
            <a:r>
              <a:rPr sz="3200" spc="-10" dirty="0">
                <a:latin typeface="Arial" pitchFamily="34" charset="0"/>
                <a:cs typeface="Arial" pitchFamily="34" charset="0"/>
              </a:rPr>
              <a:t>Mutiny </a:t>
            </a:r>
            <a:r>
              <a:rPr sz="3200" dirty="0">
                <a:latin typeface="Arial" pitchFamily="34" charset="0"/>
                <a:cs typeface="Arial" pitchFamily="34" charset="0"/>
              </a:rPr>
              <a:t>in  British </a:t>
            </a:r>
            <a:r>
              <a:rPr sz="3200" spc="-15" dirty="0">
                <a:latin typeface="Arial" pitchFamily="34" charset="0"/>
                <a:cs typeface="Arial" pitchFamily="34" charset="0"/>
              </a:rPr>
              <a:t>perspective</a:t>
            </a:r>
            <a:endParaRPr sz="320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18469C-6065-4E08-ACA9-17ECE83CD2B2}"/>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xmlns="" id="{0BF80F8D-077C-4198-8CC3-04741BC7BA88}"/>
              </a:ext>
            </a:extLst>
          </p:cNvPr>
          <p:cNvSpPr>
            <a:spLocks noGrp="1"/>
          </p:cNvSpPr>
          <p:nvPr>
            <p:ph idx="1"/>
          </p:nvPr>
        </p:nvSpPr>
        <p:spPr>
          <a:xfrm>
            <a:off x="611945" y="1903191"/>
            <a:ext cx="11043138" cy="4216255"/>
          </a:xfrm>
        </p:spPr>
        <p:txBody>
          <a:bodyPr>
            <a:noAutofit/>
          </a:bodyPr>
          <a:lstStyle/>
          <a:p>
            <a:r>
              <a:rPr lang="en-US" sz="3200" dirty="0">
                <a:latin typeface="Arial" pitchFamily="34" charset="0"/>
                <a:cs typeface="Arial" pitchFamily="34" charset="0"/>
              </a:rPr>
              <a:t>War of Independence is an important landmark in the history of Sub-Continent. This War was fought in 1857 by Indians against the British in order to get rid of their domination. </a:t>
            </a:r>
          </a:p>
          <a:p>
            <a:r>
              <a:rPr lang="en-US" sz="3200" dirty="0">
                <a:latin typeface="Arial" pitchFamily="34" charset="0"/>
                <a:cs typeface="Arial" pitchFamily="34" charset="0"/>
              </a:rPr>
              <a:t>It was an extreme effort made by Indians, but they failed due to certain reasons including mutual jealousies, disunity, and lack of central leadership.</a:t>
            </a:r>
          </a:p>
        </p:txBody>
      </p:sp>
    </p:spTree>
    <p:extLst>
      <p:ext uri="{BB962C8B-B14F-4D97-AF65-F5344CB8AC3E}">
        <p14:creationId xmlns:p14="http://schemas.microsoft.com/office/powerpoint/2010/main" xmlns="" val="333921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6A6078-847C-4B28-BFD9-28AEC08C672C}"/>
              </a:ext>
            </a:extLst>
          </p:cNvPr>
          <p:cNvSpPr>
            <a:spLocks noGrp="1"/>
          </p:cNvSpPr>
          <p:nvPr>
            <p:ph type="title"/>
          </p:nvPr>
        </p:nvSpPr>
        <p:spPr/>
        <p:txBody>
          <a:bodyPr/>
          <a:lstStyle/>
          <a:p>
            <a:r>
              <a:rPr lang="en-US" dirty="0" err="1"/>
              <a:t>Cont</a:t>
            </a:r>
            <a:endParaRPr lang="en-US" dirty="0"/>
          </a:p>
        </p:txBody>
      </p:sp>
      <p:sp>
        <p:nvSpPr>
          <p:cNvPr id="3" name="Content Placeholder 2">
            <a:extLst>
              <a:ext uri="{FF2B5EF4-FFF2-40B4-BE49-F238E27FC236}">
                <a16:creationId xmlns:a16="http://schemas.microsoft.com/office/drawing/2014/main" xmlns="" id="{544D3610-9276-4D6F-9D5B-60142DEB53BB}"/>
              </a:ext>
            </a:extLst>
          </p:cNvPr>
          <p:cNvSpPr>
            <a:spLocks noGrp="1"/>
          </p:cNvSpPr>
          <p:nvPr>
            <p:ph idx="1"/>
          </p:nvPr>
        </p:nvSpPr>
        <p:spPr/>
        <p:txBody>
          <a:bodyPr/>
          <a:lstStyle/>
          <a:p>
            <a:r>
              <a:rPr lang="en-US" sz="3600" dirty="0">
                <a:latin typeface="Arial" pitchFamily="34" charset="0"/>
                <a:cs typeface="Arial" pitchFamily="34" charset="0"/>
              </a:rPr>
              <a:t>This war was not spread throughout India, but it was limited to few areas mainly Meerut, Delhi, Kanpur, Lucknow etc.</a:t>
            </a:r>
          </a:p>
          <a:p>
            <a:endParaRPr lang="en-US" dirty="0"/>
          </a:p>
        </p:txBody>
      </p:sp>
    </p:spTree>
    <p:extLst>
      <p:ext uri="{BB962C8B-B14F-4D97-AF65-F5344CB8AC3E}">
        <p14:creationId xmlns:p14="http://schemas.microsoft.com/office/powerpoint/2010/main" xmlns="" val="327573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41D61C-0128-423E-9D71-02CD75B26760}"/>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xmlns="" id="{916A3B59-AE0D-4266-BE43-27553A2E193E}"/>
              </a:ext>
            </a:extLst>
          </p:cNvPr>
          <p:cNvSpPr>
            <a:spLocks noGrp="1"/>
          </p:cNvSpPr>
          <p:nvPr>
            <p:ph idx="1"/>
          </p:nvPr>
        </p:nvSpPr>
        <p:spPr/>
        <p:txBody>
          <a:bodyPr>
            <a:noAutofit/>
          </a:bodyPr>
          <a:lstStyle/>
          <a:p>
            <a:r>
              <a:rPr lang="en-US" sz="3200" dirty="0"/>
              <a:t>The </a:t>
            </a:r>
            <a:r>
              <a:rPr lang="en-US" sz="3200" b="1" dirty="0"/>
              <a:t>main event</a:t>
            </a:r>
            <a:r>
              <a:rPr lang="en-US" sz="3200" dirty="0"/>
              <a:t> which became the immediate cause of the </a:t>
            </a:r>
            <a:r>
              <a:rPr lang="en-US" sz="3200" b="1" dirty="0"/>
              <a:t>war</a:t>
            </a:r>
            <a:r>
              <a:rPr lang="en-US" sz="3200" dirty="0"/>
              <a:t> was the refusal of the Sepoys to use the grease covered cartridges (greased with fat of pig and cow) on January 23, </a:t>
            </a:r>
            <a:r>
              <a:rPr lang="en-US" sz="3200" b="1" dirty="0"/>
              <a:t>1857</a:t>
            </a:r>
            <a:r>
              <a:rPr lang="en-US" sz="3200" dirty="0"/>
              <a:t>. At the same time, an Indian sepoy killed two British officers at Barrackpore, when he was forced to use greased cartridges.</a:t>
            </a:r>
          </a:p>
        </p:txBody>
      </p:sp>
    </p:spTree>
    <p:extLst>
      <p:ext uri="{BB962C8B-B14F-4D97-AF65-F5344CB8AC3E}">
        <p14:creationId xmlns:p14="http://schemas.microsoft.com/office/powerpoint/2010/main" xmlns="" val="561854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765B1-80B1-484B-A85A-EA638E365483}"/>
              </a:ext>
            </a:extLst>
          </p:cNvPr>
          <p:cNvSpPr>
            <a:spLocks noGrp="1"/>
          </p:cNvSpPr>
          <p:nvPr>
            <p:ph type="title"/>
          </p:nvPr>
        </p:nvSpPr>
        <p:spPr/>
        <p:txBody>
          <a:bodyPr/>
          <a:lstStyle/>
          <a:p>
            <a:r>
              <a:rPr lang="en-US" dirty="0"/>
              <a:t>ABOUT </a:t>
            </a:r>
            <a:r>
              <a:rPr lang="en-US" spc="-5" dirty="0"/>
              <a:t>THE NEW</a:t>
            </a:r>
            <a:r>
              <a:rPr lang="en-US" spc="-95" dirty="0"/>
              <a:t> </a:t>
            </a:r>
            <a:r>
              <a:rPr lang="en-US" dirty="0"/>
              <a:t>CARTRIDGE</a:t>
            </a:r>
          </a:p>
        </p:txBody>
      </p:sp>
      <p:sp>
        <p:nvSpPr>
          <p:cNvPr id="3" name="Content Placeholder 2">
            <a:extLst>
              <a:ext uri="{FF2B5EF4-FFF2-40B4-BE49-F238E27FC236}">
                <a16:creationId xmlns:a16="http://schemas.microsoft.com/office/drawing/2014/main" xmlns="" id="{AD0462E4-CBE8-4571-B872-C4CEFB0F6493}"/>
              </a:ext>
            </a:extLst>
          </p:cNvPr>
          <p:cNvSpPr>
            <a:spLocks noGrp="1"/>
          </p:cNvSpPr>
          <p:nvPr>
            <p:ph idx="1"/>
          </p:nvPr>
        </p:nvSpPr>
        <p:spPr/>
        <p:txBody>
          <a:bodyPr/>
          <a:lstStyle/>
          <a:p>
            <a:r>
              <a:rPr lang="en-US" sz="3200" dirty="0">
                <a:latin typeface="Arial"/>
                <a:cs typeface="Arial"/>
              </a:rPr>
              <a:t>A </a:t>
            </a:r>
            <a:r>
              <a:rPr lang="en-US" sz="3200" spc="-5" dirty="0">
                <a:latin typeface="Arial"/>
                <a:cs typeface="Arial"/>
              </a:rPr>
              <a:t>rumor </a:t>
            </a:r>
            <a:r>
              <a:rPr lang="en-US" sz="3200" spc="-10" dirty="0">
                <a:latin typeface="Arial"/>
                <a:cs typeface="Arial"/>
              </a:rPr>
              <a:t>had broaden that  the new </a:t>
            </a:r>
            <a:r>
              <a:rPr lang="en-US" sz="3200" spc="-5" dirty="0">
                <a:latin typeface="Arial"/>
                <a:cs typeface="Arial"/>
              </a:rPr>
              <a:t>cartridge </a:t>
            </a:r>
            <a:r>
              <a:rPr lang="en-US" sz="3200" spc="-10" dirty="0">
                <a:latin typeface="Arial"/>
                <a:cs typeface="Arial"/>
              </a:rPr>
              <a:t>enclosed </a:t>
            </a:r>
            <a:r>
              <a:rPr lang="en-US" sz="3200" spc="-5" dirty="0">
                <a:latin typeface="Arial"/>
                <a:cs typeface="Arial"/>
              </a:rPr>
              <a:t>in  </a:t>
            </a:r>
            <a:r>
              <a:rPr lang="en-US" sz="3200" dirty="0">
                <a:latin typeface="Arial"/>
                <a:cs typeface="Arial"/>
              </a:rPr>
              <a:t>a </a:t>
            </a:r>
            <a:r>
              <a:rPr lang="en-US" sz="3200" spc="-10" dirty="0">
                <a:latin typeface="Arial"/>
                <a:cs typeface="Arial"/>
              </a:rPr>
              <a:t>paper </a:t>
            </a:r>
            <a:r>
              <a:rPr lang="en-US" sz="3200" spc="-5" dirty="0">
                <a:latin typeface="Arial"/>
                <a:cs typeface="Arial"/>
              </a:rPr>
              <a:t>covered with </a:t>
            </a:r>
            <a:r>
              <a:rPr lang="en-US" sz="3200" spc="-10" dirty="0">
                <a:latin typeface="Arial"/>
                <a:cs typeface="Arial"/>
              </a:rPr>
              <a:t>the fat  of </a:t>
            </a:r>
            <a:r>
              <a:rPr lang="en-US" sz="3200" spc="-5" dirty="0">
                <a:latin typeface="Arial"/>
                <a:cs typeface="Arial"/>
              </a:rPr>
              <a:t>cow </a:t>
            </a:r>
            <a:r>
              <a:rPr lang="en-US" sz="3200" spc="-10" dirty="0">
                <a:latin typeface="Arial"/>
                <a:cs typeface="Arial"/>
              </a:rPr>
              <a:t>and</a:t>
            </a:r>
            <a:r>
              <a:rPr lang="en-US" sz="3200" spc="-30" dirty="0">
                <a:latin typeface="Arial"/>
                <a:cs typeface="Arial"/>
              </a:rPr>
              <a:t> </a:t>
            </a:r>
            <a:r>
              <a:rPr lang="en-US" sz="3200" spc="-10" dirty="0">
                <a:latin typeface="Arial"/>
                <a:cs typeface="Arial"/>
              </a:rPr>
              <a:t>pig.</a:t>
            </a:r>
            <a:endParaRPr lang="en-US" sz="3200" dirty="0">
              <a:latin typeface="Arial"/>
              <a:cs typeface="Arial"/>
            </a:endParaRPr>
          </a:p>
        </p:txBody>
      </p:sp>
      <p:sp>
        <p:nvSpPr>
          <p:cNvPr id="4" name="object 6">
            <a:extLst>
              <a:ext uri="{FF2B5EF4-FFF2-40B4-BE49-F238E27FC236}">
                <a16:creationId xmlns:a16="http://schemas.microsoft.com/office/drawing/2014/main" xmlns="" id="{15BEB07D-A23E-45CB-A384-191DA9E680F3}"/>
              </a:ext>
            </a:extLst>
          </p:cNvPr>
          <p:cNvSpPr txBox="1"/>
          <p:nvPr/>
        </p:nvSpPr>
        <p:spPr>
          <a:xfrm>
            <a:off x="1853516" y="4143005"/>
            <a:ext cx="1642745" cy="1323340"/>
          </a:xfrm>
          <a:prstGeom prst="rect">
            <a:avLst/>
          </a:prstGeom>
        </p:spPr>
        <p:txBody>
          <a:bodyPr vert="horz" wrap="square" lIns="0" tIns="12700" rIns="0" bIns="0" rtlCol="0">
            <a:spAutoFit/>
          </a:bodyPr>
          <a:lstStyle/>
          <a:p>
            <a:pPr marL="12700" marR="5080">
              <a:lnSpc>
                <a:spcPct val="152100"/>
              </a:lnSpc>
              <a:spcBef>
                <a:spcPts val="100"/>
              </a:spcBef>
            </a:pPr>
            <a:r>
              <a:rPr sz="2800" spc="-10" dirty="0">
                <a:latin typeface="Arial"/>
                <a:cs typeface="Arial"/>
              </a:rPr>
              <a:t>HINDUS  </a:t>
            </a:r>
            <a:r>
              <a:rPr sz="2800" spc="-5" dirty="0">
                <a:latin typeface="Arial"/>
                <a:cs typeface="Arial"/>
              </a:rPr>
              <a:t>M</a:t>
            </a:r>
            <a:r>
              <a:rPr sz="2800" spc="-15" dirty="0">
                <a:latin typeface="Arial"/>
                <a:cs typeface="Arial"/>
              </a:rPr>
              <a:t>U</a:t>
            </a:r>
            <a:r>
              <a:rPr sz="2800" spc="-10" dirty="0">
                <a:latin typeface="Arial"/>
                <a:cs typeface="Arial"/>
              </a:rPr>
              <a:t>S</a:t>
            </a:r>
            <a:r>
              <a:rPr sz="2800" spc="-5" dirty="0">
                <a:latin typeface="Arial"/>
                <a:cs typeface="Arial"/>
              </a:rPr>
              <a:t>L</a:t>
            </a:r>
            <a:r>
              <a:rPr sz="2800" dirty="0">
                <a:latin typeface="Arial"/>
                <a:cs typeface="Arial"/>
              </a:rPr>
              <a:t>I</a:t>
            </a:r>
            <a:r>
              <a:rPr sz="2800" spc="-5" dirty="0">
                <a:latin typeface="Arial"/>
                <a:cs typeface="Arial"/>
              </a:rPr>
              <a:t>M</a:t>
            </a:r>
            <a:r>
              <a:rPr sz="2800" dirty="0">
                <a:latin typeface="Arial"/>
                <a:cs typeface="Arial"/>
              </a:rPr>
              <a:t>S</a:t>
            </a:r>
          </a:p>
        </p:txBody>
      </p:sp>
      <p:sp>
        <p:nvSpPr>
          <p:cNvPr id="5" name="object 4">
            <a:extLst>
              <a:ext uri="{FF2B5EF4-FFF2-40B4-BE49-F238E27FC236}">
                <a16:creationId xmlns:a16="http://schemas.microsoft.com/office/drawing/2014/main" xmlns="" id="{DD678220-BFB5-4AF4-809F-A95E01487010}"/>
              </a:ext>
            </a:extLst>
          </p:cNvPr>
          <p:cNvSpPr/>
          <p:nvPr/>
        </p:nvSpPr>
        <p:spPr>
          <a:xfrm>
            <a:off x="4267973" y="4325816"/>
            <a:ext cx="342900" cy="331469"/>
          </a:xfrm>
          <a:prstGeom prst="rect">
            <a:avLst/>
          </a:prstGeom>
          <a:blipFill>
            <a:blip r:embed="rId2" cstate="print"/>
            <a:stretch>
              <a:fillRect/>
            </a:stretch>
          </a:blipFill>
        </p:spPr>
        <p:txBody>
          <a:bodyPr wrap="square" lIns="0" tIns="0" rIns="0" bIns="0" rtlCol="0"/>
          <a:lstStyle/>
          <a:p>
            <a:endParaRPr/>
          </a:p>
        </p:txBody>
      </p:sp>
      <p:sp>
        <p:nvSpPr>
          <p:cNvPr id="6" name="object 5">
            <a:extLst>
              <a:ext uri="{FF2B5EF4-FFF2-40B4-BE49-F238E27FC236}">
                <a16:creationId xmlns:a16="http://schemas.microsoft.com/office/drawing/2014/main" xmlns="" id="{8F89425E-7A14-43AB-A784-4C351ADEC463}"/>
              </a:ext>
            </a:extLst>
          </p:cNvPr>
          <p:cNvSpPr/>
          <p:nvPr/>
        </p:nvSpPr>
        <p:spPr>
          <a:xfrm>
            <a:off x="4267973" y="5134876"/>
            <a:ext cx="342900" cy="331469"/>
          </a:xfrm>
          <a:prstGeom prst="rect">
            <a:avLst/>
          </a:prstGeom>
          <a:blipFill>
            <a:blip r:embed="rId2" cstate="print"/>
            <a:stretch>
              <a:fillRect/>
            </a:stretch>
          </a:blipFill>
        </p:spPr>
        <p:txBody>
          <a:bodyPr wrap="square" lIns="0" tIns="0" rIns="0" bIns="0" rtlCol="0"/>
          <a:lstStyle/>
          <a:p>
            <a:endParaRPr/>
          </a:p>
        </p:txBody>
      </p:sp>
      <p:sp>
        <p:nvSpPr>
          <p:cNvPr id="7" name="object 7">
            <a:extLst>
              <a:ext uri="{FF2B5EF4-FFF2-40B4-BE49-F238E27FC236}">
                <a16:creationId xmlns:a16="http://schemas.microsoft.com/office/drawing/2014/main" xmlns="" id="{DDF9EA19-76F6-412F-958A-0684B16960BA}"/>
              </a:ext>
            </a:extLst>
          </p:cNvPr>
          <p:cNvSpPr txBox="1"/>
          <p:nvPr/>
        </p:nvSpPr>
        <p:spPr>
          <a:xfrm>
            <a:off x="5138559" y="4143005"/>
            <a:ext cx="5916295" cy="1323340"/>
          </a:xfrm>
          <a:prstGeom prst="rect">
            <a:avLst/>
          </a:prstGeom>
        </p:spPr>
        <p:txBody>
          <a:bodyPr vert="horz" wrap="square" lIns="0" tIns="12700" rIns="0" bIns="0" rtlCol="0">
            <a:spAutoFit/>
          </a:bodyPr>
          <a:lstStyle/>
          <a:p>
            <a:pPr marL="12700" marR="5080" indent="38735">
              <a:lnSpc>
                <a:spcPct val="152100"/>
              </a:lnSpc>
              <a:spcBef>
                <a:spcPts val="100"/>
              </a:spcBef>
            </a:pPr>
            <a:r>
              <a:rPr sz="2800" spc="-5" dirty="0">
                <a:latin typeface="Arial"/>
                <a:cs typeface="Arial"/>
              </a:rPr>
              <a:t>COW WAS HOLY </a:t>
            </a:r>
            <a:r>
              <a:rPr sz="2800" spc="-10" dirty="0">
                <a:latin typeface="Arial"/>
                <a:cs typeface="Arial"/>
              </a:rPr>
              <a:t>FOR </a:t>
            </a:r>
            <a:r>
              <a:rPr sz="2800" spc="-5" dirty="0">
                <a:latin typeface="Arial"/>
                <a:cs typeface="Arial"/>
              </a:rPr>
              <a:t>HINDUS  PIG </a:t>
            </a:r>
            <a:r>
              <a:rPr sz="2800" spc="-10" dirty="0">
                <a:latin typeface="Arial"/>
                <a:cs typeface="Arial"/>
              </a:rPr>
              <a:t>MEAT WAS TABOO </a:t>
            </a:r>
            <a:r>
              <a:rPr sz="2800" spc="-5" dirty="0">
                <a:latin typeface="Arial"/>
                <a:cs typeface="Arial"/>
              </a:rPr>
              <a:t>BY</a:t>
            </a:r>
            <a:r>
              <a:rPr sz="2800" spc="-50" dirty="0">
                <a:latin typeface="Arial"/>
                <a:cs typeface="Arial"/>
              </a:rPr>
              <a:t> </a:t>
            </a:r>
            <a:r>
              <a:rPr sz="2800" spc="-10" dirty="0">
                <a:latin typeface="Arial"/>
                <a:cs typeface="Arial"/>
              </a:rPr>
              <a:t>QURAN</a:t>
            </a:r>
            <a:endParaRPr sz="2800" dirty="0">
              <a:latin typeface="Arial"/>
              <a:cs typeface="Arial"/>
            </a:endParaRPr>
          </a:p>
        </p:txBody>
      </p:sp>
    </p:spTree>
    <p:extLst>
      <p:ext uri="{BB962C8B-B14F-4D97-AF65-F5344CB8AC3E}">
        <p14:creationId xmlns:p14="http://schemas.microsoft.com/office/powerpoint/2010/main" xmlns="" val="257375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799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1999" cy="6858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324</TotalTime>
  <Words>790</Words>
  <Application>Microsoft Office PowerPoint</Application>
  <PresentationFormat>Custom</PresentationFormat>
  <Paragraphs>49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Gallery</vt:lpstr>
      <vt:lpstr>History of Pakistan Movement (1857-1924)  Min/Hist-101 </vt:lpstr>
      <vt:lpstr>Unit 1 War of Independence 1857</vt:lpstr>
      <vt:lpstr>Nature of the War</vt:lpstr>
      <vt:lpstr>CONT</vt:lpstr>
      <vt:lpstr>Cont</vt:lpstr>
      <vt:lpstr>CONT</vt:lpstr>
      <vt:lpstr>ABOUT THE NEW CARTRIDGE</vt:lpstr>
      <vt:lpstr>Slide 8</vt:lpstr>
      <vt:lpstr>Slide 9</vt:lpstr>
      <vt:lpstr>Causes of the war</vt:lpstr>
      <vt:lpstr>  Failure of war of independence</vt:lpstr>
      <vt:lpstr>1. Spread in limited areas</vt:lpstr>
      <vt:lpstr>2. Lack of unity and planning</vt:lpstr>
      <vt:lpstr>3. No unified leadership and discipline</vt:lpstr>
      <vt:lpstr>4. Better resources of the British</vt:lpstr>
      <vt:lpstr>Slide 16</vt:lpstr>
      <vt:lpstr>7. No support of native rulers</vt:lpstr>
      <vt:lpstr>Slide 18</vt:lpstr>
      <vt:lpstr>8. No support of educated Indian and middle class</vt:lpstr>
      <vt:lpstr>9. Non-Cooperation of Sikhs and Punjab</vt:lpstr>
      <vt:lpstr>10. No concept of Nationalism</vt:lpstr>
      <vt:lpstr>11. economic conditions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Sadia Saleem</dc:creator>
  <cp:lastModifiedBy>Windows User</cp:lastModifiedBy>
  <cp:revision>46</cp:revision>
  <dcterms:created xsi:type="dcterms:W3CDTF">2020-03-27T20:56:01Z</dcterms:created>
  <dcterms:modified xsi:type="dcterms:W3CDTF">2020-05-07T05:51:31Z</dcterms:modified>
</cp:coreProperties>
</file>