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6983665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4"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1048595"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48596" name="Date Placeholder 3"/>
          <p:cNvSpPr>
            <a:spLocks noGrp="1"/>
          </p:cNvSpPr>
          <p:nvPr>
            <p:ph type="dt" sz="half" idx="10"/>
          </p:nvPr>
        </p:nvSpPr>
        <p:spPr/>
        <p:txBody>
          <a:bodyPr/>
          <a:lstStyle/>
          <a:p>
            <a:fld id="{AB7EAE41-294F-401D-85CB-FC46599F594B}" type="datetimeFigureOut">
              <a:rPr lang="en-US" smtClean="0"/>
              <a:t>5/8/2020</a:t>
            </a:fld>
            <a:endParaRPr lang="en-US"/>
          </a:p>
        </p:txBody>
      </p:sp>
      <p:sp>
        <p:nvSpPr>
          <p:cNvPr id="1048597" name="Footer Placeholder 4"/>
          <p:cNvSpPr>
            <a:spLocks noGrp="1"/>
          </p:cNvSpPr>
          <p:nvPr>
            <p:ph type="ftr" sz="quarter" idx="11"/>
          </p:nvPr>
        </p:nvSpPr>
        <p:spPr/>
        <p:txBody>
          <a:bodyPr/>
          <a:lstStyle/>
          <a:p>
            <a:endParaRPr lang="en-US"/>
          </a:p>
        </p:txBody>
      </p:sp>
      <p:sp>
        <p:nvSpPr>
          <p:cNvPr id="1048598" name="Slide Number Placeholder 5"/>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7" name="Title 1"/>
          <p:cNvSpPr>
            <a:spLocks noGrp="1"/>
          </p:cNvSpPr>
          <p:nvPr>
            <p:ph type="title"/>
          </p:nvPr>
        </p:nvSpPr>
        <p:spPr/>
        <p:txBody>
          <a:bodyPr/>
          <a:lstStyle/>
          <a:p>
            <a:r>
              <a:rPr lang="en-US" smtClean="0"/>
              <a:t>Click to edit Master title style</a:t>
            </a:r>
            <a:endParaRPr lang="en-US"/>
          </a:p>
        </p:txBody>
      </p:sp>
      <p:sp>
        <p:nvSpPr>
          <p:cNvPr id="1048648"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9" name="Date Placeholder 3"/>
          <p:cNvSpPr>
            <a:spLocks noGrp="1"/>
          </p:cNvSpPr>
          <p:nvPr>
            <p:ph type="dt" sz="half" idx="10"/>
          </p:nvPr>
        </p:nvSpPr>
        <p:spPr/>
        <p:txBody>
          <a:bodyPr/>
          <a:lstStyle/>
          <a:p>
            <a:fld id="{AB7EAE41-294F-401D-85CB-FC46599F594B}" type="datetimeFigureOut">
              <a:rPr lang="en-US" smtClean="0"/>
              <a:t>5/8/2020</a:t>
            </a:fld>
            <a:endParaRPr lang="en-US"/>
          </a:p>
        </p:txBody>
      </p:sp>
      <p:sp>
        <p:nvSpPr>
          <p:cNvPr id="1048650" name="Footer Placeholder 4"/>
          <p:cNvSpPr>
            <a:spLocks noGrp="1"/>
          </p:cNvSpPr>
          <p:nvPr>
            <p:ph type="ftr" sz="quarter" idx="11"/>
          </p:nvPr>
        </p:nvSpPr>
        <p:spPr/>
        <p:txBody>
          <a:bodyPr/>
          <a:lstStyle/>
          <a:p>
            <a:endParaRPr lang="en-US"/>
          </a:p>
        </p:txBody>
      </p:sp>
      <p:sp>
        <p:nvSpPr>
          <p:cNvPr id="1048651" name="Slide Number Placeholder 5"/>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8"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1048629"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3"/>
          <p:cNvSpPr>
            <a:spLocks noGrp="1"/>
          </p:cNvSpPr>
          <p:nvPr>
            <p:ph type="dt" sz="half" idx="10"/>
          </p:nvPr>
        </p:nvSpPr>
        <p:spPr/>
        <p:txBody>
          <a:bodyPr/>
          <a:lstStyle/>
          <a:p>
            <a:fld id="{AB7EAE41-294F-401D-85CB-FC46599F594B}" type="datetimeFigureOut">
              <a:rPr lang="en-US" smtClean="0"/>
              <a:t>5/8/2020</a:t>
            </a:fld>
            <a:endParaRPr lang="en-US"/>
          </a:p>
        </p:txBody>
      </p:sp>
      <p:sp>
        <p:nvSpPr>
          <p:cNvPr id="1048631" name="Footer Placeholder 4"/>
          <p:cNvSpPr>
            <a:spLocks noGrp="1"/>
          </p:cNvSpPr>
          <p:nvPr>
            <p:ph type="ftr" sz="quarter" idx="11"/>
          </p:nvPr>
        </p:nvSpPr>
        <p:spPr/>
        <p:txBody>
          <a:bodyPr/>
          <a:lstStyle/>
          <a:p>
            <a:endParaRPr lang="en-US"/>
          </a:p>
        </p:txBody>
      </p:sp>
      <p:sp>
        <p:nvSpPr>
          <p:cNvPr id="1048632" name="Slide Number Placeholder 5"/>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3" name="Title 1"/>
          <p:cNvSpPr>
            <a:spLocks noGrp="1"/>
          </p:cNvSpPr>
          <p:nvPr>
            <p:ph type="title"/>
          </p:nvPr>
        </p:nvSpPr>
        <p:spPr/>
        <p:txBody>
          <a:bodyPr/>
          <a:lstStyle/>
          <a:p>
            <a:r>
              <a:rPr lang="en-US" smtClean="0"/>
              <a:t>Click to edit Master title style</a:t>
            </a:r>
            <a:endParaRPr lang="en-US"/>
          </a:p>
        </p:txBody>
      </p:sp>
      <p:sp>
        <p:nvSpPr>
          <p:cNvPr id="1048584"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5" name="Date Placeholder 3"/>
          <p:cNvSpPr>
            <a:spLocks noGrp="1"/>
          </p:cNvSpPr>
          <p:nvPr>
            <p:ph type="dt" sz="half" idx="10"/>
          </p:nvPr>
        </p:nvSpPr>
        <p:spPr/>
        <p:txBody>
          <a:bodyPr/>
          <a:lstStyle/>
          <a:p>
            <a:fld id="{AB7EAE41-294F-401D-85CB-FC46599F594B}" type="datetimeFigureOut">
              <a:rPr lang="en-US" smtClean="0"/>
              <a:t>5/8/2020</a:t>
            </a:fld>
            <a:endParaRPr lang="en-US"/>
          </a:p>
        </p:txBody>
      </p:sp>
      <p:sp>
        <p:nvSpPr>
          <p:cNvPr id="1048586" name="Footer Placeholder 4"/>
          <p:cNvSpPr>
            <a:spLocks noGrp="1"/>
          </p:cNvSpPr>
          <p:nvPr>
            <p:ph type="ftr" sz="quarter" idx="11"/>
          </p:nvPr>
        </p:nvSpPr>
        <p:spPr/>
        <p:txBody>
          <a:bodyPr/>
          <a:lstStyle/>
          <a:p>
            <a:endParaRPr lang="en-US"/>
          </a:p>
        </p:txBody>
      </p:sp>
      <p:sp>
        <p:nvSpPr>
          <p:cNvPr id="1048587" name="Slide Number Placeholder 5"/>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104864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4" name="Date Placeholder 3"/>
          <p:cNvSpPr>
            <a:spLocks noGrp="1"/>
          </p:cNvSpPr>
          <p:nvPr>
            <p:ph type="dt" sz="half" idx="10"/>
          </p:nvPr>
        </p:nvSpPr>
        <p:spPr/>
        <p:txBody>
          <a:bodyPr/>
          <a:lstStyle/>
          <a:p>
            <a:fld id="{AB7EAE41-294F-401D-85CB-FC46599F594B}" type="datetimeFigureOut">
              <a:rPr lang="en-US" smtClean="0"/>
              <a:t>5/8/2020</a:t>
            </a:fld>
            <a:endParaRPr lang="en-US"/>
          </a:p>
        </p:txBody>
      </p:sp>
      <p:sp>
        <p:nvSpPr>
          <p:cNvPr id="1048645" name="Footer Placeholder 4"/>
          <p:cNvSpPr>
            <a:spLocks noGrp="1"/>
          </p:cNvSpPr>
          <p:nvPr>
            <p:ph type="ftr" sz="quarter" idx="11"/>
          </p:nvPr>
        </p:nvSpPr>
        <p:spPr/>
        <p:txBody>
          <a:bodyPr/>
          <a:lstStyle/>
          <a:p>
            <a:endParaRPr lang="en-US"/>
          </a:p>
        </p:txBody>
      </p:sp>
      <p:sp>
        <p:nvSpPr>
          <p:cNvPr id="1048646" name="Slide Number Placeholder 5"/>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lang="en-US" smtClean="0"/>
              <a:t>Click to edit Master title style</a:t>
            </a:r>
            <a:endParaRPr lang="en-US"/>
          </a:p>
        </p:txBody>
      </p:sp>
      <p:sp>
        <p:nvSpPr>
          <p:cNvPr id="1048611"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12"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13" name="Date Placeholder 4"/>
          <p:cNvSpPr>
            <a:spLocks noGrp="1"/>
          </p:cNvSpPr>
          <p:nvPr>
            <p:ph type="dt" sz="half" idx="10"/>
          </p:nvPr>
        </p:nvSpPr>
        <p:spPr/>
        <p:txBody>
          <a:bodyPr/>
          <a:lstStyle/>
          <a:p>
            <a:fld id="{AB7EAE41-294F-401D-85CB-FC46599F594B}" type="datetimeFigureOut">
              <a:rPr lang="en-US" smtClean="0"/>
              <a:t>5/8/2020</a:t>
            </a:fld>
            <a:endParaRPr lang="en-US"/>
          </a:p>
        </p:txBody>
      </p:sp>
      <p:sp>
        <p:nvSpPr>
          <p:cNvPr id="1048614" name="Footer Placeholder 5"/>
          <p:cNvSpPr>
            <a:spLocks noGrp="1"/>
          </p:cNvSpPr>
          <p:nvPr>
            <p:ph type="ftr" sz="quarter" idx="11"/>
          </p:nvPr>
        </p:nvSpPr>
        <p:spPr/>
        <p:txBody>
          <a:bodyPr/>
          <a:lstStyle/>
          <a:p>
            <a:endParaRPr lang="en-US"/>
          </a:p>
        </p:txBody>
      </p:sp>
      <p:sp>
        <p:nvSpPr>
          <p:cNvPr id="1048615" name="Slide Number Placeholder 6"/>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smtClean="0"/>
              <a:t>Click to edit Master title style</a:t>
            </a:r>
            <a:endParaRPr lang="en-US"/>
          </a:p>
        </p:txBody>
      </p:sp>
      <p:sp>
        <p:nvSpPr>
          <p:cNvPr id="1048617"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8"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19"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0"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Date Placeholder 6"/>
          <p:cNvSpPr>
            <a:spLocks noGrp="1"/>
          </p:cNvSpPr>
          <p:nvPr>
            <p:ph type="dt" sz="half" idx="10"/>
          </p:nvPr>
        </p:nvSpPr>
        <p:spPr/>
        <p:txBody>
          <a:bodyPr/>
          <a:lstStyle/>
          <a:p>
            <a:fld id="{AB7EAE41-294F-401D-85CB-FC46599F594B}" type="datetimeFigureOut">
              <a:rPr lang="en-US" smtClean="0"/>
              <a:t>5/8/2020</a:t>
            </a:fld>
            <a:endParaRPr lang="en-US"/>
          </a:p>
        </p:txBody>
      </p:sp>
      <p:sp>
        <p:nvSpPr>
          <p:cNvPr id="1048622" name="Footer Placeholder 7"/>
          <p:cNvSpPr>
            <a:spLocks noGrp="1"/>
          </p:cNvSpPr>
          <p:nvPr>
            <p:ph type="ftr" sz="quarter" idx="11"/>
          </p:nvPr>
        </p:nvSpPr>
        <p:spPr/>
        <p:txBody>
          <a:bodyPr/>
          <a:lstStyle/>
          <a:p>
            <a:endParaRPr lang="en-US"/>
          </a:p>
        </p:txBody>
      </p:sp>
      <p:sp>
        <p:nvSpPr>
          <p:cNvPr id="1048623" name="Slide Number Placeholder 8"/>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smtClean="0"/>
              <a:t>Click to edit Master title style</a:t>
            </a:r>
            <a:endParaRPr lang="en-US"/>
          </a:p>
        </p:txBody>
      </p:sp>
      <p:sp>
        <p:nvSpPr>
          <p:cNvPr id="1048625" name="Date Placeholder 2"/>
          <p:cNvSpPr>
            <a:spLocks noGrp="1"/>
          </p:cNvSpPr>
          <p:nvPr>
            <p:ph type="dt" sz="half" idx="10"/>
          </p:nvPr>
        </p:nvSpPr>
        <p:spPr/>
        <p:txBody>
          <a:bodyPr/>
          <a:lstStyle/>
          <a:p>
            <a:fld id="{AB7EAE41-294F-401D-85CB-FC46599F594B}" type="datetimeFigureOut">
              <a:rPr lang="en-US" smtClean="0"/>
              <a:t>5/8/2020</a:t>
            </a:fld>
            <a:endParaRPr lang="en-US"/>
          </a:p>
        </p:txBody>
      </p:sp>
      <p:sp>
        <p:nvSpPr>
          <p:cNvPr id="1048626" name="Footer Placeholder 3"/>
          <p:cNvSpPr>
            <a:spLocks noGrp="1"/>
          </p:cNvSpPr>
          <p:nvPr>
            <p:ph type="ftr" sz="quarter" idx="11"/>
          </p:nvPr>
        </p:nvSpPr>
        <p:spPr/>
        <p:txBody>
          <a:bodyPr/>
          <a:lstStyle/>
          <a:p>
            <a:endParaRPr lang="en-US"/>
          </a:p>
        </p:txBody>
      </p:sp>
      <p:sp>
        <p:nvSpPr>
          <p:cNvPr id="1048627" name="Slide Number Placeholder 4"/>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AB7EAE41-294F-401D-85CB-FC46599F594B}" type="datetimeFigureOut">
              <a:rPr lang="en-US" smtClean="0"/>
              <a:t>5/8/2020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460088E-5C15-4802-A808-452EF04D51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1048653"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4" name="Date Placeholder 4"/>
          <p:cNvSpPr>
            <a:spLocks noGrp="1"/>
          </p:cNvSpPr>
          <p:nvPr>
            <p:ph type="dt" sz="half" idx="10"/>
          </p:nvPr>
        </p:nvSpPr>
        <p:spPr/>
        <p:txBody>
          <a:bodyPr/>
          <a:lstStyle/>
          <a:p>
            <a:fld id="{AB7EAE41-294F-401D-85CB-FC46599F594B}" type="datetimeFigureOut">
              <a:rPr lang="en-US" smtClean="0"/>
              <a:t>5/8/2020</a:t>
            </a:fld>
            <a:endParaRPr lang="en-US"/>
          </a:p>
        </p:txBody>
      </p:sp>
      <p:sp>
        <p:nvSpPr>
          <p:cNvPr id="1048655" name="Footer Placeholder 5"/>
          <p:cNvSpPr>
            <a:spLocks noGrp="1"/>
          </p:cNvSpPr>
          <p:nvPr>
            <p:ph type="ftr" sz="quarter" idx="11"/>
          </p:nvPr>
        </p:nvSpPr>
        <p:spPr/>
        <p:txBody>
          <a:bodyPr/>
          <a:lstStyle/>
          <a:p>
            <a:endParaRPr lang="en-US"/>
          </a:p>
        </p:txBody>
      </p:sp>
      <p:sp>
        <p:nvSpPr>
          <p:cNvPr id="1048656" name="Slide Number Placeholder 6"/>
          <p:cNvSpPr>
            <a:spLocks noGrp="1"/>
          </p:cNvSpPr>
          <p:nvPr>
            <p:ph type="sldNum" sz="quarter" idx="12"/>
          </p:nvPr>
        </p:nvSpPr>
        <p:spPr/>
        <p:txBody>
          <a:bodyPr/>
          <a:lstStyle/>
          <a:p>
            <a:fld id="{D460088E-5C15-4802-A808-452EF04D51AE}" type="slidenum">
              <a:rPr lang="en-US" smtClean="0"/>
              <a:t>‹#›</a:t>
            </a:fld>
            <a:endParaRPr lang="en-US"/>
          </a:p>
        </p:txBody>
      </p:sp>
      <p:sp>
        <p:nvSpPr>
          <p:cNvPr id="1048657"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1048637"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48638"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7"/>
          <p:cNvSpPr>
            <a:spLocks noGrp="1"/>
          </p:cNvSpPr>
          <p:nvPr>
            <p:ph type="dt" sz="half" idx="10"/>
          </p:nvPr>
        </p:nvSpPr>
        <p:spPr/>
        <p:txBody>
          <a:bodyPr/>
          <a:lstStyle/>
          <a:p>
            <a:fld id="{AB7EAE41-294F-401D-85CB-FC46599F594B}" type="datetimeFigureOut">
              <a:rPr lang="en-US" smtClean="0"/>
              <a:t>5/8/2020</a:t>
            </a:fld>
            <a:endParaRPr lang="en-US"/>
          </a:p>
        </p:txBody>
      </p:sp>
      <p:sp>
        <p:nvSpPr>
          <p:cNvPr id="1048640" name="Slide Number Placeholder 8"/>
          <p:cNvSpPr>
            <a:spLocks noGrp="1"/>
          </p:cNvSpPr>
          <p:nvPr>
            <p:ph type="sldNum" sz="quarter" idx="11"/>
          </p:nvPr>
        </p:nvSpPr>
        <p:spPr/>
        <p:txBody>
          <a:bodyPr/>
          <a:lstStyle/>
          <a:p>
            <a:fld id="{D460088E-5C15-4802-A808-452EF04D51AE}" type="slidenum">
              <a:rPr lang="en-US" smtClean="0"/>
              <a:t>‹#›</a:t>
            </a:fld>
            <a:endParaRPr lang="en-US"/>
          </a:p>
        </p:txBody>
      </p:sp>
      <p:sp>
        <p:nvSpPr>
          <p:cNvPr id="1048641"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48577"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78"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79"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80"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460088E-5C15-4802-A808-452EF04D51AE}" type="slidenum">
              <a:rPr lang="en-US" smtClean="0"/>
              <a:t>‹#›</a:t>
            </a:fld>
            <a:endParaRPr lang="en-US"/>
          </a:p>
        </p:txBody>
      </p:sp>
      <p:sp>
        <p:nvSpPr>
          <p:cNvPr id="1048581"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1048582"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7EAE41-294F-401D-85CB-FC46599F594B}" type="datetimeFigureOut">
              <a:rPr lang="en-US" smtClean="0"/>
              <a:t>5/8/2020</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audio" Target="NUL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ctrTitle"/>
          </p:nvPr>
        </p:nvSpPr>
        <p:spPr>
          <a:xfrm>
            <a:off x="685800" y="609601"/>
            <a:ext cx="7772400" cy="1066799"/>
          </a:xfrm>
        </p:spPr>
        <p:txBody>
          <a:bodyPr>
            <a:normAutofit fontScale="90000"/>
          </a:bodyPr>
          <a:lstStyle/>
          <a:p>
            <a:r>
              <a:rPr lang="en-US" b="1" dirty="0">
                <a:effectLst>
                  <a:outerShdw blurRad="38100" dist="38100" dir="2700000" algn="tl">
                    <a:srgbClr val="000000">
                      <a:alpha val="43137"/>
                    </a:srgbClr>
                  </a:outerShdw>
                </a:effectLst>
              </a:rPr>
              <a:t>P</a:t>
            </a:r>
            <a:r>
              <a:rPr lang="en-US" b="1" dirty="0" smtClean="0">
                <a:effectLst>
                  <a:outerShdw blurRad="38100" dist="38100" dir="2700000" algn="tl">
                    <a:srgbClr val="000000">
                      <a:alpha val="43137"/>
                    </a:srgbClr>
                  </a:outerShdw>
                </a:effectLst>
              </a:rPr>
              <a:t>hysics</a:t>
            </a:r>
            <a:endParaRPr lang="en-US" b="1" dirty="0">
              <a:effectLst>
                <a:outerShdw blurRad="38100" dist="38100" dir="2700000" algn="tl">
                  <a:srgbClr val="000000">
                    <a:alpha val="43137"/>
                  </a:srgbClr>
                </a:outerShdw>
              </a:effectLst>
            </a:endParaRPr>
          </a:p>
        </p:txBody>
      </p:sp>
      <p:sp>
        <p:nvSpPr>
          <p:cNvPr id="1048600" name="Subtitle 2"/>
          <p:cNvSpPr>
            <a:spLocks noGrp="1"/>
          </p:cNvSpPr>
          <p:nvPr>
            <p:ph type="subTitle" idx="1"/>
          </p:nvPr>
        </p:nvSpPr>
        <p:spPr>
          <a:xfrm>
            <a:off x="1295400" y="2971800"/>
            <a:ext cx="6400800" cy="990600"/>
          </a:xfrm>
        </p:spPr>
        <p:txBody>
          <a:bodyPr/>
          <a:lstStyle/>
          <a:p>
            <a:r>
              <a:rPr lang="en-US" sz="2800" b="1" dirty="0" smtClean="0">
                <a:solidFill>
                  <a:schemeClr val="tx1"/>
                </a:solidFill>
                <a:effectLst>
                  <a:outerShdw blurRad="38100" dist="38100" dir="2700000" algn="tl">
                    <a:srgbClr val="000000">
                      <a:alpha val="43137"/>
                    </a:srgbClr>
                  </a:outerShdw>
                </a:effectLst>
              </a:rPr>
              <a:t>Types of Semiconductor</a:t>
            </a:r>
            <a:endParaRPr lang="en-US" sz="2800" b="1" dirty="0">
              <a:solidFill>
                <a:schemeClr val="tx1"/>
              </a:solidFill>
              <a:effectLst>
                <a:outerShdw blurRad="38100" dist="38100" dir="2700000" algn="tl">
                  <a:srgbClr val="000000">
                    <a:alpha val="43137"/>
                  </a:srgbClr>
                </a:outerShdw>
              </a:effectLst>
            </a:endParaRPr>
          </a:p>
        </p:txBody>
      </p:sp>
      <p:pic>
        <p:nvPicPr>
          <p:cNvPr id="2097153" name="Picture 2097152"/>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181192" y="5542211"/>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3"/>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5688" fill="hold"/>
                                        <p:tgtEl>
                                          <p:spTgt spid="2097153"/>
                                        </p:tgtEl>
                                      </p:cBhvr>
                                    </p:cmd>
                                  </p:childTnLst>
                                </p:cTn>
                              </p:par>
                            </p:childTnLst>
                          </p:cTn>
                        </p:par>
                      </p:childTnLst>
                    </p:cTn>
                  </p:par>
                </p:childTnLst>
              </p:cTn>
              <p:nextCondLst>
                <p:cond evt="onClick" delay="0">
                  <p:tgtEl>
                    <p:spTgt spid="2097153"/>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3" name="Content Placeholder 3"/>
          <p:cNvPicPr>
            <a:picLocks noGrp="1" noChangeAspect="1"/>
          </p:cNvPicPr>
          <p:nvPr>
            <p:ph idx="1"/>
          </p:nvPr>
        </p:nvPicPr>
        <p:blipFill>
          <a:blip r:embed="rId3"/>
          <a:stretch>
            <a:fillRect/>
          </a:stretch>
        </p:blipFill>
        <p:spPr>
          <a:xfrm>
            <a:off x="609600" y="1066800"/>
            <a:ext cx="6832666" cy="4846638"/>
          </a:xfrm>
        </p:spPr>
      </p:pic>
      <p:pic>
        <p:nvPicPr>
          <p:cNvPr id="2097166" name="Picture 2097165"/>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609600" y="5553438"/>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5836" fill="hold"/>
                                        <p:tgtEl>
                                          <p:spTgt spid="2097166"/>
                                        </p:tgtEl>
                                      </p:cBhvr>
                                    </p:cmd>
                                  </p:childTnLst>
                                </p:cTn>
                              </p:par>
                            </p:childTnLst>
                          </p:cTn>
                        </p:par>
                      </p:childTnLst>
                    </p:cTn>
                  </p:par>
                </p:childTnLst>
              </p:cTn>
              <p:nextCondLst>
                <p:cond evt="onClick" delay="0">
                  <p:tgtEl>
                    <p:spTgt spid="2097166"/>
                  </p:tgtEl>
                </p:cond>
              </p:nextCondLst>
            </p:seq>
            <p:audio>
              <p:cMediaNode vol="80000">
                <p:cTn id="7" fill="hold" display="0">
                  <p:stCondLst>
                    <p:cond delay="indefinite"/>
                  </p:stCondLst>
                  <p:endCondLst>
                    <p:cond evt="onStopAudio" delay="0">
                      <p:tgtEl>
                        <p:sldTgt/>
                      </p:tgtEl>
                    </p:cond>
                  </p:endCondLst>
                </p:cTn>
                <p:tgtEl>
                  <p:spTgt spid="209716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Content Placeholder 2"/>
          <p:cNvSpPr>
            <a:spLocks noGrp="1"/>
          </p:cNvSpPr>
          <p:nvPr>
            <p:ph idx="1"/>
          </p:nvPr>
        </p:nvSpPr>
        <p:spPr>
          <a:xfrm>
            <a:off x="457200" y="2286000"/>
            <a:ext cx="7239000" cy="2133600"/>
          </a:xfrm>
        </p:spPr>
        <p:txBody>
          <a:bodyPr>
            <a:normAutofit/>
          </a:bodyPr>
          <a:lstStyle/>
          <a:p>
            <a:pPr marL="114300" indent="0" algn="just">
              <a:buNone/>
            </a:pPr>
            <a:r>
              <a:rPr lang="en-US" b="1" dirty="0" smtClean="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Types:</a:t>
            </a:r>
            <a:endParaRPr lang="en-US" b="1" dirty="0" smtClean="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US" dirty="0" smtClean="0">
                <a:solidFill>
                  <a:schemeClr val="tx2">
                    <a:lumMod val="75000"/>
                  </a:schemeClr>
                </a:solidFill>
              </a:rPr>
              <a:t>N type semiconductor</a:t>
            </a:r>
          </a:p>
          <a:p>
            <a:pPr algn="ctr"/>
            <a:r>
              <a:rPr lang="en-US" dirty="0" smtClean="0">
                <a:solidFill>
                  <a:schemeClr val="tx2">
                    <a:lumMod val="75000"/>
                  </a:schemeClr>
                </a:solidFill>
              </a:rPr>
              <a:t>P type semiconductor</a:t>
            </a:r>
            <a:endParaRPr lang="en-US" dirty="0">
              <a:solidFill>
                <a:schemeClr val="tx2">
                  <a:lumMod val="75000"/>
                </a:schemeClr>
              </a:solidFill>
            </a:endParaRPr>
          </a:p>
        </p:txBody>
      </p:sp>
      <p:pic>
        <p:nvPicPr>
          <p:cNvPr id="2097152" name="Picture 2097151"/>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57200" y="5791364"/>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2"/>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7825" fill="hold"/>
                                        <p:tgtEl>
                                          <p:spTgt spid="2097152"/>
                                        </p:tgtEl>
                                      </p:cBhvr>
                                    </p:cmd>
                                  </p:childTnLst>
                                </p:cTn>
                              </p:par>
                            </p:childTnLst>
                          </p:cTn>
                        </p:par>
                      </p:childTnLst>
                    </p:cTn>
                  </p:par>
                </p:childTnLst>
              </p:cTn>
              <p:nextCondLst>
                <p:cond evt="onClick" delay="0">
                  <p:tgtEl>
                    <p:spTgt spid="209715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pPr algn="ctr"/>
            <a:r>
              <a:rPr lang="en-US" dirty="0" smtClean="0">
                <a:solidFill>
                  <a:schemeClr val="tx2">
                    <a:lumMod val="50000"/>
                  </a:schemeClr>
                </a:solidFill>
              </a:rPr>
              <a:t>N-type semiconductor</a:t>
            </a:r>
            <a:endParaRPr lang="en-US" dirty="0">
              <a:solidFill>
                <a:schemeClr val="tx2">
                  <a:lumMod val="50000"/>
                </a:schemeClr>
              </a:solidFill>
            </a:endParaRPr>
          </a:p>
        </p:txBody>
      </p:sp>
      <p:sp>
        <p:nvSpPr>
          <p:cNvPr id="1048592" name="Content Placeholder 2"/>
          <p:cNvSpPr>
            <a:spLocks noGrp="1"/>
          </p:cNvSpPr>
          <p:nvPr>
            <p:ph idx="1"/>
          </p:nvPr>
        </p:nvSpPr>
        <p:spPr>
          <a:xfrm>
            <a:off x="457200" y="2286000"/>
            <a:ext cx="7239000" cy="3200400"/>
          </a:xfrm>
        </p:spPr>
        <p:txBody>
          <a:bodyPr>
            <a:normAutofit/>
          </a:bodyPr>
          <a:lstStyle/>
          <a:p>
            <a:pPr marL="0" indent="0" algn="just">
              <a:buNone/>
            </a:pPr>
            <a:r>
              <a:rPr lang="en-US" dirty="0">
                <a:solidFill>
                  <a:schemeClr val="tx2">
                    <a:lumMod val="75000"/>
                  </a:schemeClr>
                </a:solidFill>
              </a:rPr>
              <a:t>An N-type semiconductor material has an excess of electrons. In this way, free electrons are available within the lattices and their overall movement in one direction under the influence of a potential difference results in an electric current flow. This in an N-type semiconductor, the charge carriers are electrons.</a:t>
            </a:r>
          </a:p>
        </p:txBody>
      </p:sp>
      <p:pic>
        <p:nvPicPr>
          <p:cNvPr id="2097167" name="Picture 2097166"/>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57200" y="5486399"/>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7"/>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9574" fill="hold"/>
                                        <p:tgtEl>
                                          <p:spTgt spid="2097167"/>
                                        </p:tgtEl>
                                      </p:cBhvr>
                                    </p:cmd>
                                  </p:childTnLst>
                                </p:cTn>
                              </p:par>
                            </p:childTnLst>
                          </p:cTn>
                        </p:par>
                      </p:childTnLst>
                    </p:cTn>
                  </p:par>
                </p:childTnLst>
              </p:cTn>
              <p:nextCondLst>
                <p:cond evt="onClick" delay="0">
                  <p:tgtEl>
                    <p:spTgt spid="2097167"/>
                  </p:tgtEl>
                </p:cond>
              </p:nextCondLst>
            </p:seq>
            <p:audio>
              <p:cMediaNode vol="80000">
                <p:cTn id="7" fill="hold" display="0">
                  <p:stCondLst>
                    <p:cond delay="indefinite"/>
                  </p:stCondLst>
                  <p:endCondLst>
                    <p:cond evt="onStopAudio" delay="0">
                      <p:tgtEl>
                        <p:sldTgt/>
                      </p:tgtEl>
                    </p:cond>
                  </p:endCondLst>
                </p:cTn>
                <p:tgtEl>
                  <p:spTgt spid="209716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pPr algn="ctr"/>
            <a:r>
              <a:rPr lang="en-US" dirty="0" smtClean="0">
                <a:solidFill>
                  <a:schemeClr val="tx2">
                    <a:lumMod val="50000"/>
                  </a:schemeClr>
                </a:solidFill>
              </a:rPr>
              <a:t>P-type semiconductor</a:t>
            </a:r>
            <a:endParaRPr lang="en-US" dirty="0">
              <a:solidFill>
                <a:schemeClr val="tx2">
                  <a:lumMod val="50000"/>
                </a:schemeClr>
              </a:solidFill>
            </a:endParaRPr>
          </a:p>
        </p:txBody>
      </p:sp>
      <p:sp>
        <p:nvSpPr>
          <p:cNvPr id="1048590" name="Content Placeholder 2"/>
          <p:cNvSpPr>
            <a:spLocks noGrp="1"/>
          </p:cNvSpPr>
          <p:nvPr>
            <p:ph idx="1"/>
          </p:nvPr>
        </p:nvSpPr>
        <p:spPr>
          <a:xfrm>
            <a:off x="457200" y="2057400"/>
            <a:ext cx="7239000" cy="4038600"/>
          </a:xfrm>
        </p:spPr>
        <p:txBody>
          <a:bodyPr>
            <a:normAutofit/>
          </a:bodyPr>
          <a:lstStyle/>
          <a:p>
            <a:pPr marL="0" indent="0" algn="just">
              <a:buNone/>
            </a:pPr>
            <a:r>
              <a:rPr lang="en-US" dirty="0">
                <a:solidFill>
                  <a:schemeClr val="tx2">
                    <a:lumMod val="75000"/>
                  </a:schemeClr>
                </a:solidFill>
              </a:rPr>
              <a:t> </a:t>
            </a:r>
            <a:r>
              <a:rPr lang="en-US" dirty="0">
                <a:solidFill>
                  <a:schemeClr val="tx2">
                    <a:lumMod val="75000"/>
                  </a:schemeClr>
                </a:solidFill>
              </a:rPr>
              <a:t>A</a:t>
            </a:r>
            <a:r>
              <a:rPr lang="en-US" dirty="0" smtClean="0">
                <a:solidFill>
                  <a:schemeClr val="tx2">
                    <a:lumMod val="75000"/>
                  </a:schemeClr>
                </a:solidFill>
              </a:rPr>
              <a:t> </a:t>
            </a:r>
            <a:r>
              <a:rPr lang="en-US" dirty="0">
                <a:solidFill>
                  <a:schemeClr val="tx2">
                    <a:lumMod val="75000"/>
                  </a:schemeClr>
                </a:solidFill>
              </a:rPr>
              <a:t>P-type semiconductor material there is a shortage of electrons, i.e. there are 'holes' in the crystal lattice. Electrons may move from one empty position to another and in this case it can be considered that the holes are moving. It is actually harder for holes to move than for free electrons to move and therefore the mobility of holes is less than that of free electrons. Holes are positively charged carriers. </a:t>
            </a:r>
          </a:p>
        </p:txBody>
      </p:sp>
      <p:pic>
        <p:nvPicPr>
          <p:cNvPr id="2097168" name="Picture 2097167"/>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57199" y="5735999"/>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8"/>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2593" fill="hold"/>
                                        <p:tgtEl>
                                          <p:spTgt spid="2097168"/>
                                        </p:tgtEl>
                                      </p:cBhvr>
                                    </p:cmd>
                                  </p:childTnLst>
                                </p:cTn>
                              </p:par>
                            </p:childTnLst>
                          </p:cTn>
                        </p:par>
                      </p:childTnLst>
                    </p:cTn>
                  </p:par>
                </p:childTnLst>
              </p:cTn>
              <p:nextCondLst>
                <p:cond evt="onClick" delay="0">
                  <p:tgtEl>
                    <p:spTgt spid="2097168"/>
                  </p:tgtEl>
                </p:cond>
              </p:nextCondLst>
            </p:seq>
            <p:audio>
              <p:cMediaNode vol="80000">
                <p:cTn id="7" fill="hold" display="0">
                  <p:stCondLst>
                    <p:cond delay="indefinite"/>
                  </p:stCondLst>
                  <p:endCondLst>
                    <p:cond evt="onStopAudio" delay="0">
                      <p:tgtEl>
                        <p:sldTgt/>
                      </p:tgtEl>
                    </p:cond>
                  </p:endCondLst>
                </p:cTn>
                <p:tgtEl>
                  <p:spTgt spid="209716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solidFill>
            <a:schemeClr val="bg1"/>
          </a:solidFill>
        </p:spPr>
        <p:txBody>
          <a:bodyPr/>
          <a:lstStyle/>
          <a:p>
            <a:pPr algn="ctr"/>
            <a:r>
              <a:rPr lang="en-US" b="0" dirty="0" smtClean="0">
                <a:solidFill>
                  <a:schemeClr val="tx2"/>
                </a:solidFill>
              </a:rPr>
              <a:t>SEMICONDUCTOR</a:t>
            </a:r>
            <a:endParaRPr lang="en-US" b="0" dirty="0">
              <a:solidFill>
                <a:schemeClr val="tx2"/>
              </a:solidFill>
            </a:endParaRPr>
          </a:p>
        </p:txBody>
      </p:sp>
      <p:sp>
        <p:nvSpPr>
          <p:cNvPr id="1048602" name="Content Placeholder 2"/>
          <p:cNvSpPr>
            <a:spLocks noGrp="1"/>
          </p:cNvSpPr>
          <p:nvPr>
            <p:ph idx="1"/>
          </p:nvPr>
        </p:nvSpPr>
        <p:spPr>
          <a:xfrm>
            <a:off x="1295400" y="2590800"/>
            <a:ext cx="5867400" cy="2209800"/>
          </a:xfrm>
        </p:spPr>
        <p:txBody>
          <a:bodyPr/>
          <a:lstStyle/>
          <a:p>
            <a:pPr marL="0" indent="0" algn="just">
              <a:buNone/>
            </a:pPr>
            <a:r>
              <a:rPr lang="en-US" dirty="0" smtClean="0">
                <a:solidFill>
                  <a:schemeClr val="tx2">
                    <a:lumMod val="75000"/>
                  </a:schemeClr>
                </a:solidFill>
              </a:rPr>
              <a:t>A </a:t>
            </a:r>
            <a:r>
              <a:rPr lang="en-US" dirty="0">
                <a:solidFill>
                  <a:schemeClr val="tx2">
                    <a:lumMod val="75000"/>
                  </a:schemeClr>
                </a:solidFill>
              </a:rPr>
              <a:t>semiconductor is a material that is neither </a:t>
            </a:r>
            <a:r>
              <a:rPr lang="en-US" dirty="0" smtClean="0">
                <a:solidFill>
                  <a:schemeClr val="tx2">
                    <a:lumMod val="75000"/>
                  </a:schemeClr>
                </a:solidFill>
              </a:rPr>
              <a:t>a </a:t>
            </a:r>
            <a:r>
              <a:rPr lang="en-US" dirty="0">
                <a:solidFill>
                  <a:schemeClr val="tx2">
                    <a:lumMod val="75000"/>
                  </a:schemeClr>
                </a:solidFill>
              </a:rPr>
              <a:t>good conductor or a good insulator but that conducts more electricity when heat, light or voltage is added.</a:t>
            </a:r>
          </a:p>
        </p:txBody>
      </p:sp>
      <p:pic>
        <p:nvPicPr>
          <p:cNvPr id="2097154" name="Picture 2097153"/>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575400" y="5973762"/>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4"/>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26911" fill="hold"/>
                                        <p:tgtEl>
                                          <p:spTgt spid="2097154"/>
                                        </p:tgtEl>
                                      </p:cBhvr>
                                    </p:cmd>
                                  </p:childTnLst>
                                </p:cTn>
                              </p:par>
                            </p:childTnLst>
                          </p:cTn>
                        </p:par>
                      </p:childTnLst>
                    </p:cTn>
                  </p:par>
                </p:childTnLst>
              </p:cTn>
              <p:nextCondLst>
                <p:cond evt="onClick" delay="0">
                  <p:tgtEl>
                    <p:spTgt spid="209715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2"/>
          <p:cNvSpPr>
            <a:spLocks noGrp="1"/>
          </p:cNvSpPr>
          <p:nvPr>
            <p:ph idx="1"/>
          </p:nvPr>
        </p:nvSpPr>
        <p:spPr>
          <a:xfrm>
            <a:off x="609600" y="838200"/>
            <a:ext cx="6934200" cy="5486400"/>
          </a:xfrm>
        </p:spPr>
        <p:txBody>
          <a:bodyPr>
            <a:normAutofit/>
          </a:bodyPr>
          <a:lstStyle/>
          <a:p>
            <a:pPr algn="just"/>
            <a:r>
              <a:rPr lang="en-US" dirty="0" smtClean="0">
                <a:solidFill>
                  <a:schemeClr val="tx2">
                    <a:lumMod val="75000"/>
                  </a:schemeClr>
                </a:solidFill>
              </a:rPr>
              <a:t>Semiconductors </a:t>
            </a:r>
            <a:r>
              <a:rPr lang="en-US" dirty="0">
                <a:solidFill>
                  <a:schemeClr val="tx2">
                    <a:lumMod val="75000"/>
                  </a:schemeClr>
                </a:solidFill>
              </a:rPr>
              <a:t>are the materials which behave as insulators at low temperature and conductors at higher temperature. </a:t>
            </a:r>
          </a:p>
          <a:p>
            <a:pPr algn="just"/>
            <a:r>
              <a:rPr lang="en-US" dirty="0">
                <a:solidFill>
                  <a:schemeClr val="tx2">
                    <a:lumMod val="75000"/>
                  </a:schemeClr>
                </a:solidFill>
              </a:rPr>
              <a:t>Conductance of semiconductors increases with increase in temperature.</a:t>
            </a:r>
          </a:p>
          <a:p>
            <a:pPr algn="just"/>
            <a:r>
              <a:rPr lang="en-US" dirty="0">
                <a:solidFill>
                  <a:schemeClr val="tx2">
                    <a:lumMod val="75000"/>
                  </a:schemeClr>
                </a:solidFill>
              </a:rPr>
              <a:t>Silicon and germanium is the example of semiconductor.</a:t>
            </a:r>
          </a:p>
          <a:p>
            <a:pPr algn="just"/>
            <a:r>
              <a:rPr lang="en-US" dirty="0">
                <a:solidFill>
                  <a:schemeClr val="tx2">
                    <a:lumMod val="75000"/>
                  </a:schemeClr>
                </a:solidFill>
              </a:rPr>
              <a:t>Semiconductor behaves as both conductor and insulator due to its conductivity in conduction bands at various </a:t>
            </a:r>
            <a:r>
              <a:rPr lang="en-US" dirty="0" smtClean="0">
                <a:solidFill>
                  <a:schemeClr val="tx2">
                    <a:lumMod val="75000"/>
                  </a:schemeClr>
                </a:solidFill>
              </a:rPr>
              <a:t>temperatures.</a:t>
            </a:r>
            <a:endParaRPr lang="en-US" i="1" dirty="0" smtClean="0">
              <a:solidFill>
                <a:schemeClr val="tx2">
                  <a:lumMod val="75000"/>
                </a:schemeClr>
              </a:solidFill>
            </a:endParaRPr>
          </a:p>
          <a:p>
            <a:pPr algn="just"/>
            <a:r>
              <a:rPr lang="en-US" dirty="0" smtClean="0">
                <a:solidFill>
                  <a:schemeClr val="tx2">
                    <a:lumMod val="75000"/>
                  </a:schemeClr>
                </a:solidFill>
              </a:rPr>
              <a:t>All the solids with completely filled valence band and very narrow forbidden band are semiconductor.</a:t>
            </a:r>
            <a:endParaRPr lang="en-US" dirty="0">
              <a:solidFill>
                <a:schemeClr val="tx2">
                  <a:lumMod val="75000"/>
                </a:schemeClr>
              </a:solidFill>
            </a:endParaRPr>
          </a:p>
          <a:p>
            <a:pPr algn="just"/>
            <a:endParaRPr lang="en-US" dirty="0"/>
          </a:p>
          <a:p>
            <a:endParaRPr lang="en-US" dirty="0"/>
          </a:p>
        </p:txBody>
      </p:sp>
      <p:pic>
        <p:nvPicPr>
          <p:cNvPr id="2097155" name="Picture 2097154"/>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249600" y="56046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5"/>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53754" fill="hold"/>
                                        <p:tgtEl>
                                          <p:spTgt spid="2097155"/>
                                        </p:tgtEl>
                                      </p:cBhvr>
                                    </p:cmd>
                                  </p:childTnLst>
                                </p:cTn>
                              </p:par>
                            </p:childTnLst>
                          </p:cTn>
                        </p:par>
                      </p:childTnLst>
                    </p:cTn>
                  </p:par>
                </p:childTnLst>
              </p:cTn>
              <p:nextCondLst>
                <p:cond evt="onClick" delay="0">
                  <p:tgtEl>
                    <p:spTgt spid="209715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Content Placeholder 3"/>
          <p:cNvPicPr>
            <a:picLocks noGrp="1" noChangeAspect="1"/>
          </p:cNvPicPr>
          <p:nvPr>
            <p:ph idx="1"/>
          </p:nvPr>
        </p:nvPicPr>
        <p:blipFill>
          <a:blip r:embed="rId3"/>
          <a:stretch>
            <a:fillRect/>
          </a:stretch>
        </p:blipFill>
        <p:spPr>
          <a:xfrm>
            <a:off x="838200" y="990600"/>
            <a:ext cx="6629400" cy="4648200"/>
          </a:xfrm>
        </p:spPr>
      </p:pic>
      <p:pic>
        <p:nvPicPr>
          <p:cNvPr id="2097157" name="Picture 2097156"/>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648783" y="5861057"/>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7"/>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9636" fill="hold"/>
                                        <p:tgtEl>
                                          <p:spTgt spid="2097157"/>
                                        </p:tgtEl>
                                      </p:cBhvr>
                                    </p:cmd>
                                  </p:childTnLst>
                                </p:cTn>
                              </p:par>
                            </p:childTnLst>
                          </p:cTn>
                        </p:par>
                      </p:childTnLst>
                    </p:cTn>
                  </p:par>
                </p:childTnLst>
              </p:cTn>
              <p:nextCondLst>
                <p:cond evt="onClick" delay="0">
                  <p:tgtEl>
                    <p:spTgt spid="209715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lstStyle/>
          <a:p>
            <a:pPr algn="ctr"/>
            <a:r>
              <a:rPr lang="en-US" dirty="0" smtClean="0">
                <a:solidFill>
                  <a:schemeClr val="tx2">
                    <a:lumMod val="50000"/>
                  </a:schemeClr>
                </a:solidFill>
              </a:rPr>
              <a:t>Types of semiconductor</a:t>
            </a:r>
            <a:endParaRPr lang="en-US" dirty="0">
              <a:solidFill>
                <a:schemeClr val="tx2">
                  <a:lumMod val="50000"/>
                </a:schemeClr>
              </a:solidFill>
            </a:endParaRPr>
          </a:p>
        </p:txBody>
      </p:sp>
      <p:sp>
        <p:nvSpPr>
          <p:cNvPr id="1048605" name="Content Placeholder 2"/>
          <p:cNvSpPr>
            <a:spLocks noGrp="1"/>
          </p:cNvSpPr>
          <p:nvPr>
            <p:ph idx="1"/>
          </p:nvPr>
        </p:nvSpPr>
        <p:spPr>
          <a:xfrm>
            <a:off x="457200" y="3048000"/>
            <a:ext cx="7239000" cy="1219200"/>
          </a:xfrm>
        </p:spPr>
        <p:txBody>
          <a:bodyPr/>
          <a:lstStyle/>
          <a:p>
            <a:pPr algn="ctr">
              <a:buFont typeface="Wingdings" pitchFamily="2" charset="2"/>
              <a:buChar char="q"/>
            </a:pPr>
            <a:r>
              <a:rPr lang="en-US" dirty="0" smtClean="0">
                <a:solidFill>
                  <a:schemeClr val="tx2">
                    <a:lumMod val="75000"/>
                  </a:schemeClr>
                </a:solidFill>
              </a:rPr>
              <a:t>Intrinsic semiconductor</a:t>
            </a:r>
          </a:p>
          <a:p>
            <a:pPr algn="ctr">
              <a:buFont typeface="Wingdings" pitchFamily="2" charset="2"/>
              <a:buChar char="q"/>
            </a:pPr>
            <a:r>
              <a:rPr lang="en-US" dirty="0" smtClean="0">
                <a:solidFill>
                  <a:schemeClr val="tx2">
                    <a:lumMod val="75000"/>
                  </a:schemeClr>
                </a:solidFill>
              </a:rPr>
              <a:t>Extrinsic semiconductor</a:t>
            </a:r>
            <a:endParaRPr lang="en-US" dirty="0">
              <a:solidFill>
                <a:schemeClr val="tx2">
                  <a:lumMod val="75000"/>
                </a:schemeClr>
              </a:solidFill>
            </a:endParaRPr>
          </a:p>
        </p:txBody>
      </p:sp>
      <p:pic>
        <p:nvPicPr>
          <p:cNvPr id="2097158" name="Picture 2097157"/>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57199" y="5576681"/>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8"/>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9752" fill="hold"/>
                                        <p:tgtEl>
                                          <p:spTgt spid="2097158"/>
                                        </p:tgtEl>
                                      </p:cBhvr>
                                    </p:cmd>
                                  </p:childTnLst>
                                </p:cTn>
                              </p:par>
                            </p:childTnLst>
                          </p:cTn>
                        </p:par>
                      </p:childTnLst>
                    </p:cTn>
                  </p:par>
                </p:childTnLst>
              </p:cTn>
              <p:nextCondLst>
                <p:cond evt="onClick" delay="0">
                  <p:tgtEl>
                    <p:spTgt spid="209715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Content Placeholder 3"/>
          <p:cNvPicPr>
            <a:picLocks noGrp="1" noChangeAspect="1"/>
          </p:cNvPicPr>
          <p:nvPr>
            <p:ph idx="1"/>
          </p:nvPr>
        </p:nvPicPr>
        <p:blipFill>
          <a:blip r:embed="rId3"/>
          <a:stretch>
            <a:fillRect/>
          </a:stretch>
        </p:blipFill>
        <p:spPr>
          <a:xfrm>
            <a:off x="533400" y="1143000"/>
            <a:ext cx="6781800" cy="4419600"/>
          </a:xfrm>
        </p:spPr>
      </p:pic>
      <p:pic>
        <p:nvPicPr>
          <p:cNvPr id="2097164" name="Picture 2097163"/>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860932" y="5025163"/>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4"/>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1656" fill="hold"/>
                                        <p:tgtEl>
                                          <p:spTgt spid="2097164"/>
                                        </p:tgtEl>
                                      </p:cBhvr>
                                    </p:cmd>
                                  </p:childTnLst>
                                </p:cTn>
                              </p:par>
                            </p:childTnLst>
                          </p:cTn>
                        </p:par>
                      </p:childTnLst>
                    </p:cTn>
                  </p:par>
                </p:childTnLst>
              </p:cTn>
              <p:nextCondLst>
                <p:cond evt="onClick" delay="0">
                  <p:tgtEl>
                    <p:spTgt spid="2097164"/>
                  </p:tgtEl>
                </p:cond>
              </p:nextCondLst>
            </p:seq>
            <p:audio>
              <p:cMediaNode vol="80000">
                <p:cTn id="7" fill="hold" display="0">
                  <p:stCondLst>
                    <p:cond delay="indefinite"/>
                  </p:stCondLst>
                  <p:endCondLst>
                    <p:cond evt="onStopAudio" delay="0">
                      <p:tgtEl>
                        <p:sldTgt/>
                      </p:tgtEl>
                    </p:cond>
                  </p:endCondLst>
                </p:cTn>
                <p:tgtEl>
                  <p:spTgt spid="209716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pPr algn="ctr"/>
            <a:r>
              <a:rPr lang="en-US" dirty="0" smtClean="0">
                <a:solidFill>
                  <a:schemeClr val="tx2">
                    <a:lumMod val="50000"/>
                  </a:schemeClr>
                </a:solidFill>
              </a:rPr>
              <a:t>Intrinsic semiconductor</a:t>
            </a:r>
            <a:endParaRPr lang="en-US" dirty="0">
              <a:solidFill>
                <a:schemeClr val="tx2">
                  <a:lumMod val="50000"/>
                </a:schemeClr>
              </a:solidFill>
            </a:endParaRPr>
          </a:p>
        </p:txBody>
      </p:sp>
      <p:sp>
        <p:nvSpPr>
          <p:cNvPr id="1048607" name="Content Placeholder 2"/>
          <p:cNvSpPr>
            <a:spLocks noGrp="1"/>
          </p:cNvSpPr>
          <p:nvPr>
            <p:ph idx="1"/>
          </p:nvPr>
        </p:nvSpPr>
        <p:spPr>
          <a:xfrm>
            <a:off x="457200" y="2667000"/>
            <a:ext cx="7239000" cy="2667000"/>
          </a:xfrm>
        </p:spPr>
        <p:txBody>
          <a:bodyPr/>
          <a:lstStyle/>
          <a:p>
            <a:pPr marL="0" indent="0" algn="just">
              <a:buNone/>
            </a:pPr>
            <a:r>
              <a:rPr lang="en-US" dirty="0">
                <a:solidFill>
                  <a:schemeClr val="tx2">
                    <a:lumMod val="75000"/>
                  </a:schemeClr>
                </a:solidFill>
              </a:rPr>
              <a:t>An intrinsic type of semiconductor material made to be very pure chemically. As a result it possesses a very low conductivity level having very few number of charge carriers, namely holes and electrons, which it possesses in equal quantities.</a:t>
            </a:r>
          </a:p>
        </p:txBody>
      </p:sp>
      <p:pic>
        <p:nvPicPr>
          <p:cNvPr id="2097160" name="Picture 2097159"/>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644453" y="5761956"/>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0"/>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5495" fill="hold"/>
                                        <p:tgtEl>
                                          <p:spTgt spid="2097160"/>
                                        </p:tgtEl>
                                      </p:cBhvr>
                                    </p:cmd>
                                  </p:childTnLst>
                                </p:cTn>
                              </p:par>
                            </p:childTnLst>
                          </p:cTn>
                        </p:par>
                      </p:childTnLst>
                    </p:cTn>
                  </p:par>
                </p:childTnLst>
              </p:cTn>
              <p:nextCondLst>
                <p:cond evt="onClick" delay="0">
                  <p:tgtEl>
                    <p:spTgt spid="209716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Content Placeholder 3"/>
          <p:cNvPicPr>
            <a:picLocks noGrp="1" noChangeAspect="1"/>
          </p:cNvPicPr>
          <p:nvPr>
            <p:ph idx="1"/>
          </p:nvPr>
        </p:nvPicPr>
        <p:blipFill>
          <a:blip r:embed="rId3"/>
          <a:stretch>
            <a:fillRect/>
          </a:stretch>
        </p:blipFill>
        <p:spPr>
          <a:xfrm>
            <a:off x="1066800" y="609600"/>
            <a:ext cx="5943600" cy="5562600"/>
          </a:xfrm>
        </p:spPr>
      </p:pic>
      <p:pic>
        <p:nvPicPr>
          <p:cNvPr id="2097165" name="Picture 2097164"/>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706799" y="5593915"/>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5"/>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9783" fill="hold"/>
                                        <p:tgtEl>
                                          <p:spTgt spid="2097165"/>
                                        </p:tgtEl>
                                      </p:cBhvr>
                                    </p:cmd>
                                  </p:childTnLst>
                                </p:cTn>
                              </p:par>
                            </p:childTnLst>
                          </p:cTn>
                        </p:par>
                      </p:childTnLst>
                    </p:cTn>
                  </p:par>
                </p:childTnLst>
              </p:cTn>
              <p:nextCondLst>
                <p:cond evt="onClick" delay="0">
                  <p:tgtEl>
                    <p:spTgt spid="2097165"/>
                  </p:tgtEl>
                </p:cond>
              </p:nextCondLst>
            </p:seq>
            <p:audio>
              <p:cMediaNode vol="80000">
                <p:cTn id="7" fill="hold" display="0">
                  <p:stCondLst>
                    <p:cond delay="indefinite"/>
                  </p:stCondLst>
                  <p:endCondLst>
                    <p:cond evt="onStopAudio" delay="0">
                      <p:tgtEl>
                        <p:sldTgt/>
                      </p:tgtEl>
                    </p:cond>
                  </p:endCondLst>
                </p:cTn>
                <p:tgtEl>
                  <p:spTgt spid="209716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pPr algn="ctr"/>
            <a:r>
              <a:rPr lang="en-US" dirty="0" smtClean="0">
                <a:solidFill>
                  <a:schemeClr val="tx2">
                    <a:lumMod val="50000"/>
                  </a:schemeClr>
                </a:solidFill>
              </a:rPr>
              <a:t>Extrinsic semiconductor</a:t>
            </a:r>
            <a:endParaRPr lang="en-US" dirty="0">
              <a:solidFill>
                <a:schemeClr val="tx2">
                  <a:lumMod val="50000"/>
                </a:schemeClr>
              </a:solidFill>
            </a:endParaRPr>
          </a:p>
        </p:txBody>
      </p:sp>
      <p:sp>
        <p:nvSpPr>
          <p:cNvPr id="1048609" name="Content Placeholder 2"/>
          <p:cNvSpPr>
            <a:spLocks noGrp="1"/>
          </p:cNvSpPr>
          <p:nvPr>
            <p:ph idx="1"/>
          </p:nvPr>
        </p:nvSpPr>
        <p:spPr>
          <a:xfrm>
            <a:off x="457200" y="2133600"/>
            <a:ext cx="7239000" cy="3810000"/>
          </a:xfrm>
        </p:spPr>
        <p:txBody>
          <a:bodyPr/>
          <a:lstStyle/>
          <a:p>
            <a:pPr marL="0" indent="0" algn="just">
              <a:buNone/>
            </a:pPr>
            <a:r>
              <a:rPr lang="en-US" dirty="0" smtClean="0">
                <a:solidFill>
                  <a:schemeClr val="tx2">
                    <a:lumMod val="75000"/>
                  </a:schemeClr>
                </a:solidFill>
              </a:rPr>
              <a:t>Extrinsic </a:t>
            </a:r>
            <a:r>
              <a:rPr lang="en-US" dirty="0">
                <a:solidFill>
                  <a:schemeClr val="tx2">
                    <a:lumMod val="75000"/>
                  </a:schemeClr>
                </a:solidFill>
              </a:rPr>
              <a:t>types of semiconductor are those where a small amount of impurity has been added to the basic intrinsic material. This 'doping' uses an element from a different periodic table group and in this way it will either have more or less electrons in the valence band than the semiconductor itself. This creates either an excess or shortage of electrons.</a:t>
            </a:r>
          </a:p>
        </p:txBody>
      </p:sp>
      <p:pic>
        <p:nvPicPr>
          <p:cNvPr id="2097162" name="Picture 2097161"/>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904226" y="5421566"/>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2"/>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1362" fill="hold"/>
                                        <p:tgtEl>
                                          <p:spTgt spid="2097162"/>
                                        </p:tgtEl>
                                      </p:cBhvr>
                                    </p:cmd>
                                  </p:childTnLst>
                                </p:cTn>
                              </p:par>
                            </p:childTnLst>
                          </p:cTn>
                        </p:par>
                      </p:childTnLst>
                    </p:cTn>
                  </p:par>
                </p:childTnLst>
              </p:cTn>
              <p:nextCondLst>
                <p:cond evt="onClick" delay="0">
                  <p:tgtEl>
                    <p:spTgt spid="2097162"/>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On-screen Show (4:3)</PresentationFormat>
  <Paragraphs>23</Paragraphs>
  <Slides>13</Slides>
  <Notes>0</Notes>
  <HiddenSlides>0</HiddenSlides>
  <MMClips>13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Tahoma</vt:lpstr>
      <vt:lpstr>Wingdings</vt:lpstr>
      <vt:lpstr>Adjacency</vt:lpstr>
      <vt:lpstr>Physics</vt:lpstr>
      <vt:lpstr>SEMICONDUCTOR</vt:lpstr>
      <vt:lpstr>PowerPoint Presentation</vt:lpstr>
      <vt:lpstr>PowerPoint Presentation</vt:lpstr>
      <vt:lpstr>Types of semiconductor</vt:lpstr>
      <vt:lpstr>PowerPoint Presentation</vt:lpstr>
      <vt:lpstr>Intrinsic semiconductor</vt:lpstr>
      <vt:lpstr>PowerPoint Presentation</vt:lpstr>
      <vt:lpstr>Extrinsic semiconductor</vt:lpstr>
      <vt:lpstr>PowerPoint Presentation</vt:lpstr>
      <vt:lpstr>PowerPoint Presentation</vt:lpstr>
      <vt:lpstr>N-type semiconductor</vt:lpstr>
      <vt:lpstr>P-type semiconductor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saen baba</dc:creator>
  <cp:lastModifiedBy>Hira</cp:lastModifiedBy>
  <cp:revision>1</cp:revision>
  <dcterms:created xsi:type="dcterms:W3CDTF">2020-04-12T18:00:46Z</dcterms:created>
  <dcterms:modified xsi:type="dcterms:W3CDTF">2020-05-07T21:44:27Z</dcterms:modified>
</cp:coreProperties>
</file>