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0" d="100"/>
          <a:sy n="70" d="100"/>
        </p:scale>
        <p:origin x="78" y="1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8/18/2020</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8/18/2020</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8/18/2020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8/18/2020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8/18/2020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8/18/2020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8/18/2020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8/18/2020</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itcharts.com/lit/a-very-old-man-with-enormous-wings/summar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owlcation.com/humanities/Plot-Summary-of-the-Adventure-of-the-Three-Students"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22684" y="1443789"/>
            <a:ext cx="8957929" cy="3333592"/>
          </a:xfrm>
        </p:spPr>
        <p:txBody>
          <a:bodyPr/>
          <a:lstStyle/>
          <a:p>
            <a:r>
              <a:rPr lang="en-US" dirty="0" smtClean="0"/>
              <a:t>Unit 2 </a:t>
            </a:r>
            <a:r>
              <a:rPr lang="en-US" smtClean="0"/>
              <a:t>semester III</a:t>
            </a:r>
            <a:r>
              <a:rPr lang="en-US" dirty="0" smtClean="0"/>
              <a:t/>
            </a:r>
            <a:br>
              <a:rPr lang="en-US" dirty="0" smtClean="0"/>
            </a:br>
            <a:r>
              <a:rPr lang="en-US" dirty="0" smtClean="0"/>
              <a:t>Stories-A Very old man with Enormous wings By G. Marquez</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55708345"/>
      </p:ext>
    </p:extLst>
  </p:cSld>
  <p:clrMapOvr>
    <a:masterClrMapping/>
  </p:clrMapOvr>
  <mc:AlternateContent xmlns:mc="http://schemas.openxmlformats.org/markup-compatibility/2006" xmlns:p14="http://schemas.microsoft.com/office/powerpoint/2010/main">
    <mc:Choice Requires="p14">
      <p:transition spd="slow" p14:dur="2000" advTm="15110"/>
    </mc:Choice>
    <mc:Fallback xmlns="">
      <p:transition spd="slow" advTm="1511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 </a:t>
            </a:r>
            <a:endParaRPr lang="en-US" dirty="0"/>
          </a:p>
        </p:txBody>
      </p:sp>
      <p:sp>
        <p:nvSpPr>
          <p:cNvPr id="3" name="Content Placeholder 2"/>
          <p:cNvSpPr>
            <a:spLocks noGrp="1"/>
          </p:cNvSpPr>
          <p:nvPr>
            <p:ph idx="1"/>
          </p:nvPr>
        </p:nvSpPr>
        <p:spPr>
          <a:xfrm>
            <a:off x="1154954" y="2603499"/>
            <a:ext cx="10178793" cy="4122153"/>
          </a:xfrm>
        </p:spPr>
        <p:txBody>
          <a:bodyPr>
            <a:normAutofit/>
          </a:bodyPr>
          <a:lstStyle/>
          <a:p>
            <a:r>
              <a:rPr lang="en-US" dirty="0"/>
              <a:t>“A Very Old Man with Enormous Wings” is the story of a decaying angel who falls to earth and is kept in a backyard chicken coop by a family who is annoyed by his presence. </a:t>
            </a:r>
            <a:r>
              <a:rPr lang="en-US" dirty="0" err="1"/>
              <a:t>Márquez’s</a:t>
            </a:r>
            <a:r>
              <a:rPr lang="en-US" dirty="0"/>
              <a:t> characters do not consider the angel’s arrival to be miraculous or even remarkable. Instead, they accept the supernatural aspect of the angel’s presence without question, focusing instead on what the angel can do for </a:t>
            </a:r>
            <a:r>
              <a:rPr lang="en-US" dirty="0" smtClean="0"/>
              <a:t>them. </a:t>
            </a:r>
          </a:p>
          <a:p>
            <a:r>
              <a:rPr lang="en-US" dirty="0"/>
              <a:t>Instead of treating the angel with reverence or sympathy, the townspeople are cruel to him; they keep him in wretched conditions, hurt him in order to rouse him into more entertaining behavior, and exploit his suffering by turning him into a ticketed spectacle. While the townspeople’s behavior towards the angel is unambiguously cruel, Márquez does not suggest that this is because they are singularly bad people. Instead, he shows how an accumulation of small </a:t>
            </a:r>
            <a:r>
              <a:rPr lang="en-US" dirty="0" smtClean="0"/>
              <a:t>transgressions.</a:t>
            </a:r>
          </a:p>
          <a:p>
            <a:endParaRPr lang="en-US" dirty="0" smtClean="0"/>
          </a:p>
          <a:p>
            <a:endParaRPr lang="en-US" dirty="0"/>
          </a:p>
        </p:txBody>
      </p:sp>
    </p:spTree>
    <p:extLst>
      <p:ext uri="{BB962C8B-B14F-4D97-AF65-F5344CB8AC3E}">
        <p14:creationId xmlns:p14="http://schemas.microsoft.com/office/powerpoint/2010/main" val="3726575371"/>
      </p:ext>
    </p:extLst>
  </p:cSld>
  <p:clrMapOvr>
    <a:masterClrMapping/>
  </p:clrMapOvr>
  <mc:AlternateContent xmlns:mc="http://schemas.openxmlformats.org/markup-compatibility/2006" xmlns:p14="http://schemas.microsoft.com/office/powerpoint/2010/main">
    <mc:Choice Requires="p14">
      <p:transition spd="slow" p14:dur="2000" advTm="131061"/>
    </mc:Choice>
    <mc:Fallback xmlns="">
      <p:transition spd="slow" advTm="131061"/>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603499"/>
            <a:ext cx="10431457" cy="4158247"/>
          </a:xfrm>
        </p:spPr>
        <p:txBody>
          <a:bodyPr>
            <a:normAutofit/>
          </a:bodyPr>
          <a:lstStyle/>
          <a:p>
            <a:r>
              <a:rPr lang="en-US" dirty="0"/>
              <a:t>In “A Very Old Man With Enormous Wings,” religion is a hollow set of habits, rather than a genuine moral framework. When the angel falls to earth, he finds himself among Christians who should be delighted by the heavenly miracle of his existence. However, since the angel does not match their preconceptions of what an angel should look like or do, nobody treats him with either reverence or kindness. </a:t>
            </a:r>
            <a:endParaRPr lang="en-US" dirty="0" smtClean="0"/>
          </a:p>
          <a:p>
            <a:r>
              <a:rPr lang="en-US" b="1" dirty="0" smtClean="0"/>
              <a:t>Symbols (Wings)</a:t>
            </a:r>
          </a:p>
          <a:p>
            <a:r>
              <a:rPr lang="en-US" dirty="0"/>
              <a:t>They seem not to be angelic wings, but rather wings that belong on Earth—the wings of a “sidereal bat” or even, as the doctor suggests, wings that might naturally belong to a human. These wings, and the man to whom they belong, seem so ordinary to the townspeople that they are unable to recognize that the angel’s presence is a miracle, and instead they abuse, exploit, and ignore him, feeling miffed to be cheated out of a proper experience of the supernatural.</a:t>
            </a:r>
          </a:p>
        </p:txBody>
      </p:sp>
    </p:spTree>
    <p:extLst>
      <p:ext uri="{BB962C8B-B14F-4D97-AF65-F5344CB8AC3E}">
        <p14:creationId xmlns:p14="http://schemas.microsoft.com/office/powerpoint/2010/main" val="2468812302"/>
      </p:ext>
    </p:extLst>
  </p:cSld>
  <p:clrMapOvr>
    <a:masterClrMapping/>
  </p:clrMapOvr>
  <mc:AlternateContent xmlns:mc="http://schemas.openxmlformats.org/markup-compatibility/2006" xmlns:p14="http://schemas.microsoft.com/office/powerpoint/2010/main">
    <mc:Choice Requires="p14">
      <p:transition spd="slow" p14:dur="2000" advTm="135903"/>
    </mc:Choice>
    <mc:Fallback xmlns="">
      <p:transition spd="slow" advTm="13590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 </a:t>
            </a:r>
            <a:endParaRPr lang="en-US" dirty="0"/>
          </a:p>
        </p:txBody>
      </p:sp>
      <p:sp>
        <p:nvSpPr>
          <p:cNvPr id="3" name="Content Placeholder 2"/>
          <p:cNvSpPr>
            <a:spLocks noGrp="1"/>
          </p:cNvSpPr>
          <p:nvPr>
            <p:ph idx="1"/>
          </p:nvPr>
        </p:nvSpPr>
        <p:spPr/>
        <p:txBody>
          <a:bodyPr/>
          <a:lstStyle/>
          <a:p>
            <a:r>
              <a:rPr lang="en-US" dirty="0"/>
              <a:t>The child is now strong enough to go to school. The angel goes “dragging” himself about the house like “a stray dying man,” much to the annoyance of </a:t>
            </a:r>
            <a:r>
              <a:rPr lang="en-US" dirty="0" err="1"/>
              <a:t>Pelayo</a:t>
            </a:r>
            <a:r>
              <a:rPr lang="en-US" dirty="0"/>
              <a:t> and </a:t>
            </a:r>
            <a:r>
              <a:rPr lang="en-US" dirty="0" err="1"/>
              <a:t>Elisenda</a:t>
            </a:r>
            <a:r>
              <a:rPr lang="en-US" dirty="0"/>
              <a:t>. His wings are balding and thin.</a:t>
            </a:r>
          </a:p>
          <a:p>
            <a:r>
              <a:rPr lang="en-US" dirty="0"/>
              <a:t>As time passes, the old man’s condition improves and his feathers return. One day, </a:t>
            </a:r>
            <a:r>
              <a:rPr lang="en-US" dirty="0" err="1"/>
              <a:t>Elisenda</a:t>
            </a:r>
            <a:r>
              <a:rPr lang="en-US" dirty="0"/>
              <a:t> is cooking in the kitchen and notices him trying to fly. Though his attempts are clumsy, eventually he manages to gain altitude and soars over the horizon. </a:t>
            </a:r>
            <a:r>
              <a:rPr lang="en-US" dirty="0" err="1"/>
              <a:t>Elisenda</a:t>
            </a:r>
            <a:r>
              <a:rPr lang="en-US" dirty="0"/>
              <a:t> lets out a sigh of relief, partly for the angel, but mostly for herself—he is “no longer an annoyance in her life.”</a:t>
            </a:r>
          </a:p>
          <a:p>
            <a:pPr marL="0" indent="0">
              <a:buNone/>
            </a:pPr>
            <a:r>
              <a:rPr lang="en-US" b="1" dirty="0" smtClean="0"/>
              <a:t>Reference site: </a:t>
            </a:r>
          </a:p>
          <a:p>
            <a:pPr marL="0" indent="0">
              <a:buNone/>
            </a:pPr>
            <a:r>
              <a:rPr lang="en-US" dirty="0">
                <a:hlinkClick r:id="rId2"/>
              </a:rPr>
              <a:t>https://www.litcharts.com/lit/a-very-old-man-with-enormous-wings/summary</a:t>
            </a:r>
            <a:endParaRPr lang="en-US" b="1" dirty="0"/>
          </a:p>
        </p:txBody>
      </p:sp>
    </p:spTree>
    <p:extLst>
      <p:ext uri="{BB962C8B-B14F-4D97-AF65-F5344CB8AC3E}">
        <p14:creationId xmlns:p14="http://schemas.microsoft.com/office/powerpoint/2010/main" val="2725101828"/>
      </p:ext>
    </p:extLst>
  </p:cSld>
  <p:clrMapOvr>
    <a:masterClrMapping/>
  </p:clrMapOvr>
  <mc:AlternateContent xmlns:mc="http://schemas.openxmlformats.org/markup-compatibility/2006" xmlns:p14="http://schemas.microsoft.com/office/powerpoint/2010/main">
    <mc:Choice Requires="p14">
      <p:transition spd="slow" p14:dur="2000" advTm="139068"/>
    </mc:Choice>
    <mc:Fallback xmlns="">
      <p:transition spd="slow" advTm="139068"/>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9192204" cy="1179985"/>
          </a:xfrm>
        </p:spPr>
        <p:txBody>
          <a:bodyPr/>
          <a:lstStyle/>
          <a:p>
            <a:r>
              <a:rPr lang="en-US" dirty="0" smtClean="0"/>
              <a:t>The Adventure of three students By Arthur Doyle-Detective story</a:t>
            </a:r>
            <a:endParaRPr lang="en-US" dirty="0"/>
          </a:p>
        </p:txBody>
      </p:sp>
      <p:sp>
        <p:nvSpPr>
          <p:cNvPr id="3" name="Content Placeholder 2"/>
          <p:cNvSpPr>
            <a:spLocks noGrp="1"/>
          </p:cNvSpPr>
          <p:nvPr>
            <p:ph idx="1"/>
          </p:nvPr>
        </p:nvSpPr>
        <p:spPr>
          <a:xfrm>
            <a:off x="1154954" y="2603500"/>
            <a:ext cx="10756309" cy="4146216"/>
          </a:xfrm>
        </p:spPr>
        <p:txBody>
          <a:bodyPr>
            <a:normAutofit/>
          </a:bodyPr>
          <a:lstStyle/>
          <a:p>
            <a:r>
              <a:rPr lang="en-US" b="1" dirty="0" smtClean="0"/>
              <a:t>What is the theme in the Adventure of three students ?</a:t>
            </a:r>
          </a:p>
          <a:p>
            <a:r>
              <a:rPr lang="en-US" dirty="0"/>
              <a:t>In essence, </a:t>
            </a:r>
            <a:r>
              <a:rPr lang="en-US" b="1" dirty="0"/>
              <a:t>The Adventure of the Three Students</a:t>
            </a:r>
            <a:r>
              <a:rPr lang="en-US" dirty="0"/>
              <a:t> </a:t>
            </a:r>
            <a:r>
              <a:rPr lang="en-US" dirty="0" smtClean="0"/>
              <a:t>deals </a:t>
            </a:r>
            <a:r>
              <a:rPr lang="en-US" dirty="0"/>
              <a:t>with a case of cheating in exams, a crime which is hardly on par with murder, blackmail or theft of crown jewels, but it was a problem given over to Sherlock Holmes because of the possibility of </a:t>
            </a:r>
            <a:r>
              <a:rPr lang="en-US" dirty="0" smtClean="0"/>
              <a:t>scandal.</a:t>
            </a:r>
          </a:p>
          <a:p>
            <a:r>
              <a:rPr lang="en-US" dirty="0"/>
              <a:t>Sherlock Holmes and Dr. Watson find themselves in a university town when a tutor and lecturer of St Luke's College, Mr. Hilton </a:t>
            </a:r>
            <a:r>
              <a:rPr lang="en-US" dirty="0" err="1"/>
              <a:t>Soames</a:t>
            </a:r>
            <a:r>
              <a:rPr lang="en-US" dirty="0"/>
              <a:t>, brings him an interesting problem. </a:t>
            </a:r>
            <a:r>
              <a:rPr lang="en-US" dirty="0" err="1"/>
              <a:t>Soames</a:t>
            </a:r>
            <a:r>
              <a:rPr lang="en-US" dirty="0"/>
              <a:t> had been reviewing the galley proofs of an exam he was going to give when he left his office for an hour. When he returned, he found that his servant, Bannister, had entered the room but accidentally left his key in the lock when he left, and someone had disturbed the exam papers on his desk and left traces that show it had been partially copied. Bannister is devastated and collapses on a chair, but swears that he did not touch the papers. </a:t>
            </a:r>
            <a:r>
              <a:rPr lang="en-US" dirty="0" err="1"/>
              <a:t>Soames</a:t>
            </a:r>
            <a:r>
              <a:rPr lang="en-US" dirty="0"/>
              <a:t> found other clues in his office: pencil shavings, a broken pencil lead, a fresh cut in his desk surface, and a small blob of black clay speckled with sawdust.</a:t>
            </a:r>
            <a:endParaRPr lang="en-US" b="1" dirty="0"/>
          </a:p>
        </p:txBody>
      </p:sp>
    </p:spTree>
    <p:extLst>
      <p:ext uri="{BB962C8B-B14F-4D97-AF65-F5344CB8AC3E}">
        <p14:creationId xmlns:p14="http://schemas.microsoft.com/office/powerpoint/2010/main" val="768617061"/>
      </p:ext>
    </p:extLst>
  </p:cSld>
  <p:clrMapOvr>
    <a:masterClrMapping/>
  </p:clrMapOvr>
  <mc:AlternateContent xmlns:mc="http://schemas.openxmlformats.org/markup-compatibility/2006" xmlns:p14="http://schemas.microsoft.com/office/powerpoint/2010/main">
    <mc:Choice Requires="p14">
      <p:transition spd="slow" p14:dur="2000" advTm="177398"/>
    </mc:Choice>
    <mc:Fallback xmlns="">
      <p:transition spd="slow" advTm="177398"/>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154954" y="2603500"/>
            <a:ext cx="10635993" cy="4086058"/>
          </a:xfrm>
        </p:spPr>
        <p:txBody>
          <a:bodyPr>
            <a:normAutofit/>
          </a:bodyPr>
          <a:lstStyle/>
          <a:p>
            <a:r>
              <a:rPr lang="en-US" dirty="0" err="1"/>
              <a:t>Soames</a:t>
            </a:r>
            <a:r>
              <a:rPr lang="en-US" dirty="0"/>
              <a:t> wants to uncover the cheater and prevent him from taking the exam, since it is for a sizeable scholarship. Three students who will take the exam live above him in the same building. The first, Gilchrist, is athletic, being a hurdler and a long-jumper, and industrious (in contrast to his father who squandered his fortune in horse racing); the second, </a:t>
            </a:r>
            <a:r>
              <a:rPr lang="en-US" dirty="0" err="1"/>
              <a:t>Daulat</a:t>
            </a:r>
            <a:r>
              <a:rPr lang="en-US" dirty="0"/>
              <a:t> </a:t>
            </a:r>
            <a:r>
              <a:rPr lang="en-US" dirty="0" err="1"/>
              <a:t>Ras</a:t>
            </a:r>
            <a:r>
              <a:rPr lang="en-US" dirty="0"/>
              <a:t>, is described as quiet and methodical; the third is Miles McLaren, a gifted man but thoroughly dissolute and given to </a:t>
            </a:r>
            <a:r>
              <a:rPr lang="en-US" dirty="0" smtClean="0"/>
              <a:t>gambling.</a:t>
            </a:r>
          </a:p>
          <a:p>
            <a:r>
              <a:rPr lang="en-US" dirty="0"/>
              <a:t>The cheater was someone who knew the exam proofs were there. This could only be Gilchrist because the proofs' whereabouts had been kept secret, and Gilchrist was the only one tall enough to look in through </a:t>
            </a:r>
            <a:r>
              <a:rPr lang="en-US" dirty="0" err="1"/>
              <a:t>Soames's</a:t>
            </a:r>
            <a:r>
              <a:rPr lang="en-US" dirty="0"/>
              <a:t> window to see his desk. Holmes has also identified the blobs as the special clay found in the long-jump pit, further implicating Gilchrist. Gilchrist reveals his guilt by reproaching Bannister for his apparent treachery. Bannister was indeed the one who covered for Gilchrist. He felt that he had to, for old times' sake: Bannister was once Gilchrist's father's </a:t>
            </a:r>
            <a:r>
              <a:rPr lang="en-US" dirty="0" smtClean="0"/>
              <a:t>butler</a:t>
            </a:r>
            <a:r>
              <a:rPr lang="en-US" dirty="0"/>
              <a:t>.</a:t>
            </a:r>
          </a:p>
        </p:txBody>
      </p:sp>
    </p:spTree>
    <p:extLst>
      <p:ext uri="{BB962C8B-B14F-4D97-AF65-F5344CB8AC3E}">
        <p14:creationId xmlns:p14="http://schemas.microsoft.com/office/powerpoint/2010/main" val="2122787426"/>
      </p:ext>
    </p:extLst>
  </p:cSld>
  <p:clrMapOvr>
    <a:masterClrMapping/>
  </p:clrMapOvr>
  <mc:AlternateContent xmlns:mc="http://schemas.openxmlformats.org/markup-compatibility/2006" xmlns:p14="http://schemas.microsoft.com/office/powerpoint/2010/main">
    <mc:Choice Requires="p14">
      <p:transition spd="slow" p14:dur="2000" advTm="108025"/>
    </mc:Choice>
    <mc:Fallback xmlns="">
      <p:transition spd="slow" advTm="108025"/>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Holmes then explains the remaining clues. The scratch on the desk was caused by Gilchrist's spiked jumping shoes as he grabbed them in his haste, and the clay blobs fell from his shoes. Bannister had collapsed in the chair to hide Gilchrist's gloves, which he saw had been left on the chair. For his part, Gilchrist credits Bannister with convincing him not to profit from his misdeed, and presents </a:t>
            </a:r>
            <a:r>
              <a:rPr lang="en-US" dirty="0" err="1"/>
              <a:t>Soames</a:t>
            </a:r>
            <a:r>
              <a:rPr lang="en-US" dirty="0"/>
              <a:t> with a letter stating his wish not to sit the exam, but accept an offer in South Africa for the Rhodesian </a:t>
            </a:r>
            <a:r>
              <a:rPr lang="en-US" dirty="0" smtClean="0"/>
              <a:t>Police.</a:t>
            </a:r>
          </a:p>
          <a:p>
            <a:r>
              <a:rPr lang="en-US" dirty="0">
                <a:hlinkClick r:id="rId2"/>
              </a:rPr>
              <a:t>https://owlcation.com/humanities/Plot-Summary-of-the-Adventure-of-the-Three-Students</a:t>
            </a:r>
            <a:endParaRPr lang="en-US" dirty="0"/>
          </a:p>
        </p:txBody>
      </p:sp>
    </p:spTree>
    <p:extLst>
      <p:ext uri="{BB962C8B-B14F-4D97-AF65-F5344CB8AC3E}">
        <p14:creationId xmlns:p14="http://schemas.microsoft.com/office/powerpoint/2010/main" val="2822824340"/>
      </p:ext>
    </p:extLst>
  </p:cSld>
  <p:clrMapOvr>
    <a:masterClrMapping/>
  </p:clrMapOvr>
  <mc:AlternateContent xmlns:mc="http://schemas.openxmlformats.org/markup-compatibility/2006" xmlns:p14="http://schemas.microsoft.com/office/powerpoint/2010/main">
    <mc:Choice Requires="p14">
      <p:transition spd="slow" p14:dur="2000" advTm="50016"/>
    </mc:Choice>
    <mc:Fallback xmlns="">
      <p:transition spd="slow" advTm="50016"/>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9733625" cy="1420616"/>
          </a:xfrm>
        </p:spPr>
        <p:txBody>
          <a:bodyPr/>
          <a:lstStyle/>
          <a:p>
            <a:r>
              <a:rPr lang="en-US" dirty="0" smtClean="0"/>
              <a:t>The Adventure of speckled bank by Arthur Doyle</a:t>
            </a:r>
            <a:br>
              <a:rPr lang="en-US" dirty="0" smtClean="0"/>
            </a:br>
            <a:endParaRPr lang="en-US" dirty="0"/>
          </a:p>
        </p:txBody>
      </p:sp>
      <p:sp>
        <p:nvSpPr>
          <p:cNvPr id="3" name="Content Placeholder 2"/>
          <p:cNvSpPr>
            <a:spLocks noGrp="1"/>
          </p:cNvSpPr>
          <p:nvPr>
            <p:ph idx="1"/>
          </p:nvPr>
        </p:nvSpPr>
        <p:spPr>
          <a:xfrm>
            <a:off x="1154954" y="2603500"/>
            <a:ext cx="10816467" cy="4134184"/>
          </a:xfrm>
        </p:spPr>
        <p:txBody>
          <a:bodyPr>
            <a:normAutofit lnSpcReduction="10000"/>
          </a:bodyPr>
          <a:lstStyle/>
          <a:p>
            <a:r>
              <a:rPr lang="en-US" b="1" dirty="0" smtClean="0"/>
              <a:t>Introduction:</a:t>
            </a:r>
          </a:p>
          <a:p>
            <a:r>
              <a:rPr lang="en-US" dirty="0" smtClean="0"/>
              <a:t>The </a:t>
            </a:r>
            <a:r>
              <a:rPr lang="en-US" dirty="0"/>
              <a:t>Speckled Band" is a classic locked room mystery that deals with the themes of parental greed, inheritance and freedom. Tinged with Gothic elements, it is considered by many to be one of Doyle's finest works, with the author himself calling it his best story</a:t>
            </a:r>
            <a:r>
              <a:rPr lang="en-US" dirty="0" smtClean="0"/>
              <a:t>.</a:t>
            </a:r>
          </a:p>
          <a:p>
            <a:r>
              <a:rPr lang="en-US" dirty="0"/>
              <a:t>In "The </a:t>
            </a:r>
            <a:r>
              <a:rPr lang="en-US" b="1" dirty="0"/>
              <a:t>Adventure of the Speckled Band</a:t>
            </a:r>
            <a:r>
              <a:rPr lang="en-US" dirty="0"/>
              <a:t>," Sherlock Holmes investigates the case of a young bride-to-be whose sister was murdered. Helen Stoner's sister died shortly before her wedding and Helen suspects that their stepfather, </a:t>
            </a:r>
            <a:r>
              <a:rPr lang="en-US" dirty="0" err="1"/>
              <a:t>Roylott</a:t>
            </a:r>
            <a:r>
              <a:rPr lang="en-US" dirty="0"/>
              <a:t>, is the culprit. ... He then receives a visit from an irate </a:t>
            </a:r>
            <a:r>
              <a:rPr lang="en-US" dirty="0" err="1"/>
              <a:t>Roylott</a:t>
            </a:r>
            <a:r>
              <a:rPr lang="en-US" dirty="0"/>
              <a:t>, who threatens him</a:t>
            </a:r>
            <a:r>
              <a:rPr lang="en-US" dirty="0" smtClean="0"/>
              <a:t>.</a:t>
            </a:r>
          </a:p>
          <a:p>
            <a:r>
              <a:rPr lang="en-US" dirty="0"/>
              <a:t>The </a:t>
            </a:r>
            <a:r>
              <a:rPr lang="en-US" b="1" dirty="0"/>
              <a:t>Adventure of the Speckled Band</a:t>
            </a:r>
            <a:r>
              <a:rPr lang="en-US" dirty="0"/>
              <a:t> is one of the darker Sherlock Holmes stories dealing with </a:t>
            </a:r>
            <a:r>
              <a:rPr lang="en-US" dirty="0" smtClean="0"/>
              <a:t>murder. </a:t>
            </a:r>
            <a:r>
              <a:rPr lang="en-US" dirty="0"/>
              <a:t>The story is written as if it was one of the earliest cases undertaken by Holmes and Watson as a duo, with the case being brought to the consulting detective by a scared young lady, Helen Stoner</a:t>
            </a:r>
            <a:r>
              <a:rPr lang="en-US" dirty="0" smtClean="0"/>
              <a:t>.</a:t>
            </a:r>
          </a:p>
          <a:p>
            <a:r>
              <a:rPr lang="en-US" dirty="0"/>
              <a:t> As soon as Sherlock hears the details of the case, he immediately focuses on Dr. </a:t>
            </a:r>
            <a:r>
              <a:rPr lang="en-US" b="1" dirty="0" err="1"/>
              <a:t>Roylott</a:t>
            </a:r>
            <a:r>
              <a:rPr lang="en-US" dirty="0"/>
              <a:t>, Helen and Julia's stepfather, as the prime suspect.</a:t>
            </a:r>
          </a:p>
        </p:txBody>
      </p:sp>
    </p:spTree>
    <p:extLst>
      <p:ext uri="{BB962C8B-B14F-4D97-AF65-F5344CB8AC3E}">
        <p14:creationId xmlns:p14="http://schemas.microsoft.com/office/powerpoint/2010/main" val="1224178461"/>
      </p:ext>
    </p:extLst>
  </p:cSld>
  <p:clrMapOvr>
    <a:masterClrMapping/>
  </p:clrMapOvr>
  <mc:AlternateContent xmlns:mc="http://schemas.openxmlformats.org/markup-compatibility/2006" xmlns:p14="http://schemas.microsoft.com/office/powerpoint/2010/main">
    <mc:Choice Requires="p14">
      <p:transition spd="slow" p14:dur="2000" advTm="139216"/>
    </mc:Choice>
    <mc:Fallback xmlns="">
      <p:transition spd="slow" advTm="139216"/>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Themes</a:t>
            </a:r>
            <a:endParaRPr lang="en-US" dirty="0"/>
          </a:p>
        </p:txBody>
      </p:sp>
      <p:sp>
        <p:nvSpPr>
          <p:cNvPr id="3" name="Content Placeholder 2"/>
          <p:cNvSpPr>
            <a:spLocks noGrp="1"/>
          </p:cNvSpPr>
          <p:nvPr>
            <p:ph idx="1"/>
          </p:nvPr>
        </p:nvSpPr>
        <p:spPr>
          <a:xfrm>
            <a:off x="1154954" y="2603500"/>
            <a:ext cx="10696151" cy="4146216"/>
          </a:xfrm>
        </p:spPr>
        <p:txBody>
          <a:bodyPr>
            <a:normAutofit/>
          </a:bodyPr>
          <a:lstStyle/>
          <a:p>
            <a:r>
              <a:rPr lang="en-US" dirty="0"/>
              <a:t>Dr. </a:t>
            </a:r>
            <a:r>
              <a:rPr lang="en-US" dirty="0" err="1"/>
              <a:t>Roylott</a:t>
            </a:r>
            <a:r>
              <a:rPr lang="en-US" dirty="0"/>
              <a:t> is killed with his own weapon and as Holmes puts it, "Violence does, in truth, recoil upon the violent, and </a:t>
            </a:r>
            <a:r>
              <a:rPr lang="en-US" b="1" dirty="0"/>
              <a:t>the schemer</a:t>
            </a:r>
            <a:r>
              <a:rPr lang="en-US" dirty="0"/>
              <a:t> falls into the pit which he digs for another" (309). </a:t>
            </a:r>
            <a:r>
              <a:rPr lang="en-US" dirty="0" err="1"/>
              <a:t>Roylott</a:t>
            </a:r>
            <a:r>
              <a:rPr lang="en-US" dirty="0"/>
              <a:t> is a victim of karma, but he is not only being punished for killing his niece</a:t>
            </a:r>
            <a:r>
              <a:rPr lang="en-US" dirty="0" smtClean="0"/>
              <a:t>.</a:t>
            </a:r>
          </a:p>
          <a:p>
            <a:r>
              <a:rPr lang="en-US" dirty="0"/>
              <a:t>The murder in “The Adventure of the Speckled Band” takes place in a crumbling and isolated manor belonging to the once-noble </a:t>
            </a:r>
            <a:r>
              <a:rPr lang="en-US" dirty="0" err="1"/>
              <a:t>Roylott</a:t>
            </a:r>
            <a:r>
              <a:rPr lang="en-US" dirty="0"/>
              <a:t> family whose wealth is now gone. Although he is destitute, Dr. </a:t>
            </a:r>
            <a:r>
              <a:rPr lang="en-US" dirty="0" err="1"/>
              <a:t>Roylott</a:t>
            </a:r>
            <a:r>
              <a:rPr lang="en-US" dirty="0"/>
              <a:t>—the last remaining member of the </a:t>
            </a:r>
            <a:r>
              <a:rPr lang="en-US" dirty="0" err="1"/>
              <a:t>Roylott</a:t>
            </a:r>
            <a:r>
              <a:rPr lang="en-US" dirty="0"/>
              <a:t> family—still feels entitled to the life of an aristocrat in which he lives well without working. His greed leads him to murder one of his stepdaughters, </a:t>
            </a:r>
            <a:r>
              <a:rPr lang="en-US" dirty="0" smtClean="0"/>
              <a:t>Julia.</a:t>
            </a:r>
          </a:p>
          <a:p>
            <a:r>
              <a:rPr lang="en-US" dirty="0"/>
              <a:t>One of the overarching ideas of most Sherlock Holmes stories, including “The Adventure of the Speckled Band,” is that justice and goodness must triumph over evil and injustice. Doyle’s stories depict a straightforward division between good and evil, in which characters are generally not nuanced blends of both characteristics, but rather embodiments of either extreme. </a:t>
            </a:r>
          </a:p>
        </p:txBody>
      </p:sp>
    </p:spTree>
    <p:extLst>
      <p:ext uri="{BB962C8B-B14F-4D97-AF65-F5344CB8AC3E}">
        <p14:creationId xmlns:p14="http://schemas.microsoft.com/office/powerpoint/2010/main" val="1083537620"/>
      </p:ext>
    </p:extLst>
  </p:cSld>
  <p:clrMapOvr>
    <a:masterClrMapping/>
  </p:clrMapOvr>
  <mc:AlternateContent xmlns:mc="http://schemas.openxmlformats.org/markup-compatibility/2006" xmlns:p14="http://schemas.microsoft.com/office/powerpoint/2010/main">
    <mc:Choice Requires="p14">
      <p:transition spd="slow" p14:dur="2000" advTm="146010"/>
    </mc:Choice>
    <mc:Fallback xmlns="">
      <p:transition spd="slow" advTm="14601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5673473</TotalTime>
  <Words>307</Words>
  <Application>Microsoft Office PowerPoint</Application>
  <PresentationFormat>Widescreen</PresentationFormat>
  <Paragraphs>30</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Ion Boardroom</vt:lpstr>
      <vt:lpstr>Unit 2 semester III Stories-A Very old man with Enormous wings By G. Marquez</vt:lpstr>
      <vt:lpstr>Themes </vt:lpstr>
      <vt:lpstr>PowerPoint Presentation</vt:lpstr>
      <vt:lpstr>Conclusion </vt:lpstr>
      <vt:lpstr>The Adventure of three students By Arthur Doyle-Detective story</vt:lpstr>
      <vt:lpstr>PowerPoint Presentation</vt:lpstr>
      <vt:lpstr>PowerPoint Presentation</vt:lpstr>
      <vt:lpstr>The Adventure of speckled bank by Arthur Doyle </vt:lpstr>
      <vt:lpstr>Themes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  Stories-A Very old man with Enormous wings By G. Marquez</dc:title>
  <dc:creator>win7</dc:creator>
  <cp:lastModifiedBy>Akash Academy</cp:lastModifiedBy>
  <cp:revision>33</cp:revision>
  <dcterms:created xsi:type="dcterms:W3CDTF">2009-10-29T08:00:13Z</dcterms:created>
  <dcterms:modified xsi:type="dcterms:W3CDTF">2020-08-18T09:18:41Z</dcterms:modified>
</cp:coreProperties>
</file>