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8/18/2020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Semester iii</a:t>
            </a:r>
            <a:br>
              <a:rPr lang="en-US" dirty="0" smtClean="0"/>
            </a:br>
            <a:r>
              <a:rPr lang="en-US" dirty="0" smtClean="0"/>
              <a:t>course title: English literature (minor iii)</a:t>
            </a:r>
            <a:br>
              <a:rPr lang="en-US" dirty="0" smtClean="0"/>
            </a:br>
            <a:r>
              <a:rPr lang="en-US" dirty="0" smtClean="0"/>
              <a:t>course code: </a:t>
            </a:r>
            <a:r>
              <a:rPr lang="en-US" b="1" dirty="0" smtClean="0"/>
              <a:t>Min/B.Eds-Eng-203            </a:t>
            </a:r>
            <a:endParaRPr lang="en-US" dirty="0"/>
          </a:p>
        </p:txBody>
      </p:sp>
      <p:sp>
        <p:nvSpPr>
          <p:cNvPr id="3" name="Subtitle 2"/>
          <p:cNvSpPr>
            <a:spLocks noGrp="1"/>
          </p:cNvSpPr>
          <p:nvPr>
            <p:ph type="subTitle" idx="1"/>
          </p:nvPr>
        </p:nvSpPr>
        <p:spPr>
          <a:xfrm>
            <a:off x="433137" y="2743200"/>
            <a:ext cx="11502189" cy="4114799"/>
          </a:xfrm>
        </p:spPr>
        <p:txBody>
          <a:bodyPr>
            <a:normAutofit fontScale="92500" lnSpcReduction="10000"/>
          </a:bodyPr>
          <a:lstStyle/>
          <a:p>
            <a:endParaRPr lang="en-US" b="1" dirty="0" smtClean="0"/>
          </a:p>
          <a:p>
            <a:r>
              <a:rPr lang="en-US" b="1" dirty="0" smtClean="0"/>
              <a:t>Course Description:</a:t>
            </a:r>
            <a:endParaRPr lang="en-US" b="1" dirty="0"/>
          </a:p>
          <a:p>
            <a:r>
              <a:rPr lang="en-US" b="1" dirty="0"/>
              <a:t> </a:t>
            </a:r>
            <a:endParaRPr lang="en-US" dirty="0"/>
          </a:p>
          <a:p>
            <a:r>
              <a:rPr lang="en-US" dirty="0"/>
              <a:t>The purpose of this course is to introduce the readers to essays and short stories. However, instead of introducing full length texts of the novel, the readers would also be required to read extracts of certain texts from the novels and essays mentioned below</a:t>
            </a:r>
            <a:r>
              <a:rPr lang="en-US" dirty="0" smtClean="0"/>
              <a:t>.</a:t>
            </a:r>
          </a:p>
          <a:p>
            <a:r>
              <a:rPr lang="en-US" b="1" dirty="0"/>
              <a:t>Learning </a:t>
            </a:r>
            <a:r>
              <a:rPr lang="en-US" b="1" dirty="0" smtClean="0"/>
              <a:t>Outcomes:</a:t>
            </a:r>
            <a:endParaRPr lang="en-US" dirty="0"/>
          </a:p>
          <a:p>
            <a:r>
              <a:rPr lang="en-US" b="1" dirty="0"/>
              <a:t> </a:t>
            </a:r>
            <a:r>
              <a:rPr lang="en-US" dirty="0" smtClean="0"/>
              <a:t>It </a:t>
            </a:r>
            <a:r>
              <a:rPr lang="en-US" dirty="0"/>
              <a:t>would prepare them to read texts, and would improve their learning skills.</a:t>
            </a:r>
          </a:p>
          <a:p>
            <a:pPr lvl="0"/>
            <a:r>
              <a:rPr lang="en-US" dirty="0"/>
              <a:t>Develop their understanding about new elements of texts such as plot, character, setting etc.</a:t>
            </a:r>
          </a:p>
          <a:p>
            <a:pPr lvl="0"/>
            <a:r>
              <a:rPr lang="en-US" dirty="0"/>
              <a:t> Understand distinct features of texts.</a:t>
            </a:r>
          </a:p>
          <a:p>
            <a:pPr lvl="0"/>
            <a:r>
              <a:rPr lang="en-US" dirty="0"/>
              <a:t>The course will help the students in providing first class models of essays to improve their writing skills. </a:t>
            </a:r>
          </a:p>
          <a:p>
            <a:endParaRPr lang="en-US" dirty="0"/>
          </a:p>
          <a:p>
            <a:r>
              <a:rPr lang="en-US" dirty="0"/>
              <a:t> </a:t>
            </a:r>
          </a:p>
          <a:p>
            <a:endParaRPr lang="en-US" dirty="0"/>
          </a:p>
        </p:txBody>
      </p:sp>
    </p:spTree>
    <p:extLst>
      <p:ext uri="{BB962C8B-B14F-4D97-AF65-F5344CB8AC3E}">
        <p14:creationId xmlns:p14="http://schemas.microsoft.com/office/powerpoint/2010/main" val="3166596800"/>
      </p:ext>
    </p:extLst>
  </p:cSld>
  <p:clrMapOvr>
    <a:masterClrMapping/>
  </p:clrMapOvr>
  <mc:AlternateContent xmlns:mc="http://schemas.openxmlformats.org/markup-compatibility/2006" xmlns:p14="http://schemas.microsoft.com/office/powerpoint/2010/main">
    <mc:Choice Requires="p14">
      <p:transition spd="slow" p14:dur="2000" advTm="13056"/>
    </mc:Choice>
    <mc:Fallback xmlns="">
      <p:transition spd="slow" advTm="1305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1192" y="2180496"/>
            <a:ext cx="11414292" cy="4533125"/>
          </a:xfrm>
        </p:spPr>
        <p:txBody>
          <a:bodyPr/>
          <a:lstStyle/>
          <a:p>
            <a:pPr fontAlgn="base"/>
            <a:r>
              <a:rPr lang="en-US" dirty="0"/>
              <a:t>Power of Language</a:t>
            </a:r>
            <a:endParaRPr lang="en-US" b="1" dirty="0"/>
          </a:p>
          <a:p>
            <a:pPr fontAlgn="base"/>
            <a:r>
              <a:rPr lang="en-US" i="1" dirty="0"/>
              <a:t>Animal Farm</a:t>
            </a:r>
            <a:r>
              <a:rPr lang="en-US" dirty="0"/>
              <a:t> explores how propaganda can be used to control people. From the start of the novel, Orwell depicts the animals being manipulated by common propaganda techniques, including songs, slogans, and ever-changing information. Singing "Beasts of England" evokes an emotional response that reinforces the animals' loyalty to both Animalism and the pigs.</a:t>
            </a:r>
          </a:p>
          <a:p>
            <a:pPr fontAlgn="base"/>
            <a:r>
              <a:rPr lang="en-US" dirty="0"/>
              <a:t>Symbols</a:t>
            </a:r>
            <a:endParaRPr lang="en-US" b="1" dirty="0"/>
          </a:p>
          <a:p>
            <a:pPr fontAlgn="base"/>
            <a:r>
              <a:rPr lang="en-US" dirty="0"/>
              <a:t>As an allegorical novel, </a:t>
            </a:r>
            <a:r>
              <a:rPr lang="en-US" i="1" dirty="0"/>
              <a:t>Animal Farm</a:t>
            </a:r>
            <a:r>
              <a:rPr lang="en-US" dirty="0"/>
              <a:t> is rife with symbolism. Just as the animals represent individuals or groups from Russian history, the farm itself represents Russia, and the surrounding farms represent the European powers that witnessed the Russian </a:t>
            </a:r>
            <a:r>
              <a:rPr lang="en-US" dirty="0" smtClean="0"/>
              <a:t>Revolution.</a:t>
            </a:r>
            <a:endParaRPr lang="en-US" dirty="0"/>
          </a:p>
          <a:p>
            <a:endParaRPr lang="en-US" dirty="0"/>
          </a:p>
        </p:txBody>
      </p:sp>
    </p:spTree>
    <p:extLst>
      <p:ext uri="{BB962C8B-B14F-4D97-AF65-F5344CB8AC3E}">
        <p14:creationId xmlns:p14="http://schemas.microsoft.com/office/powerpoint/2010/main" val="35983267"/>
      </p:ext>
    </p:extLst>
  </p:cSld>
  <p:clrMapOvr>
    <a:masterClrMapping/>
  </p:clrMapOvr>
  <mc:AlternateContent xmlns:mc="http://schemas.openxmlformats.org/markup-compatibility/2006" xmlns:p14="http://schemas.microsoft.com/office/powerpoint/2010/main">
    <mc:Choice Requires="p14">
      <p:transition spd="slow" p14:dur="2000" advTm="74094"/>
    </mc:Choice>
    <mc:Fallback xmlns="">
      <p:transition spd="slow" advTm="7409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commandments</a:t>
            </a:r>
            <a:endParaRPr lang="en-US" dirty="0"/>
          </a:p>
        </p:txBody>
      </p:sp>
      <p:sp>
        <p:nvSpPr>
          <p:cNvPr id="3" name="Content Placeholder 2"/>
          <p:cNvSpPr>
            <a:spLocks noGrp="1"/>
          </p:cNvSpPr>
          <p:nvPr>
            <p:ph idx="1"/>
          </p:nvPr>
        </p:nvSpPr>
        <p:spPr/>
        <p:txBody>
          <a:bodyPr/>
          <a:lstStyle/>
          <a:p>
            <a:r>
              <a:rPr lang="en-US" dirty="0"/>
              <a:t>The original commandments are:</a:t>
            </a:r>
          </a:p>
          <a:p>
            <a:r>
              <a:rPr lang="en-US" dirty="0"/>
              <a:t>Whatever goes upon two legs is an enemy.</a:t>
            </a:r>
          </a:p>
          <a:p>
            <a:r>
              <a:rPr lang="en-US" dirty="0"/>
              <a:t>Whatever goes upon four legs, or has wings, is a friend.</a:t>
            </a:r>
          </a:p>
          <a:p>
            <a:r>
              <a:rPr lang="en-US" dirty="0"/>
              <a:t>No animal shall wear clothes.</a:t>
            </a:r>
          </a:p>
          <a:p>
            <a:r>
              <a:rPr lang="en-US" dirty="0"/>
              <a:t>No animal shall sleep in a bed.</a:t>
            </a:r>
          </a:p>
          <a:p>
            <a:r>
              <a:rPr lang="en-US" dirty="0"/>
              <a:t>No animal shall drink alcohol.</a:t>
            </a:r>
          </a:p>
          <a:p>
            <a:r>
              <a:rPr lang="en-US" dirty="0"/>
              <a:t>No animal shall kill any other animal.</a:t>
            </a:r>
          </a:p>
          <a:p>
            <a:r>
              <a:rPr lang="en-US" dirty="0"/>
              <a:t>All animals are equal</a:t>
            </a:r>
            <a:r>
              <a:rPr lang="en-US" dirty="0" smtClean="0"/>
              <a:t>.</a:t>
            </a:r>
            <a:endParaRPr lang="en-US" dirty="0"/>
          </a:p>
        </p:txBody>
      </p:sp>
    </p:spTree>
    <p:extLst>
      <p:ext uri="{BB962C8B-B14F-4D97-AF65-F5344CB8AC3E}">
        <p14:creationId xmlns:p14="http://schemas.microsoft.com/office/powerpoint/2010/main" val="1662279708"/>
      </p:ext>
    </p:extLst>
  </p:cSld>
  <p:clrMapOvr>
    <a:masterClrMapping/>
  </p:clrMapOvr>
  <mc:AlternateContent xmlns:mc="http://schemas.openxmlformats.org/markup-compatibility/2006" xmlns:p14="http://schemas.microsoft.com/office/powerpoint/2010/main">
    <mc:Choice Requires="p14">
      <p:transition spd="slow" p14:dur="2000" advTm="57904"/>
    </mc:Choice>
    <mc:Fallback xmlns="">
      <p:transition spd="slow" advTm="5790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commandments are also distilled into the maxim "Four legs good, two legs bad!" which is primarily used by the sheep on the farm, often to disrupt discussions and disagreements between animals on the nature of Animalism.</a:t>
            </a:r>
          </a:p>
          <a:p>
            <a:r>
              <a:rPr lang="en-US" dirty="0"/>
              <a:t>Later, Napoleon and his pigs secretly revise some commandments to clear themselves of accusations of law-breaking. The changed commandments are as follows, with the changes bolded:</a:t>
            </a:r>
          </a:p>
          <a:p>
            <a:r>
              <a:rPr lang="en-US" dirty="0"/>
              <a:t>No animal shall sleep in a bed </a:t>
            </a:r>
            <a:r>
              <a:rPr lang="en-US" b="1" dirty="0"/>
              <a:t>with sheets</a:t>
            </a:r>
            <a:r>
              <a:rPr lang="en-US" dirty="0"/>
              <a:t>.</a:t>
            </a:r>
          </a:p>
          <a:p>
            <a:r>
              <a:rPr lang="en-US" dirty="0"/>
              <a:t>No animal shall drink alcohol </a:t>
            </a:r>
            <a:r>
              <a:rPr lang="en-US" b="1" dirty="0"/>
              <a:t>to excess</a:t>
            </a:r>
            <a:r>
              <a:rPr lang="en-US" dirty="0"/>
              <a:t>.</a:t>
            </a:r>
          </a:p>
          <a:p>
            <a:r>
              <a:rPr lang="en-US" dirty="0"/>
              <a:t>No animal shall kill any other animal </a:t>
            </a:r>
            <a:r>
              <a:rPr lang="en-US" b="1" dirty="0"/>
              <a:t>without cause</a:t>
            </a:r>
            <a:r>
              <a:rPr lang="en-US" dirty="0"/>
              <a:t>.</a:t>
            </a:r>
          </a:p>
          <a:p>
            <a:r>
              <a:rPr lang="en-US" dirty="0"/>
              <a:t>Eventually, these are replaced with the maxims, "All animals are equal, but some animals are more equal than others", and "Four legs good, two legs better" as the pigs become more human. </a:t>
            </a:r>
          </a:p>
        </p:txBody>
      </p:sp>
    </p:spTree>
    <p:extLst>
      <p:ext uri="{BB962C8B-B14F-4D97-AF65-F5344CB8AC3E}">
        <p14:creationId xmlns:p14="http://schemas.microsoft.com/office/powerpoint/2010/main" val="1659584289"/>
      </p:ext>
    </p:extLst>
  </p:cSld>
  <p:clrMapOvr>
    <a:masterClrMapping/>
  </p:clrMapOvr>
  <mc:AlternateContent xmlns:mc="http://schemas.openxmlformats.org/markup-compatibility/2006" xmlns:p14="http://schemas.microsoft.com/office/powerpoint/2010/main">
    <mc:Choice Requires="p14">
      <p:transition spd="slow" p14:dur="2000" advTm="59022"/>
    </mc:Choice>
    <mc:Fallback xmlns="">
      <p:transition spd="slow" advTm="5902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a:t>
            </a:r>
            <a:br>
              <a:rPr lang="en-US" dirty="0" smtClean="0"/>
            </a:br>
            <a:r>
              <a:rPr lang="en-US" dirty="0" smtClean="0"/>
              <a:t>satire- animal farm by George </a:t>
            </a:r>
            <a:r>
              <a:rPr lang="en-US" dirty="0" err="1" smtClean="0"/>
              <a:t>orwell</a:t>
            </a:r>
            <a:endParaRPr lang="en-US" dirty="0"/>
          </a:p>
        </p:txBody>
      </p:sp>
      <p:sp>
        <p:nvSpPr>
          <p:cNvPr id="3" name="Content Placeholder 2"/>
          <p:cNvSpPr>
            <a:spLocks noGrp="1"/>
          </p:cNvSpPr>
          <p:nvPr>
            <p:ph idx="1"/>
          </p:nvPr>
        </p:nvSpPr>
        <p:spPr/>
        <p:txBody>
          <a:bodyPr/>
          <a:lstStyle/>
          <a:p>
            <a:r>
              <a:rPr lang="en-US" dirty="0" smtClean="0"/>
              <a:t>significance of the title:</a:t>
            </a:r>
          </a:p>
          <a:p>
            <a:r>
              <a:rPr lang="en-US" dirty="0"/>
              <a:t>The title of the novel is the name of the farm after the animals rebel against their human owner, Mr. Jones. Mr. Jones's farm is initially called Manor Farm, and the animals suffer under his oppressive rule. </a:t>
            </a:r>
            <a:endParaRPr lang="en-US" dirty="0" smtClean="0"/>
          </a:p>
          <a:p>
            <a:r>
              <a:rPr lang="en-US" dirty="0"/>
              <a:t>After </a:t>
            </a:r>
            <a:r>
              <a:rPr lang="en-US" u="sng" dirty="0"/>
              <a:t>old Major</a:t>
            </a:r>
            <a:r>
              <a:rPr lang="en-US" dirty="0"/>
              <a:t>, the prize Middle White boar, holds an assembly where he encourages the animals to rebel against their oppressive owner, the animals revolt against Mr. Jones and take control of the </a:t>
            </a:r>
            <a:r>
              <a:rPr lang="en-US" dirty="0" smtClean="0"/>
              <a:t>farm.</a:t>
            </a:r>
          </a:p>
          <a:p>
            <a:r>
              <a:rPr lang="en-US" dirty="0"/>
              <a:t> Following the Rebellion, the animals rename the estate </a:t>
            </a:r>
            <a:r>
              <a:rPr lang="en-US" u="sng" dirty="0"/>
              <a:t>Animal Farm</a:t>
            </a:r>
            <a:r>
              <a:rPr lang="en-US" dirty="0"/>
              <a:t>, and </a:t>
            </a:r>
            <a:r>
              <a:rPr lang="en-US" u="sng" dirty="0"/>
              <a:t>Snowball</a:t>
            </a:r>
            <a:r>
              <a:rPr lang="en-US" dirty="0"/>
              <a:t> teaches them the principles of Animalism, which promote equality and integrity. </a:t>
            </a:r>
            <a:endParaRPr lang="en-US" dirty="0" smtClean="0"/>
          </a:p>
          <a:p>
            <a:r>
              <a:rPr lang="en-US" dirty="0"/>
              <a:t> Following the Rebellion, the animals rename the estate </a:t>
            </a:r>
            <a:r>
              <a:rPr lang="en-US" u="sng" dirty="0"/>
              <a:t>Animal Farm</a:t>
            </a:r>
            <a:r>
              <a:rPr lang="en-US" dirty="0"/>
              <a:t>, and </a:t>
            </a:r>
            <a:r>
              <a:rPr lang="en-US" u="sng" dirty="0"/>
              <a:t>Snowball</a:t>
            </a:r>
            <a:r>
              <a:rPr lang="en-US" dirty="0"/>
              <a:t> teaches them the principles of Animalism, which promote equality and integrity. </a:t>
            </a:r>
          </a:p>
        </p:txBody>
      </p:sp>
    </p:spTree>
    <p:extLst>
      <p:ext uri="{BB962C8B-B14F-4D97-AF65-F5344CB8AC3E}">
        <p14:creationId xmlns:p14="http://schemas.microsoft.com/office/powerpoint/2010/main" val="2501655897"/>
      </p:ext>
    </p:extLst>
  </p:cSld>
  <p:clrMapOvr>
    <a:masterClrMapping/>
  </p:clrMapOvr>
  <mc:AlternateContent xmlns:mc="http://schemas.openxmlformats.org/markup-compatibility/2006" xmlns:p14="http://schemas.microsoft.com/office/powerpoint/2010/main">
    <mc:Choice Requires="p14">
      <p:transition spd="slow" p14:dur="2000" advTm="197994"/>
    </mc:Choice>
    <mc:Fallback xmlns="">
      <p:transition spd="slow" advTm="19799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renaming of the farm is significant because it illustrates the animals' control over their dominion and future. Initially, the animals organize and maintain the farm in peace</a:t>
            </a:r>
            <a:r>
              <a:rPr lang="en-US" dirty="0" smtClean="0"/>
              <a:t>.</a:t>
            </a:r>
          </a:p>
          <a:p>
            <a:r>
              <a:rPr lang="en-US" dirty="0"/>
              <a:t>Unfortunately, </a:t>
            </a:r>
            <a:r>
              <a:rPr lang="en-US" u="sng" dirty="0"/>
              <a:t>Napoleon</a:t>
            </a:r>
            <a:r>
              <a:rPr lang="en-US" dirty="0"/>
              <a:t> usurps power and begins to rule Animal Farm like a tyrant. By the end of the novel, conditions on the farm mirror Mr. Jones's oppressive rule, and Napoleon renames the estate back to its original title, Manor Farm.</a:t>
            </a:r>
          </a:p>
        </p:txBody>
      </p:sp>
    </p:spTree>
    <p:extLst>
      <p:ext uri="{BB962C8B-B14F-4D97-AF65-F5344CB8AC3E}">
        <p14:creationId xmlns:p14="http://schemas.microsoft.com/office/powerpoint/2010/main" val="3581716437"/>
      </p:ext>
    </p:extLst>
  </p:cSld>
  <p:clrMapOvr>
    <a:masterClrMapping/>
  </p:clrMapOvr>
  <mc:AlternateContent xmlns:mc="http://schemas.openxmlformats.org/markup-compatibility/2006" xmlns:p14="http://schemas.microsoft.com/office/powerpoint/2010/main">
    <mc:Choice Requires="p14">
      <p:transition spd="slow" p14:dur="2000" advTm="72575"/>
    </mc:Choice>
    <mc:Fallback xmlns="">
      <p:transition spd="slow" advTm="7257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analysis</a:t>
            </a:r>
            <a:endParaRPr lang="en-US" dirty="0"/>
          </a:p>
        </p:txBody>
      </p:sp>
      <p:sp>
        <p:nvSpPr>
          <p:cNvPr id="3" name="Content Placeholder 2"/>
          <p:cNvSpPr>
            <a:spLocks noGrp="1"/>
          </p:cNvSpPr>
          <p:nvPr>
            <p:ph idx="1"/>
          </p:nvPr>
        </p:nvSpPr>
        <p:spPr>
          <a:xfrm>
            <a:off x="581192" y="2180496"/>
            <a:ext cx="11269913" cy="4328588"/>
          </a:xfrm>
        </p:spPr>
        <p:txBody>
          <a:bodyPr>
            <a:normAutofit fontScale="92500"/>
          </a:bodyPr>
          <a:lstStyle/>
          <a:p>
            <a:pPr fontAlgn="base"/>
            <a:r>
              <a:rPr lang="en-US" b="1" dirty="0"/>
              <a:t>Animal Farm | Character </a:t>
            </a:r>
            <a:r>
              <a:rPr lang="en-US" b="1" dirty="0" smtClean="0"/>
              <a:t>Analysis</a:t>
            </a:r>
            <a:endParaRPr lang="en-US" dirty="0"/>
          </a:p>
          <a:p>
            <a:pPr fontAlgn="base"/>
            <a:r>
              <a:rPr lang="en-US" b="1" dirty="0"/>
              <a:t>Napoleon</a:t>
            </a:r>
          </a:p>
          <a:p>
            <a:pPr fontAlgn="base"/>
            <a:r>
              <a:rPr lang="en-US" dirty="0"/>
              <a:t>Not a very strong public speaker, the pig Napoleon rules the farm through strong-arm tactics and cunning. He makes the farm prosperous but keeps most of the wealth for himself, working the other animals with a level of efficiency that borders on the brutal. He is ruthless toward his enemies, ordering the executions of those who dare to cross him. Napoleon represents Soviet leader Joseph Stalin</a:t>
            </a:r>
            <a:r>
              <a:rPr lang="en-US" dirty="0" smtClean="0"/>
              <a:t>.</a:t>
            </a:r>
          </a:p>
          <a:p>
            <a:pPr fontAlgn="base"/>
            <a:r>
              <a:rPr lang="en-US" b="1" dirty="0"/>
              <a:t>Snowball</a:t>
            </a:r>
          </a:p>
          <a:p>
            <a:pPr fontAlgn="base"/>
            <a:r>
              <a:rPr lang="en-US" dirty="0"/>
              <a:t>Snowball is a pig on an equal footing with Napoleon after the rebellion, and his intelligence and planning ability become assets to the farm. His use of military strategy wins the Battle of the Cowshed, and he originates the plans for the windmill</a:t>
            </a:r>
            <a:r>
              <a:rPr lang="en-US" dirty="0" smtClean="0"/>
              <a:t>.</a:t>
            </a:r>
            <a:endParaRPr lang="en-US" dirty="0"/>
          </a:p>
          <a:p>
            <a:pPr fontAlgn="base"/>
            <a:r>
              <a:rPr lang="en-US" b="1" dirty="0"/>
              <a:t>Mr. Jones</a:t>
            </a:r>
          </a:p>
          <a:p>
            <a:pPr fontAlgn="base"/>
            <a:r>
              <a:rPr lang="en-US" dirty="0"/>
              <a:t>Mr. Jones's neglect and mistreatment of his animals spark them to rebel against him. After the animals take over the farm, the threat of his return is used to keep the animals from protesting and allows the pigs to get their way. Mr. Jones represents Tsar Nicholas II</a:t>
            </a:r>
            <a:r>
              <a:rPr lang="en-US" dirty="0" smtClean="0"/>
              <a:t>.</a:t>
            </a:r>
            <a:endParaRPr lang="en-US" dirty="0"/>
          </a:p>
        </p:txBody>
      </p:sp>
    </p:spTree>
    <p:extLst>
      <p:ext uri="{BB962C8B-B14F-4D97-AF65-F5344CB8AC3E}">
        <p14:creationId xmlns:p14="http://schemas.microsoft.com/office/powerpoint/2010/main" val="2018072329"/>
      </p:ext>
    </p:extLst>
  </p:cSld>
  <p:clrMapOvr>
    <a:masterClrMapping/>
  </p:clrMapOvr>
  <mc:AlternateContent xmlns:mc="http://schemas.openxmlformats.org/markup-compatibility/2006" xmlns:p14="http://schemas.microsoft.com/office/powerpoint/2010/main">
    <mc:Choice Requires="p14">
      <p:transition spd="slow" p14:dur="2000" advTm="187948"/>
    </mc:Choice>
    <mc:Fallback xmlns="">
      <p:transition spd="slow" advTm="18794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1192" y="2180496"/>
            <a:ext cx="11354134" cy="4497030"/>
          </a:xfrm>
        </p:spPr>
        <p:txBody>
          <a:bodyPr/>
          <a:lstStyle/>
          <a:p>
            <a:pPr fontAlgn="base"/>
            <a:r>
              <a:rPr lang="en-US" b="1" dirty="0"/>
              <a:t>Squealer</a:t>
            </a:r>
          </a:p>
          <a:p>
            <a:pPr fontAlgn="base"/>
            <a:r>
              <a:rPr lang="en-US" dirty="0"/>
              <a:t>Squealer the pig acts as Napoleon's mouthpiece, persuading the animals that the pigs are working in everyone's best interests. He presents information, such as false statistics, that misleads the animals into believing what he says is true</a:t>
            </a:r>
            <a:r>
              <a:rPr lang="en-US" dirty="0" smtClean="0"/>
              <a:t>.</a:t>
            </a:r>
          </a:p>
          <a:p>
            <a:pPr fontAlgn="base"/>
            <a:r>
              <a:rPr lang="en-US" b="1" dirty="0"/>
              <a:t>Old Major</a:t>
            </a:r>
          </a:p>
          <a:p>
            <a:pPr fontAlgn="base"/>
            <a:r>
              <a:rPr lang="en-US" dirty="0"/>
              <a:t>The old boar who originates the principles of Animalism and encourages the rebellion, Old Major, is revered by the animals. He dies shortly after presenting his vision to the animals, so he does not live to see how his fellow pigs corrupt his ideals over time. Old Major is often interpreted to represent Karl Marx or Vladimir Lenin</a:t>
            </a:r>
            <a:r>
              <a:rPr lang="en-US" dirty="0" smtClean="0"/>
              <a:t>.</a:t>
            </a:r>
          </a:p>
          <a:p>
            <a:pPr fontAlgn="base"/>
            <a:r>
              <a:rPr lang="en-US" b="1" dirty="0"/>
              <a:t>Benjamin</a:t>
            </a:r>
          </a:p>
          <a:p>
            <a:pPr fontAlgn="base"/>
            <a:r>
              <a:rPr lang="en-US" dirty="0"/>
              <a:t>Possibly the most intelligent animal on the farm, the donkey Benjamin is prevented from becoming useful to the rebellion by his cynicism and belief that nothing ever really changes. He might have the capacity to educate the animals about the pigs' intentions, but his silence allows the pigs to take over unimpeded</a:t>
            </a:r>
            <a:r>
              <a:rPr lang="en-US" dirty="0" smtClean="0"/>
              <a:t>.</a:t>
            </a:r>
            <a:endParaRPr lang="en-US" dirty="0"/>
          </a:p>
          <a:p>
            <a:endParaRPr lang="en-US" dirty="0"/>
          </a:p>
        </p:txBody>
      </p:sp>
    </p:spTree>
    <p:extLst>
      <p:ext uri="{BB962C8B-B14F-4D97-AF65-F5344CB8AC3E}">
        <p14:creationId xmlns:p14="http://schemas.microsoft.com/office/powerpoint/2010/main" val="453119260"/>
      </p:ext>
    </p:extLst>
  </p:cSld>
  <p:clrMapOvr>
    <a:masterClrMapping/>
  </p:clrMapOvr>
  <mc:AlternateContent xmlns:mc="http://schemas.openxmlformats.org/markup-compatibility/2006" xmlns:p14="http://schemas.microsoft.com/office/powerpoint/2010/main">
    <mc:Choice Requires="p14">
      <p:transition spd="slow" p14:dur="2000" advTm="126091"/>
    </mc:Choice>
    <mc:Fallback xmlns="">
      <p:transition spd="slow" advTm="12609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Summary/analysis of the text</a:t>
            </a:r>
            <a:endParaRPr lang="en-US" dirty="0"/>
          </a:p>
        </p:txBody>
      </p:sp>
      <p:sp>
        <p:nvSpPr>
          <p:cNvPr id="3" name="Content Placeholder 2"/>
          <p:cNvSpPr>
            <a:spLocks noGrp="1"/>
          </p:cNvSpPr>
          <p:nvPr>
            <p:ph idx="1"/>
          </p:nvPr>
        </p:nvSpPr>
        <p:spPr>
          <a:xfrm>
            <a:off x="581192" y="2180496"/>
            <a:ext cx="11462419" cy="4376715"/>
          </a:xfrm>
        </p:spPr>
        <p:txBody>
          <a:bodyPr/>
          <a:lstStyle/>
          <a:p>
            <a:pPr fontAlgn="base"/>
            <a:r>
              <a:rPr lang="en-US" b="1" dirty="0"/>
              <a:t>The Corruption of Socialist Ideals in the Soviet Union</a:t>
            </a:r>
          </a:p>
          <a:p>
            <a:pPr fontAlgn="base"/>
            <a:r>
              <a:rPr lang="en-US" i="1" dirty="0"/>
              <a:t>Animal Farm</a:t>
            </a:r>
            <a:r>
              <a:rPr lang="en-US" dirty="0"/>
              <a:t> is most famous in the West as a stinging critique of the history and rhetoric of the Russian Revolution. Retelling the story of the emergence and development of Soviet communism in the form of an animal fable, </a:t>
            </a:r>
            <a:r>
              <a:rPr lang="en-US" i="1" dirty="0"/>
              <a:t>Animal Farm</a:t>
            </a:r>
            <a:r>
              <a:rPr lang="en-US" dirty="0"/>
              <a:t> allegorizes the rise to power of the dictator Joseph Stalin. In the novella, the overthrow of the human </a:t>
            </a:r>
            <a:r>
              <a:rPr lang="en-US" dirty="0" smtClean="0"/>
              <a:t>oppressor.</a:t>
            </a:r>
          </a:p>
          <a:p>
            <a:pPr fontAlgn="base"/>
            <a:r>
              <a:rPr lang="en-US" i="1" dirty="0"/>
              <a:t>Animal Farm</a:t>
            </a:r>
            <a:r>
              <a:rPr lang="en-US" dirty="0"/>
              <a:t> offers commentary on the development of class tyranny and the human tendency to maintain and reestablish class structures even in societies that allegedly stand for total </a:t>
            </a:r>
            <a:r>
              <a:rPr lang="en-US" dirty="0" smtClean="0"/>
              <a:t>equality.</a:t>
            </a:r>
          </a:p>
          <a:p>
            <a:pPr fontAlgn="base"/>
            <a:r>
              <a:rPr lang="en-US" dirty="0"/>
              <a:t>Orwell never clarifies in </a:t>
            </a:r>
            <a:r>
              <a:rPr lang="en-US" i="1" dirty="0"/>
              <a:t>Animal Farm</a:t>
            </a:r>
            <a:r>
              <a:rPr lang="en-US" dirty="0"/>
              <a:t> whether this negative state of affairs constitutes an inherent aspect of society or merely an outcome contingent on the integrity of a society’s intelligentsia</a:t>
            </a:r>
            <a:r>
              <a:rPr lang="en-US" dirty="0" smtClean="0"/>
              <a:t>.</a:t>
            </a:r>
            <a:endParaRPr lang="en-US" dirty="0"/>
          </a:p>
        </p:txBody>
      </p:sp>
    </p:spTree>
    <p:extLst>
      <p:ext uri="{BB962C8B-B14F-4D97-AF65-F5344CB8AC3E}">
        <p14:creationId xmlns:p14="http://schemas.microsoft.com/office/powerpoint/2010/main" val="4132700681"/>
      </p:ext>
    </p:extLst>
  </p:cSld>
  <p:clrMapOvr>
    <a:masterClrMapping/>
  </p:clrMapOvr>
  <mc:AlternateContent xmlns:mc="http://schemas.openxmlformats.org/markup-compatibility/2006" xmlns:p14="http://schemas.microsoft.com/office/powerpoint/2010/main">
    <mc:Choice Requires="p14">
      <p:transition spd="slow" p14:dur="2000" advTm="101029"/>
    </mc:Choice>
    <mc:Fallback xmlns="">
      <p:transition spd="slow" advTm="10102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main point of animal farm:</a:t>
            </a:r>
            <a:endParaRPr lang="en-US" dirty="0"/>
          </a:p>
        </p:txBody>
      </p:sp>
      <p:sp>
        <p:nvSpPr>
          <p:cNvPr id="3" name="Content Placeholder 2"/>
          <p:cNvSpPr>
            <a:spLocks noGrp="1"/>
          </p:cNvSpPr>
          <p:nvPr>
            <p:ph idx="1"/>
          </p:nvPr>
        </p:nvSpPr>
        <p:spPr/>
        <p:txBody>
          <a:bodyPr/>
          <a:lstStyle/>
          <a:p>
            <a:r>
              <a:rPr lang="en-US" dirty="0"/>
              <a:t>At its heart, </a:t>
            </a:r>
            <a:r>
              <a:rPr lang="en-US" i="1" u="sng" dirty="0"/>
              <a:t>Animal Farm</a:t>
            </a:r>
            <a:r>
              <a:rPr lang="en-US" dirty="0"/>
              <a:t> is a warning against the dangers of totalitarianism. Specifically, </a:t>
            </a:r>
            <a:r>
              <a:rPr lang="en-US" u="sng" dirty="0"/>
              <a:t>Orwell</a:t>
            </a:r>
            <a:r>
              <a:rPr lang="en-US" dirty="0"/>
              <a:t> argues that after a revolution, the people should not allow power to be concentrated into the hands of a single individual or small group of individuals because if this happens, that power will corrupt the leaders and turn them into self-interested tyrants.</a:t>
            </a:r>
          </a:p>
        </p:txBody>
      </p:sp>
    </p:spTree>
    <p:extLst>
      <p:ext uri="{BB962C8B-B14F-4D97-AF65-F5344CB8AC3E}">
        <p14:creationId xmlns:p14="http://schemas.microsoft.com/office/powerpoint/2010/main" val="2629784879"/>
      </p:ext>
    </p:extLst>
  </p:cSld>
  <p:clrMapOvr>
    <a:masterClrMapping/>
  </p:clrMapOvr>
  <mc:AlternateContent xmlns:mc="http://schemas.openxmlformats.org/markup-compatibility/2006" xmlns:p14="http://schemas.microsoft.com/office/powerpoint/2010/main">
    <mc:Choice Requires="p14">
      <p:transition spd="slow" p14:dur="2000" advTm="81069"/>
    </mc:Choice>
    <mc:Fallback xmlns="">
      <p:transition spd="slow" advTm="8106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Orwell supports this argument through the characters of the pigs, particularly </a:t>
            </a:r>
            <a:r>
              <a:rPr lang="en-US" u="sng" dirty="0"/>
              <a:t>Napoleon</a:t>
            </a:r>
            <a:r>
              <a:rPr lang="en-US" dirty="0"/>
              <a:t>, who become increasingly greedy and self-interested as the story progresses. Moreover, they corrupt the ideas of Animalism, the foundation for their new society, and, by the end of the novel, have become just as tyrannical as the humans they overthrew. More importantly, by the time the other animals realize what has happened, it is too late. They are trapped in a dictatorship, unable to change their situation</a:t>
            </a:r>
            <a:r>
              <a:rPr lang="en-US" dirty="0" smtClean="0"/>
              <a:t>.</a:t>
            </a:r>
          </a:p>
          <a:p>
            <a:r>
              <a:rPr lang="en-US" dirty="0"/>
              <a:t>In terms of allusions, this argument also applies to the political situation in the Soviet Union. </a:t>
            </a:r>
            <a:endParaRPr lang="en-US" dirty="0" smtClean="0"/>
          </a:p>
          <a:p>
            <a:r>
              <a:rPr lang="en-US" dirty="0" smtClean="0"/>
              <a:t>Through </a:t>
            </a:r>
            <a:r>
              <a:rPr lang="en-US" dirty="0"/>
              <a:t>his allusions to Soviet leaders, particularly Stalin, Orwell shows that this exact thing happened: Stalin corrupted the principles of communism and turned it into totalitarianism.</a:t>
            </a:r>
          </a:p>
        </p:txBody>
      </p:sp>
    </p:spTree>
    <p:extLst>
      <p:ext uri="{BB962C8B-B14F-4D97-AF65-F5344CB8AC3E}">
        <p14:creationId xmlns:p14="http://schemas.microsoft.com/office/powerpoint/2010/main" val="3179302969"/>
      </p:ext>
    </p:extLst>
  </p:cSld>
  <p:clrMapOvr>
    <a:masterClrMapping/>
  </p:clrMapOvr>
  <mc:AlternateContent xmlns:mc="http://schemas.openxmlformats.org/markup-compatibility/2006" xmlns:p14="http://schemas.microsoft.com/office/powerpoint/2010/main">
    <mc:Choice Requires="p14">
      <p:transition spd="slow" p14:dur="2000" advTm="115920"/>
    </mc:Choice>
    <mc:Fallback xmlns="">
      <p:transition spd="slow" advTm="11592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totalitarianism</a:t>
            </a:r>
            <a:endParaRPr lang="en-US" dirty="0"/>
          </a:p>
        </p:txBody>
      </p:sp>
      <p:sp>
        <p:nvSpPr>
          <p:cNvPr id="3" name="Content Placeholder 2"/>
          <p:cNvSpPr>
            <a:spLocks noGrp="1"/>
          </p:cNvSpPr>
          <p:nvPr>
            <p:ph idx="1"/>
          </p:nvPr>
        </p:nvSpPr>
        <p:spPr>
          <a:xfrm>
            <a:off x="581192" y="2180496"/>
            <a:ext cx="11414292" cy="4484999"/>
          </a:xfrm>
        </p:spPr>
        <p:txBody>
          <a:bodyPr/>
          <a:lstStyle/>
          <a:p>
            <a:pPr marL="0" indent="0" fontAlgn="base">
              <a:buNone/>
            </a:pPr>
            <a:endParaRPr lang="en-US" b="1" dirty="0"/>
          </a:p>
          <a:p>
            <a:pPr fontAlgn="base"/>
            <a:r>
              <a:rPr lang="en-US" dirty="0"/>
              <a:t>Orwell argues that any revolution led by a small, conspiratorial group can only degenerate into oppression and tyranny. He makes this argument through the allegory of the farm. The revolution begins with firm principles of equality and justice, and initially, the results are positive, as the animals get to labor for their own direct benefit. However, as Orwell demonstrates, revolutionary leaders can become as corrupt and incompetent as the government they overthrew</a:t>
            </a:r>
            <a:r>
              <a:rPr lang="en-US" dirty="0" smtClean="0"/>
              <a:t>.</a:t>
            </a:r>
          </a:p>
          <a:p>
            <a:pPr fontAlgn="base"/>
            <a:r>
              <a:rPr lang="en-US" dirty="0"/>
              <a:t>The pigs adopt the human ways they once fiercely opposed (drinking whiskey, sleeping in beds), and they make business deals with farmers that benefit them alone. Meanwhile, the other animals see only negative changes in their lives. They continue to support Napoleon and work harder than ever despite the decline in quality of living. Eventually, the promises of heated stalls and electric light—what they've been working for all along—become fantasy</a:t>
            </a:r>
            <a:r>
              <a:rPr lang="en-US" dirty="0" smtClean="0"/>
              <a:t>.</a:t>
            </a:r>
          </a:p>
          <a:p>
            <a:pPr fontAlgn="base"/>
            <a:r>
              <a:rPr lang="en-US" i="1" dirty="0"/>
              <a:t>Animal Farm</a:t>
            </a:r>
            <a:r>
              <a:rPr lang="en-US" dirty="0"/>
              <a:t> suggests that totalitarianism and hypocrisy are endemic to the human condition. Without education and true empowerment of the lower classes, Orwell argues, society will always default to tyranny.</a:t>
            </a:r>
          </a:p>
          <a:p>
            <a:endParaRPr lang="en-US" dirty="0"/>
          </a:p>
        </p:txBody>
      </p:sp>
    </p:spTree>
    <p:extLst>
      <p:ext uri="{BB962C8B-B14F-4D97-AF65-F5344CB8AC3E}">
        <p14:creationId xmlns:p14="http://schemas.microsoft.com/office/powerpoint/2010/main" val="1669545517"/>
      </p:ext>
    </p:extLst>
  </p:cSld>
  <p:clrMapOvr>
    <a:masterClrMapping/>
  </p:clrMapOvr>
  <mc:AlternateContent xmlns:mc="http://schemas.openxmlformats.org/markup-compatibility/2006" xmlns:p14="http://schemas.microsoft.com/office/powerpoint/2010/main">
    <mc:Choice Requires="p14">
      <p:transition spd="slow" p14:dur="2000" advTm="169956"/>
    </mc:Choice>
    <mc:Fallback xmlns="">
      <p:transition spd="slow" advTm="169956"/>
    </mc:Fallback>
  </mc:AlternateContent>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91</TotalTime>
  <Words>612</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Gill Sans MT</vt:lpstr>
      <vt:lpstr>Wingdings 2</vt:lpstr>
      <vt:lpstr>Dividend</vt:lpstr>
      <vt:lpstr>Semester iii course title: English literature (minor iii) course code: Min/B.Eds-Eng-203            </vt:lpstr>
      <vt:lpstr>Unit 1 satire- animal farm by George orwell</vt:lpstr>
      <vt:lpstr>PowerPoint Presentation</vt:lpstr>
      <vt:lpstr>Character analysis</vt:lpstr>
      <vt:lpstr>PowerPoint Presentation</vt:lpstr>
      <vt:lpstr>Summary/analysis of the text</vt:lpstr>
      <vt:lpstr>What is the main point of animal farm:</vt:lpstr>
      <vt:lpstr>PowerPoint Presentation</vt:lpstr>
      <vt:lpstr>totalitarianism</vt:lpstr>
      <vt:lpstr>PowerPoint Presentation</vt:lpstr>
      <vt:lpstr>Seven commandments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iii course title: English literature (minor iii) course code: Min/B.Eds-Eng-203</dc:title>
  <dc:creator>win7</dc:creator>
  <cp:lastModifiedBy>Akash Academy</cp:lastModifiedBy>
  <cp:revision>39</cp:revision>
  <dcterms:created xsi:type="dcterms:W3CDTF">2020-08-11T23:35:31Z</dcterms:created>
  <dcterms:modified xsi:type="dcterms:W3CDTF">2020-08-18T09:18:17Z</dcterms:modified>
</cp:coreProperties>
</file>