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3" r:id="rId8"/>
    <p:sldId id="264" r:id="rId9"/>
    <p:sldId id="265" r:id="rId10"/>
    <p:sldId id="266" r:id="rId11"/>
    <p:sldId id="267" r:id="rId12"/>
    <p:sldId id="268" r:id="rId13"/>
    <p:sldId id="269"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53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5/8/2020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5/8/2020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5/8/2020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5/8/2020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5/8/2020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wav"/><Relationship Id="rId1" Type="http://schemas.microsoft.com/office/2007/relationships/media" Target="../media/media10.wav"/><Relationship Id="rId5" Type="http://schemas.openxmlformats.org/officeDocument/2006/relationships/image" Target="../media/image5.jpe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wav"/><Relationship Id="rId1" Type="http://schemas.microsoft.com/office/2007/relationships/media" Target="../media/media11.wav"/><Relationship Id="rId5" Type="http://schemas.openxmlformats.org/officeDocument/2006/relationships/image" Target="../media/image6.jpe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2.jpe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1.png"/><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4.jpe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2800" b="1" dirty="0" smtClean="0">
                <a:latin typeface="Times New Roman" pitchFamily="18" charset="0"/>
                <a:cs typeface="Times New Roman" pitchFamily="18" charset="0"/>
              </a:rPr>
              <a:t>Sculpture of Buddhist art</a:t>
            </a:r>
            <a:endParaRPr lang="en-US" sz="2800" b="1" dirty="0">
              <a:latin typeface="Times New Roman" pitchFamily="18" charset="0"/>
              <a:cs typeface="Times New Roman" pitchFamily="18" charset="0"/>
            </a:endParaRPr>
          </a:p>
        </p:txBody>
      </p:sp>
      <p:sp>
        <p:nvSpPr>
          <p:cNvPr id="3" name="Subtitle 2"/>
          <p:cNvSpPr>
            <a:spLocks noGrp="1"/>
          </p:cNvSpPr>
          <p:nvPr>
            <p:ph type="subTitle" idx="1"/>
          </p:nvPr>
        </p:nvSpPr>
        <p:spPr/>
        <p:txBody>
          <a:bodyPr>
            <a:normAutofit/>
          </a:bodyPr>
          <a:lstStyle/>
          <a:p>
            <a:pPr algn="r"/>
            <a:r>
              <a:rPr lang="en-US" sz="2400" dirty="0" err="1" smtClean="0">
                <a:solidFill>
                  <a:schemeClr val="tx1"/>
                </a:solidFill>
                <a:latin typeface="Times New Roman" pitchFamily="18" charset="0"/>
                <a:cs typeface="Times New Roman" pitchFamily="18" charset="0"/>
              </a:rPr>
              <a:t>Ms.Palwsha</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javed</a:t>
            </a:r>
            <a:r>
              <a:rPr lang="en-US" sz="2400" dirty="0" smtClean="0">
                <a:solidFill>
                  <a:schemeClr val="tx1"/>
                </a:solidFill>
                <a:latin typeface="Times New Roman" pitchFamily="18" charset="0"/>
                <a:cs typeface="Times New Roman" pitchFamily="18" charset="0"/>
              </a:rPr>
              <a:t> </a:t>
            </a:r>
          </a:p>
          <a:p>
            <a:pPr algn="r"/>
            <a:r>
              <a:rPr lang="en-US" sz="2400" dirty="0" smtClean="0">
                <a:solidFill>
                  <a:schemeClr val="tx1"/>
                </a:solidFill>
                <a:latin typeface="Times New Roman" pitchFamily="18" charset="0"/>
                <a:cs typeface="Times New Roman" pitchFamily="18" charset="0"/>
              </a:rPr>
              <a:t>BS-IV: (2018-2022) </a:t>
            </a:r>
          </a:p>
          <a:p>
            <a:pPr algn="r"/>
            <a:r>
              <a:rPr lang="en-US" sz="2400" dirty="0" smtClean="0">
                <a:solidFill>
                  <a:schemeClr val="tx1"/>
                </a:solidFill>
                <a:latin typeface="Times New Roman" pitchFamily="18" charset="0"/>
                <a:cs typeface="Times New Roman" pitchFamily="18" charset="0"/>
              </a:rPr>
              <a:t>Spring-2022</a:t>
            </a:r>
            <a:endParaRPr lang="en-US" sz="2400" dirty="0">
              <a:solidFill>
                <a:schemeClr val="tx1"/>
              </a:solidFill>
              <a:latin typeface="Times New Roman" pitchFamily="18" charset="0"/>
              <a:cs typeface="Times New Roman" pitchFamily="18"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59919199"/>
      </p:ext>
    </p:extLst>
  </p:cSld>
  <p:clrMapOvr>
    <a:masterClrMapping/>
  </p:clrMapOvr>
  <mc:AlternateContent xmlns:mc="http://schemas.openxmlformats.org/markup-compatibility/2006">
    <mc:Choice xmlns:p14="http://schemas.microsoft.com/office/powerpoint/2010/main" Requires="p14">
      <p:transition spd="slow" p14:dur="2000" advTm="15611"/>
    </mc:Choice>
    <mc:Fallback>
      <p:transition spd="slow" advTm="156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half" idx="1"/>
          </p:nvPr>
        </p:nvSpPr>
        <p:spPr/>
        <p:txBody>
          <a:bodyPr>
            <a:normAutofit lnSpcReduction="10000"/>
          </a:bodyPr>
          <a:lstStyle/>
          <a:p>
            <a:pPr marL="0" indent="0">
              <a:buNone/>
            </a:pPr>
            <a:r>
              <a:rPr lang="en-US" sz="2400" b="1" dirty="0" smtClean="0">
                <a:latin typeface="Times New Roman" pitchFamily="18" charset="0"/>
                <a:cs typeface="Times New Roman" pitchFamily="18" charset="0"/>
              </a:rPr>
              <a:t>Images of </a:t>
            </a:r>
            <a:r>
              <a:rPr lang="en-US" sz="2400" b="1" dirty="0" smtClean="0">
                <a:latin typeface="Times New Roman" pitchFamily="18" charset="0"/>
                <a:cs typeface="Times New Roman" pitchFamily="18" charset="0"/>
              </a:rPr>
              <a:t>Bodhisattva:</a:t>
            </a:r>
            <a:endParaRPr lang="en-US" sz="2400" b="1" dirty="0" smtClean="0">
              <a:latin typeface="Times New Roman" pitchFamily="18" charset="0"/>
              <a:cs typeface="Times New Roman" pitchFamily="18" charset="0"/>
            </a:endParaRPr>
          </a:p>
          <a:p>
            <a:pPr marL="0" indent="0">
              <a:buNone/>
            </a:pPr>
            <a:r>
              <a:rPr lang="en-US" sz="2400" dirty="0">
                <a:latin typeface="Times New Roman" pitchFamily="18" charset="0"/>
                <a:cs typeface="Times New Roman" pitchFamily="18" charset="0"/>
              </a:rPr>
              <a:t>	</a:t>
            </a:r>
            <a:r>
              <a:rPr lang="en-US" sz="2400" dirty="0" smtClean="0">
                <a:latin typeface="Times New Roman" pitchFamily="18" charset="0"/>
                <a:cs typeface="Times New Roman" pitchFamily="18" charset="0"/>
              </a:rPr>
              <a:t>	the Bodhisattva </a:t>
            </a:r>
            <a:r>
              <a:rPr lang="en-US" sz="2400" dirty="0" smtClean="0">
                <a:solidFill>
                  <a:prstClr val="black"/>
                </a:solidFill>
                <a:latin typeface="Times New Roman" pitchFamily="18" charset="0"/>
                <a:cs typeface="Times New Roman" pitchFamily="18" charset="0"/>
              </a:rPr>
              <a:t>images are much more varied, and </a:t>
            </a:r>
            <a:r>
              <a:rPr lang="en-US" sz="2400" dirty="0" smtClean="0">
                <a:solidFill>
                  <a:prstClr val="black"/>
                </a:solidFill>
                <a:latin typeface="Times New Roman" pitchFamily="18" charset="0"/>
                <a:cs typeface="Times New Roman" pitchFamily="18" charset="0"/>
              </a:rPr>
              <a:t>hairstyles, </a:t>
            </a:r>
            <a:r>
              <a:rPr lang="en-US" sz="2400" dirty="0" smtClean="0">
                <a:solidFill>
                  <a:prstClr val="black"/>
                </a:solidFill>
                <a:latin typeface="Times New Roman" pitchFamily="18" charset="0"/>
                <a:cs typeface="Times New Roman" pitchFamily="18" charset="0"/>
              </a:rPr>
              <a:t>costume and jewelry are often creations of fantasy. The attitude of Bodhisattva is similar to that of the Buddha and the standing figure have the same frontal stance with slight inflexion of one leg, ( standing Bodhisattva, Gandhara).</a:t>
            </a:r>
          </a:p>
          <a:p>
            <a:pPr marL="0" indent="0">
              <a:buNone/>
            </a:pPr>
            <a:r>
              <a:rPr lang="en-US" sz="2400" dirty="0" smtClean="0">
                <a:solidFill>
                  <a:prstClr val="black"/>
                </a:solidFill>
                <a:latin typeface="Times New Roman" pitchFamily="18" charset="0"/>
                <a:cs typeface="Times New Roman" pitchFamily="18" charset="0"/>
              </a:rPr>
              <a:t>  </a:t>
            </a:r>
            <a:endParaRPr lang="en-US" sz="2400" dirty="0">
              <a:latin typeface="Times New Roman" pitchFamily="18" charset="0"/>
              <a:cs typeface="Times New Roman" pitchFamily="18"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pic>
        <p:nvPicPr>
          <p:cNvPr id="4098" name="Picture 2" descr="D:\movies\Rizwan Projects\Infinix_X521\photo\IMG-20200508-WA0007.jpg"/>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bwMode="auto">
          <a:xfrm>
            <a:off x="5723140" y="1600200"/>
            <a:ext cx="1888719"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5466374"/>
      </p:ext>
    </p:extLst>
  </p:cSld>
  <p:clrMapOvr>
    <a:masterClrMapping/>
  </p:clrMapOvr>
  <mc:AlternateContent xmlns:mc="http://schemas.openxmlformats.org/markup-compatibility/2006">
    <mc:Choice xmlns:p14="http://schemas.microsoft.com/office/powerpoint/2010/main" Requires="p14">
      <p:transition spd="slow" p14:dur="2000" advTm="25692"/>
    </mc:Choice>
    <mc:Fallback>
      <p:transition spd="slow" advTm="256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endParaRPr lang="en-US" dirty="0"/>
          </a:p>
        </p:txBody>
      </p:sp>
      <p:sp>
        <p:nvSpPr>
          <p:cNvPr id="3" name="Content Placeholder 2"/>
          <p:cNvSpPr>
            <a:spLocks noGrp="1"/>
          </p:cNvSpPr>
          <p:nvPr>
            <p:ph sz="half" idx="1"/>
          </p:nvPr>
        </p:nvSpPr>
        <p:spPr>
          <a:xfrm>
            <a:off x="457200" y="1447800"/>
            <a:ext cx="4038600" cy="4953000"/>
          </a:xfrm>
        </p:spPr>
        <p:txBody>
          <a:bodyPr>
            <a:normAutofit/>
          </a:bodyPr>
          <a:lstStyle/>
          <a:p>
            <a:pPr marL="0" indent="0">
              <a:buNone/>
            </a:pPr>
            <a:r>
              <a:rPr lang="en-US" sz="2400" dirty="0" smtClean="0">
                <a:latin typeface="Times New Roman" pitchFamily="18" charset="0"/>
                <a:cs typeface="Times New Roman" pitchFamily="18" charset="0"/>
              </a:rPr>
              <a:t>Images in this position generally have broken hands, but the right hand would be in the gesture of reassurance. The face of the Bodhisattva are similar to those of the Buddha, both being heirs of the same typical type. They also have half close eyes and the same compassionate and benevolent sweetness accompanied sometimes by a more smiling expression.  </a:t>
            </a:r>
            <a:endParaRPr lang="en-US" sz="2400" dirty="0">
              <a:latin typeface="Times New Roman" pitchFamily="18" charset="0"/>
              <a:cs typeface="Times New Roman" pitchFamily="18" charset="0"/>
            </a:endParaRP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pic>
        <p:nvPicPr>
          <p:cNvPr id="5122" name="Picture 2" descr="C:\Users\Dell\Desktop\Gandhara_Buddha_(tnm).jpeg"/>
          <p:cNvPicPr>
            <a:picLocks noGrp="1" noChangeAspect="1" noChangeArrowheads="1"/>
          </p:cNvPicPr>
          <p:nvPr>
            <p:ph sz="half" idx="2"/>
          </p:nvPr>
        </p:nvPicPr>
        <p:blipFill>
          <a:blip r:embed="rId5" cstate="print">
            <a:extLst>
              <a:ext uri="{28A0092B-C50C-407E-A947-70E740481C1C}">
                <a14:useLocalDpi xmlns:a14="http://schemas.microsoft.com/office/drawing/2010/main" val="0"/>
              </a:ext>
            </a:extLst>
          </a:blip>
          <a:srcRect/>
          <a:stretch>
            <a:fillRect/>
          </a:stretch>
        </p:blipFill>
        <p:spPr bwMode="auto">
          <a:xfrm>
            <a:off x="5302204" y="1600200"/>
            <a:ext cx="2730591"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0889344"/>
      </p:ext>
    </p:extLst>
  </p:cSld>
  <p:clrMapOvr>
    <a:masterClrMapping/>
  </p:clrMapOvr>
  <mc:AlternateContent xmlns:mc="http://schemas.openxmlformats.org/markup-compatibility/2006">
    <mc:Choice xmlns:p14="http://schemas.microsoft.com/office/powerpoint/2010/main" Requires="p14">
      <p:transition spd="slow" p14:dur="2000" advTm="86084"/>
    </mc:Choice>
    <mc:Fallback>
      <p:transition spd="slow" advTm="860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11" name="Content Placeholder 10"/>
          <p:cNvSpPr>
            <a:spLocks noGrp="1"/>
          </p:cNvSpPr>
          <p:nvPr>
            <p:ph idx="1"/>
          </p:nvPr>
        </p:nvSpPr>
        <p:spPr>
          <a:xfrm>
            <a:off x="457200" y="1600200"/>
            <a:ext cx="8229600" cy="4572000"/>
          </a:xfrm>
        </p:spPr>
        <p:txBody>
          <a:bodyPr>
            <a:normAutofit lnSpcReduction="10000"/>
          </a:bodyPr>
          <a:lstStyle/>
          <a:p>
            <a:pPr marL="0" indent="0">
              <a:buNone/>
            </a:pPr>
            <a:r>
              <a:rPr lang="en-US" sz="2400" b="1" dirty="0" smtClean="0">
                <a:latin typeface="Times New Roman" pitchFamily="18" charset="0"/>
                <a:cs typeface="Times New Roman" pitchFamily="18" charset="0"/>
              </a:rPr>
              <a:t>Costume of Buddha:</a:t>
            </a:r>
          </a:p>
          <a:p>
            <a:pPr marL="0" lvl="0" indent="0">
              <a:buNone/>
            </a:pPr>
            <a:r>
              <a:rPr lang="en-US" sz="2400" dirty="0">
                <a:latin typeface="Times New Roman" pitchFamily="18" charset="0"/>
                <a:cs typeface="Times New Roman" pitchFamily="18" charset="0"/>
              </a:rPr>
              <a:t>	</a:t>
            </a:r>
            <a:r>
              <a:rPr lang="en-US" sz="2400" dirty="0" smtClean="0">
                <a:latin typeface="Times New Roman" pitchFamily="18" charset="0"/>
                <a:cs typeface="Times New Roman" pitchFamily="18" charset="0"/>
              </a:rPr>
              <a:t>	</a:t>
            </a:r>
            <a:r>
              <a:rPr lang="en-US" sz="2400" dirty="0">
                <a:latin typeface="Times New Roman" pitchFamily="18" charset="0"/>
                <a:cs typeface="Times New Roman" pitchFamily="18" charset="0"/>
              </a:rPr>
              <a:t>T</a:t>
            </a:r>
            <a:r>
              <a:rPr lang="en-US" sz="2400" dirty="0" smtClean="0">
                <a:latin typeface="Times New Roman" pitchFamily="18" charset="0"/>
                <a:cs typeface="Times New Roman" pitchFamily="18" charset="0"/>
              </a:rPr>
              <a:t>he costume of Bodhisattva is that of royal Indian fashion. The torso remains nude, the lower of the body covered by a piece of material, the ‘dhoti’. A </a:t>
            </a:r>
            <a:r>
              <a:rPr lang="en-US" sz="2400" dirty="0" smtClean="0">
                <a:latin typeface="Times New Roman" pitchFamily="18" charset="0"/>
                <a:cs typeface="Times New Roman" pitchFamily="18" charset="0"/>
              </a:rPr>
              <a:t>girdle (belt) </a:t>
            </a:r>
            <a:r>
              <a:rPr lang="en-US" sz="2400" dirty="0" smtClean="0">
                <a:latin typeface="Times New Roman" pitchFamily="18" charset="0"/>
                <a:cs typeface="Times New Roman" pitchFamily="18" charset="0"/>
              </a:rPr>
              <a:t>holds the dhoti just below the waist, often tubular and knotted in front if not covered with the material. The draping of the dhoti varies. </a:t>
            </a:r>
            <a:endParaRPr lang="en-US" sz="2400" dirty="0" smtClean="0">
              <a:latin typeface="Times New Roman" pitchFamily="18" charset="0"/>
              <a:cs typeface="Times New Roman" pitchFamily="18" charset="0"/>
            </a:endParaRPr>
          </a:p>
          <a:p>
            <a:pPr marL="0" lvl="0" indent="0">
              <a:buNone/>
            </a:pPr>
            <a:r>
              <a:rPr lang="en-US" sz="2400" dirty="0" smtClean="0">
                <a:latin typeface="Times New Roman" pitchFamily="18" charset="0"/>
                <a:cs typeface="Times New Roman" pitchFamily="18" charset="0"/>
              </a:rPr>
              <a:t>The </a:t>
            </a:r>
            <a:r>
              <a:rPr lang="en-US" sz="2400" dirty="0" smtClean="0">
                <a:latin typeface="Times New Roman" pitchFamily="18" charset="0"/>
                <a:cs typeface="Times New Roman" pitchFamily="18" charset="0"/>
              </a:rPr>
              <a:t>extra material below the knees </a:t>
            </a:r>
            <a:r>
              <a:rPr lang="en-US" sz="2400" dirty="0" smtClean="0">
                <a:latin typeface="Times New Roman" pitchFamily="18" charset="0"/>
                <a:cs typeface="Times New Roman" pitchFamily="18" charset="0"/>
              </a:rPr>
              <a:t>forms </a:t>
            </a:r>
            <a:r>
              <a:rPr lang="en-US" sz="2400" dirty="0" smtClean="0">
                <a:solidFill>
                  <a:prstClr val="black"/>
                </a:solidFill>
                <a:latin typeface="Times New Roman" pitchFamily="18" charset="0"/>
                <a:cs typeface="Times New Roman" pitchFamily="18" charset="0"/>
              </a:rPr>
              <a:t>Several </a:t>
            </a:r>
            <a:r>
              <a:rPr lang="en-US" sz="2400" dirty="0">
                <a:solidFill>
                  <a:prstClr val="black"/>
                </a:solidFill>
                <a:latin typeface="Times New Roman" pitchFamily="18" charset="0"/>
                <a:cs typeface="Times New Roman" pitchFamily="18" charset="0"/>
              </a:rPr>
              <a:t>folds on the left leg and in front falling in loops and points and a fine harmony  of plates on both standing and seated figures. This, the principal part of the costume, is always completed by other piece of material, a long scarf that may be worn in several different ways. The elegance and the refinement of the costume is repeated in the ornament.</a:t>
            </a:r>
          </a:p>
          <a:p>
            <a:pPr marL="0" indent="0">
              <a:buNone/>
            </a:pPr>
            <a:endParaRPr lang="en-US" sz="2400" dirty="0">
              <a:latin typeface="Times New Roman" pitchFamily="18" charset="0"/>
              <a:cs typeface="Times New Roman" pitchFamily="18"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68201544"/>
      </p:ext>
    </p:extLst>
  </p:cSld>
  <p:clrMapOvr>
    <a:masterClrMapping/>
  </p:clrMapOvr>
  <mc:AlternateContent xmlns:mc="http://schemas.openxmlformats.org/markup-compatibility/2006">
    <mc:Choice xmlns:p14="http://schemas.microsoft.com/office/powerpoint/2010/main" Requires="p14">
      <p:transition spd="slow" p14:dur="2000" advTm="138281"/>
    </mc:Choice>
    <mc:Fallback>
      <p:transition spd="slow" advTm="1382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0" lvl="0" indent="0">
              <a:buNone/>
            </a:pPr>
            <a:r>
              <a:rPr lang="en-US" sz="2400" dirty="0" smtClean="0">
                <a:solidFill>
                  <a:prstClr val="black"/>
                </a:solidFill>
                <a:latin typeface="Times New Roman" pitchFamily="18" charset="0"/>
                <a:cs typeface="Times New Roman" pitchFamily="18" charset="0"/>
              </a:rPr>
              <a:t>Since </a:t>
            </a:r>
            <a:r>
              <a:rPr lang="en-US" sz="2400" dirty="0">
                <a:solidFill>
                  <a:prstClr val="black"/>
                </a:solidFill>
                <a:latin typeface="Times New Roman" pitchFamily="18" charset="0"/>
                <a:cs typeface="Times New Roman" pitchFamily="18" charset="0"/>
              </a:rPr>
              <a:t>the earliest time, India has always held great importance towards jewelry.  the statue of Bodhisattva from Gandhara, therefore, borrowed from India the diversity of ornaments, earring, necklaces and pendants, bracelets and armbands, ( statue of a bodhisattva, from Shahbaz, Gari, Gandhara). The ornaments, necklaces and especially the ribbons on the headdress are exceptionally well carved.  </a:t>
            </a:r>
          </a:p>
          <a:p>
            <a:pPr marL="0" indent="0">
              <a:buNone/>
            </a:pPr>
            <a:endParaRPr lang="en-US" sz="2400" dirty="0">
              <a:latin typeface="Times New Roman" pitchFamily="18" charset="0"/>
              <a:cs typeface="Times New Roman" pitchFamily="18" charset="0"/>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82986776"/>
      </p:ext>
    </p:extLst>
  </p:cSld>
  <p:clrMapOvr>
    <a:masterClrMapping/>
  </p:clrMapOvr>
  <mc:AlternateContent xmlns:mc="http://schemas.openxmlformats.org/markup-compatibility/2006">
    <mc:Choice xmlns:p14="http://schemas.microsoft.com/office/powerpoint/2010/main" Requires="p14">
      <p:transition spd="slow" p14:dur="2000" advTm="54635"/>
    </mc:Choice>
    <mc:Fallback>
      <p:transition spd="slow" advTm="546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latin typeface="Times New Roman" pitchFamily="18" charset="0"/>
                <a:cs typeface="Times New Roman" pitchFamily="18" charset="0"/>
              </a:rPr>
              <a:t>sculpture</a:t>
            </a:r>
            <a:endParaRPr lang="en-US" sz="2800" dirty="0">
              <a:latin typeface="Times New Roman" pitchFamily="18" charset="0"/>
              <a:cs typeface="Times New Roman" pitchFamily="18" charset="0"/>
            </a:endParaRPr>
          </a:p>
        </p:txBody>
      </p:sp>
      <p:sp>
        <p:nvSpPr>
          <p:cNvPr id="3" name="Content Placeholder 2"/>
          <p:cNvSpPr>
            <a:spLocks noGrp="1"/>
          </p:cNvSpPr>
          <p:nvPr>
            <p:ph idx="1"/>
          </p:nvPr>
        </p:nvSpPr>
        <p:spPr>
          <a:xfrm>
            <a:off x="457200" y="1371600"/>
            <a:ext cx="8229600" cy="5029200"/>
          </a:xfrm>
        </p:spPr>
        <p:txBody>
          <a:bodyPr>
            <a:normAutofit/>
          </a:bodyPr>
          <a:lstStyle/>
          <a:p>
            <a:pPr marL="0" lvl="0" indent="0">
              <a:buNone/>
            </a:pPr>
            <a:r>
              <a:rPr lang="en-US" sz="2400" dirty="0" smtClean="0">
                <a:latin typeface="Times New Roman" pitchFamily="18" charset="0"/>
                <a:cs typeface="Times New Roman" pitchFamily="18" charset="0"/>
              </a:rPr>
              <a:t>The material is use for the sculpture is usually green stone( a green, grey, or red rock) and a blue grey clay slate or “schist” which is general, belongs to an earlier phase, and stucco, which was used increasingly after the 3</a:t>
            </a:r>
            <a:r>
              <a:rPr lang="en-US" sz="2400" baseline="30000" dirty="0" smtClean="0">
                <a:latin typeface="Times New Roman" pitchFamily="18" charset="0"/>
                <a:cs typeface="Times New Roman" pitchFamily="18" charset="0"/>
              </a:rPr>
              <a:t>rd</a:t>
            </a:r>
            <a:r>
              <a:rPr lang="en-US" sz="2400" dirty="0" smtClean="0">
                <a:latin typeface="Times New Roman" pitchFamily="18" charset="0"/>
                <a:cs typeface="Times New Roman" pitchFamily="18" charset="0"/>
              </a:rPr>
              <a:t> century B.C. The stone was finished with fine plaster as rock sculptures of </a:t>
            </a:r>
            <a:r>
              <a:rPr lang="en-US" sz="2400" dirty="0">
                <a:latin typeface="Times New Roman" pitchFamily="18" charset="0"/>
                <a:cs typeface="Times New Roman" pitchFamily="18" charset="0"/>
              </a:rPr>
              <a:t>A</a:t>
            </a:r>
            <a:r>
              <a:rPr lang="en-US" sz="2400" dirty="0" smtClean="0">
                <a:latin typeface="Times New Roman" pitchFamily="18" charset="0"/>
                <a:cs typeface="Times New Roman" pitchFamily="18" charset="0"/>
              </a:rPr>
              <a:t>janta and effect was heighted by the free use of color or gold water. Some decorated the staircase, or in small panel made a frame for windows most, however were assigned to the Stupas of small and medium size, where they generally formed friezes above the square or drum-shaped bases. Sometimes the figures were more closely related to the architectural elements, e.g. the very small Buddha or group forming part of the capitals, those standing </a:t>
            </a:r>
            <a:r>
              <a:rPr lang="en-US" sz="2400" dirty="0">
                <a:solidFill>
                  <a:prstClr val="black"/>
                </a:solidFill>
                <a:latin typeface="Times New Roman" pitchFamily="18" charset="0"/>
                <a:cs typeface="Times New Roman" pitchFamily="18" charset="0"/>
              </a:rPr>
              <a:t>Beneath the arcades, or others beneath false corbels.</a:t>
            </a:r>
          </a:p>
          <a:p>
            <a:pPr marL="0" indent="0">
              <a:buNone/>
            </a:pPr>
            <a:endParaRPr lang="en-US" sz="2400" dirty="0">
              <a:latin typeface="Times New Roman" pitchFamily="18" charset="0"/>
              <a:cs typeface="Times New Roman" pitchFamily="18" charset="0"/>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47179859"/>
      </p:ext>
    </p:extLst>
  </p:cSld>
  <p:clrMapOvr>
    <a:masterClrMapping/>
  </p:clrMapOvr>
  <mc:AlternateContent xmlns:mc="http://schemas.openxmlformats.org/markup-compatibility/2006" xmlns:p14="http://schemas.microsoft.com/office/powerpoint/2010/main">
    <mc:Choice Requires="p14">
      <p:transition spd="slow" p14:dur="2000" advTm="85017"/>
    </mc:Choice>
    <mc:Fallback xmlns="">
      <p:transition spd="slow" advTm="850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sz="2400" dirty="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pPr marL="0" indent="0">
              <a:buNone/>
            </a:pPr>
            <a:r>
              <a:rPr lang="en-US" sz="2400" b="1" dirty="0" smtClean="0">
                <a:latin typeface="Times New Roman" pitchFamily="18" charset="0"/>
                <a:cs typeface="Times New Roman" pitchFamily="18" charset="0"/>
              </a:rPr>
              <a:t>Single </a:t>
            </a:r>
            <a:r>
              <a:rPr lang="en-US" sz="2400" b="1" dirty="0" smtClean="0">
                <a:latin typeface="Times New Roman" pitchFamily="18" charset="0"/>
                <a:cs typeface="Times New Roman" pitchFamily="18" charset="0"/>
              </a:rPr>
              <a:t>statue:</a:t>
            </a:r>
            <a:endParaRPr lang="en-US" sz="2400" b="1" dirty="0" smtClean="0">
              <a:latin typeface="Times New Roman" pitchFamily="18" charset="0"/>
              <a:cs typeface="Times New Roman" pitchFamily="18" charset="0"/>
            </a:endParaRPr>
          </a:p>
          <a:p>
            <a:pPr marL="0" indent="0">
              <a:buNone/>
            </a:pPr>
            <a:r>
              <a:rPr lang="en-US" sz="2400" dirty="0">
                <a:latin typeface="Times New Roman" pitchFamily="18" charset="0"/>
                <a:cs typeface="Times New Roman" pitchFamily="18" charset="0"/>
              </a:rPr>
              <a:t>	</a:t>
            </a:r>
            <a:r>
              <a:rPr lang="en-US" sz="2400" dirty="0" smtClean="0">
                <a:latin typeface="Times New Roman" pitchFamily="18" charset="0"/>
                <a:cs typeface="Times New Roman" pitchFamily="18" charset="0"/>
              </a:rPr>
              <a:t>single statue are mostly the representation of the Buddha or the Buddistava. “ the blessed one”   is a cult image figure in strictly frontal position facing the faithful who venerated him; often slightly smaller then life-size, it stands on a base frequently decorated in base-relief. The attitude is always stable, weather the figure is seated or standing, in which case the two feet would be placed firmly on the ground level with the base. </a:t>
            </a:r>
            <a:r>
              <a:rPr lang="en-US" sz="2400" dirty="0">
                <a:latin typeface="Times New Roman" pitchFamily="18" charset="0"/>
                <a:cs typeface="Times New Roman" pitchFamily="18" charset="0"/>
              </a:rPr>
              <a:t>A</a:t>
            </a:r>
            <a:r>
              <a:rPr lang="en-US" sz="2400" dirty="0" smtClean="0">
                <a:latin typeface="Times New Roman" pitchFamily="18" charset="0"/>
                <a:cs typeface="Times New Roman" pitchFamily="18" charset="0"/>
              </a:rPr>
              <a:t> narrow vertical stone supported standing figure.</a:t>
            </a:r>
            <a:endParaRPr lang="en-US" sz="2400" dirty="0">
              <a:latin typeface="Times New Roman" pitchFamily="18" charset="0"/>
              <a:cs typeface="Times New Roman" pitchFamily="18"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87074459"/>
      </p:ext>
    </p:extLst>
  </p:cSld>
  <p:clrMapOvr>
    <a:masterClrMapping/>
  </p:clrMapOvr>
  <mc:AlternateContent xmlns:mc="http://schemas.openxmlformats.org/markup-compatibility/2006" xmlns:p14="http://schemas.microsoft.com/office/powerpoint/2010/main">
    <mc:Choice Requires="p14">
      <p:transition spd="slow" p14:dur="2000" advTm="85437"/>
    </mc:Choice>
    <mc:Fallback xmlns="">
      <p:transition spd="slow" advTm="854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sz="2400" dirty="0">
              <a:latin typeface="Times New Roman" pitchFamily="18" charset="0"/>
              <a:cs typeface="Times New Roman" pitchFamily="18" charset="0"/>
            </a:endParaRPr>
          </a:p>
        </p:txBody>
      </p:sp>
      <p:sp>
        <p:nvSpPr>
          <p:cNvPr id="3" name="Content Placeholder 2"/>
          <p:cNvSpPr>
            <a:spLocks noGrp="1"/>
          </p:cNvSpPr>
          <p:nvPr>
            <p:ph idx="1"/>
          </p:nvPr>
        </p:nvSpPr>
        <p:spPr>
          <a:xfrm>
            <a:off x="457200" y="1219200"/>
            <a:ext cx="8229600" cy="5105400"/>
          </a:xfrm>
        </p:spPr>
        <p:txBody>
          <a:bodyPr>
            <a:noAutofit/>
          </a:bodyPr>
          <a:lstStyle/>
          <a:p>
            <a:pPr marL="0" indent="0">
              <a:buNone/>
            </a:pPr>
            <a:r>
              <a:rPr lang="en-US" sz="2400" dirty="0" smtClean="0">
                <a:latin typeface="Times New Roman" pitchFamily="18" charset="0"/>
                <a:cs typeface="Times New Roman" pitchFamily="18" charset="0"/>
              </a:rPr>
              <a:t>Images of Buddha:</a:t>
            </a:r>
          </a:p>
          <a:p>
            <a:pPr marL="0" indent="0">
              <a:buNone/>
            </a:pPr>
            <a:r>
              <a:rPr lang="en-US" sz="2400" dirty="0">
                <a:latin typeface="Times New Roman" pitchFamily="18" charset="0"/>
                <a:cs typeface="Times New Roman" pitchFamily="18" charset="0"/>
              </a:rPr>
              <a:t>	</a:t>
            </a:r>
            <a:r>
              <a:rPr lang="en-US" sz="2400" dirty="0" smtClean="0">
                <a:latin typeface="Times New Roman" pitchFamily="18" charset="0"/>
                <a:cs typeface="Times New Roman" pitchFamily="18" charset="0"/>
              </a:rPr>
              <a:t>	The two Kushan schools of Gandhara and Mathura came to give the Buddha a human appearance where formally his presence has been suggested only by symbols. His appearance in the two schools was very different: the influence in </a:t>
            </a:r>
            <a:r>
              <a:rPr lang="en-US" sz="2400" dirty="0">
                <a:latin typeface="Times New Roman" pitchFamily="18" charset="0"/>
                <a:cs typeface="Times New Roman" pitchFamily="18" charset="0"/>
              </a:rPr>
              <a:t>H</a:t>
            </a:r>
            <a:r>
              <a:rPr lang="en-US" sz="2400" dirty="0" smtClean="0">
                <a:latin typeface="Times New Roman" pitchFamily="18" charset="0"/>
                <a:cs typeface="Times New Roman" pitchFamily="18" charset="0"/>
              </a:rPr>
              <a:t>ellenism is strong in Gandhara, whereas Mathura retains the early Indian forms altering them to suits its own ideas, by emphasizing the fragility of the drapery and giving the face roundness, which was typically of the school.</a:t>
            </a:r>
          </a:p>
          <a:p>
            <a:pPr marL="0" indent="0">
              <a:buNone/>
            </a:pPr>
            <a:r>
              <a:rPr lang="en-US" sz="2400" dirty="0" smtClean="0">
                <a:latin typeface="Times New Roman" pitchFamily="18" charset="0"/>
                <a:cs typeface="Times New Roman" pitchFamily="18" charset="0"/>
              </a:rPr>
              <a:t>A great number of detached heads, fix in the earth or on walls, is found varying in dimension from 2”  to life size. In the most widespread Gandhara type and in the finest work, the face took on an classical aspect ( head of </a:t>
            </a:r>
            <a:r>
              <a:rPr lang="en-US" sz="2400" dirty="0">
                <a:latin typeface="Times New Roman" pitchFamily="18" charset="0"/>
                <a:cs typeface="Times New Roman" pitchFamily="18" charset="0"/>
              </a:rPr>
              <a:t>B</a:t>
            </a:r>
            <a:r>
              <a:rPr lang="en-US" sz="2400" dirty="0" smtClean="0">
                <a:latin typeface="Times New Roman" pitchFamily="18" charset="0"/>
                <a:cs typeface="Times New Roman" pitchFamily="18" charset="0"/>
              </a:rPr>
              <a:t>uddha in classical style) with  </a:t>
            </a:r>
            <a:endParaRPr lang="en-US" sz="2400" dirty="0">
              <a:latin typeface="Times New Roman" pitchFamily="18" charset="0"/>
              <a:cs typeface="Times New Roman" pitchFamily="18" charset="0"/>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97584751"/>
      </p:ext>
    </p:extLst>
  </p:cSld>
  <p:clrMapOvr>
    <a:masterClrMapping/>
  </p:clrMapOvr>
  <mc:AlternateContent xmlns:mc="http://schemas.openxmlformats.org/markup-compatibility/2006" xmlns:p14="http://schemas.microsoft.com/office/powerpoint/2010/main">
    <mc:Choice Requires="p14">
      <p:transition spd="slow" p14:dur="2000" advTm="90563"/>
    </mc:Choice>
    <mc:Fallback xmlns="">
      <p:transition spd="slow" advTm="905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normAutofit/>
          </a:bodyPr>
          <a:lstStyle/>
          <a:p>
            <a:pPr marL="0" indent="0">
              <a:buNone/>
            </a:pPr>
            <a:r>
              <a:rPr lang="en-US" sz="2400" dirty="0" smtClean="0">
                <a:latin typeface="Times New Roman" pitchFamily="18" charset="0"/>
                <a:cs typeface="Times New Roman" pitchFamily="18" charset="0"/>
              </a:rPr>
              <a:t>Pure oval, regular features, eyebrows curving over the straight nose, waving hair and calm expression. The influence of Buddhism is evident in the half-closed eyes suggesting meditation and introversion. The face is often clean-shaved but some times a moustache strike a foreign note, probably Kushan. </a:t>
            </a:r>
            <a:endParaRPr lang="en-US" sz="2400" dirty="0">
              <a:latin typeface="Times New Roman" pitchFamily="18" charset="0"/>
              <a:cs typeface="Times New Roman" pitchFamily="18" charset="0"/>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pic>
        <p:nvPicPr>
          <p:cNvPr id="2050" name="Picture 2" descr="C:\Users\Dell\Desktop\bf3d2f2bc63dc7e794e35c4df9ecec5c.jpg"/>
          <p:cNvPicPr>
            <a:picLocks noGrp="1" noChangeAspect="1" noChangeArrowheads="1"/>
          </p:cNvPicPr>
          <p:nvPr>
            <p:ph sz="half" idx="2"/>
          </p:nvPr>
        </p:nvPicPr>
        <p:blipFill>
          <a:blip r:embed="rId5" cstate="print">
            <a:extLst>
              <a:ext uri="{28A0092B-C50C-407E-A947-70E740481C1C}">
                <a14:useLocalDpi xmlns:a14="http://schemas.microsoft.com/office/drawing/2010/main" val="0"/>
              </a:ext>
            </a:extLst>
          </a:blip>
          <a:srcRect/>
          <a:stretch>
            <a:fillRect/>
          </a:stretch>
        </p:blipFill>
        <p:spPr bwMode="auto">
          <a:xfrm>
            <a:off x="4841134" y="1600200"/>
            <a:ext cx="3652731"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2605176"/>
      </p:ext>
    </p:extLst>
  </p:cSld>
  <p:clrMapOvr>
    <a:masterClrMapping/>
  </p:clrMapOvr>
  <mc:AlternateContent xmlns:mc="http://schemas.openxmlformats.org/markup-compatibility/2006" xmlns:p14="http://schemas.microsoft.com/office/powerpoint/2010/main">
    <mc:Choice Requires="p14">
      <p:transition spd="slow" p14:dur="2000" advTm="41912"/>
    </mc:Choice>
    <mc:Fallback xmlns="">
      <p:transition spd="slow" advTm="419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pPr marL="0" indent="0">
              <a:buNone/>
            </a:pPr>
            <a:r>
              <a:rPr lang="en-US" sz="2400" dirty="0" smtClean="0">
                <a:latin typeface="Times New Roman" pitchFamily="18" charset="0"/>
                <a:cs typeface="Times New Roman" pitchFamily="18" charset="0"/>
              </a:rPr>
              <a:t>The two statues </a:t>
            </a:r>
            <a:r>
              <a:rPr lang="en-US" sz="2400" dirty="0" smtClean="0">
                <a:solidFill>
                  <a:prstClr val="black"/>
                </a:solidFill>
                <a:latin typeface="Times New Roman" pitchFamily="18" charset="0"/>
                <a:cs typeface="Times New Roman" pitchFamily="18" charset="0"/>
              </a:rPr>
              <a:t>standing Buddha in the museum of Lahore were thought by sir John Marshall to be among the earliest made by the school of Gandhara, and attributed by him to the formative period.  The face </a:t>
            </a:r>
            <a:r>
              <a:rPr lang="en-US" sz="2400" dirty="0" smtClean="0">
                <a:solidFill>
                  <a:prstClr val="black"/>
                </a:solidFill>
                <a:latin typeface="Times New Roman" pitchFamily="18" charset="0"/>
                <a:cs typeface="Times New Roman" pitchFamily="18" charset="0"/>
              </a:rPr>
              <a:t>shows </a:t>
            </a:r>
            <a:r>
              <a:rPr lang="en-US" sz="2400" dirty="0" smtClean="0">
                <a:solidFill>
                  <a:prstClr val="black"/>
                </a:solidFill>
                <a:latin typeface="Times New Roman" pitchFamily="18" charset="0"/>
                <a:cs typeface="Times New Roman" pitchFamily="18" charset="0"/>
              </a:rPr>
              <a:t>no sign of Hellenism  except for the hair drawn up to the top of the head bound with a band into a chignon ( a knot or coil of hair arranged on the back of the head</a:t>
            </a:r>
            <a:r>
              <a:rPr lang="en-US" sz="2400" dirty="0" smtClean="0">
                <a:solidFill>
                  <a:prstClr val="black"/>
                </a:solidFill>
                <a:latin typeface="Times New Roman" pitchFamily="18" charset="0"/>
                <a:cs typeface="Times New Roman" pitchFamily="18" charset="0"/>
              </a:rPr>
              <a:t>).</a:t>
            </a:r>
          </a:p>
          <a:p>
            <a:pPr marL="0" lvl="0" indent="0">
              <a:buNone/>
            </a:pPr>
            <a:r>
              <a:rPr lang="en-US" sz="2400" dirty="0">
                <a:solidFill>
                  <a:prstClr val="black"/>
                </a:solidFill>
                <a:latin typeface="Times New Roman" pitchFamily="18" charset="0"/>
                <a:cs typeface="Times New Roman" pitchFamily="18" charset="0"/>
              </a:rPr>
              <a:t>One thing seems to be a certain sign of a late date: a hairstyle formed of rows of short snail shaper curls, ( head of Buddha with large flattened curls). The costume of the Buddha is the same as that worn by Buddhist community, which has remained unchanged. Three pieces of material form three garments worn one over the other: the upper garment a kind of “dhoti” covering the lower</a:t>
            </a:r>
          </a:p>
          <a:p>
            <a:pPr marL="0" indent="0">
              <a:buNone/>
            </a:pPr>
            <a:endParaRPr lang="en-US" sz="2400" dirty="0">
              <a:latin typeface="Times New Roman" pitchFamily="18" charset="0"/>
              <a:cs typeface="Times New Roman" pitchFamily="18" charset="0"/>
            </a:endParaRP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48025272"/>
      </p:ext>
    </p:extLst>
  </p:cSld>
  <p:clrMapOvr>
    <a:masterClrMapping/>
  </p:clrMapOvr>
  <mc:AlternateContent xmlns:mc="http://schemas.openxmlformats.org/markup-compatibility/2006">
    <mc:Choice xmlns:p14="http://schemas.microsoft.com/office/powerpoint/2010/main" Requires="p14">
      <p:transition spd="slow" p14:dur="2000" advTm="60136"/>
    </mc:Choice>
    <mc:Fallback>
      <p:transition spd="slow" advTm="601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normAutofit lnSpcReduction="10000"/>
          </a:bodyPr>
          <a:lstStyle/>
          <a:p>
            <a:pPr marL="0" indent="0">
              <a:buNone/>
            </a:pPr>
            <a:r>
              <a:rPr lang="en-US" sz="2400" dirty="0" smtClean="0">
                <a:latin typeface="Times New Roman" pitchFamily="18" charset="0"/>
                <a:cs typeface="Times New Roman" pitchFamily="18" charset="0"/>
              </a:rPr>
              <a:t>Covering the lower Part </a:t>
            </a:r>
            <a:r>
              <a:rPr lang="en-US" sz="2400" dirty="0" smtClean="0">
                <a:latin typeface="Times New Roman" pitchFamily="18" charset="0"/>
                <a:cs typeface="Times New Roman" pitchFamily="18" charset="0"/>
              </a:rPr>
              <a:t>of the body which falls to just above the ankles: the over garment draped from the neck almost to the knees and leaving the right shoulder uncovered: finally the monk’s overcoat is a large piece of a draped material which covered both shoulders. Even though the monastic habit of Buddha is really Indian, Hellenistic and Roman </a:t>
            </a:r>
            <a:r>
              <a:rPr lang="en-US" sz="2400" dirty="0" smtClean="0">
                <a:latin typeface="Times New Roman" pitchFamily="18" charset="0"/>
                <a:cs typeface="Times New Roman" pitchFamily="18" charset="0"/>
              </a:rPr>
              <a:t>draperies    </a:t>
            </a:r>
            <a:endParaRPr lang="en-US" sz="2400" dirty="0">
              <a:latin typeface="Times New Roman" pitchFamily="18" charset="0"/>
              <a:cs typeface="Times New Roman" pitchFamily="18" charset="0"/>
            </a:endParaRPr>
          </a:p>
        </p:txBody>
      </p:sp>
      <p:pic>
        <p:nvPicPr>
          <p:cNvPr id="1026" name="Picture 2" descr="C:\Users\Dell\Desktop\01f0e9b05c73ff7642a58cb92f20372d.jpg"/>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5065812" y="1600200"/>
            <a:ext cx="3203376" cy="4525963"/>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31644540"/>
      </p:ext>
    </p:extLst>
  </p:cSld>
  <p:clrMapOvr>
    <a:masterClrMapping/>
  </p:clrMapOvr>
  <mc:AlternateContent xmlns:mc="http://schemas.openxmlformats.org/markup-compatibility/2006">
    <mc:Choice xmlns:p14="http://schemas.microsoft.com/office/powerpoint/2010/main" Requires="p14">
      <p:transition spd="slow" p14:dur="2000" advTm="51298"/>
    </mc:Choice>
    <mc:Fallback>
      <p:transition spd="slow" advTm="512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normAutofit lnSpcReduction="10000"/>
          </a:bodyPr>
          <a:lstStyle/>
          <a:p>
            <a:pPr marL="0" indent="0">
              <a:buNone/>
            </a:pPr>
            <a:r>
              <a:rPr lang="en-US" sz="2400" dirty="0" smtClean="0">
                <a:latin typeface="Times New Roman" pitchFamily="18" charset="0"/>
                <a:cs typeface="Times New Roman" pitchFamily="18" charset="0"/>
              </a:rPr>
              <a:t>Inspire its treatment. In works  of high quality the pleats are supple. The upper part of the material is being rolled around the neck, the folds fall naturally from the left shoulder to from harmonious curves in the front of the body. The seated Buddha borrows from India and its position called ‘padmasana’: the two knees are laid flat to the ground, the legs crossed in such a position as to  </a:t>
            </a:r>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pic>
        <p:nvPicPr>
          <p:cNvPr id="3074" name="Picture 2" descr="D:\movies\Rizwan Projects\Infinix_X521\photo\IMG-20200508-WA0006.jpg"/>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bwMode="auto">
          <a:xfrm>
            <a:off x="4970264" y="1600200"/>
            <a:ext cx="3394472"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4781982"/>
      </p:ext>
    </p:extLst>
  </p:cSld>
  <p:clrMapOvr>
    <a:masterClrMapping/>
  </p:clrMapOvr>
  <mc:AlternateContent xmlns:mc="http://schemas.openxmlformats.org/markup-compatibility/2006">
    <mc:Choice xmlns:p14="http://schemas.microsoft.com/office/powerpoint/2010/main" Requires="p14">
      <p:transition spd="slow" p14:dur="2000" advTm="49494"/>
    </mc:Choice>
    <mc:Fallback>
      <p:transition spd="slow" advTm="494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0" indent="0">
              <a:buNone/>
            </a:pPr>
            <a:r>
              <a:rPr lang="en-US" sz="2400" dirty="0" smtClean="0">
                <a:latin typeface="Times New Roman" pitchFamily="18" charset="0"/>
                <a:cs typeface="Times New Roman" pitchFamily="18" charset="0"/>
              </a:rPr>
              <a:t>Turn soles of the feet upwards. At Mathura the two legs are visible, whereas at Gandhara they are usually covered by the monastic clock, or sometimes the feet alone protrude. To the Indian sculptor, the purpose of the statue is to serve as an aid to meditation and its position, its expression, its gesture and even its costume have a very precise meaning.</a:t>
            </a:r>
            <a:endParaRPr lang="en-US" sz="2400" dirty="0">
              <a:latin typeface="Times New Roman" pitchFamily="18" charset="0"/>
              <a:cs typeface="Times New Roman" pitchFamily="18" charset="0"/>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00583594"/>
      </p:ext>
    </p:extLst>
  </p:cSld>
  <p:clrMapOvr>
    <a:masterClrMapping/>
  </p:clrMapOvr>
  <mc:AlternateContent xmlns:mc="http://schemas.openxmlformats.org/markup-compatibility/2006">
    <mc:Choice xmlns:p14="http://schemas.microsoft.com/office/powerpoint/2010/main" Requires="p14">
      <p:transition spd="slow" p14:dur="2000" advTm="72910"/>
    </mc:Choice>
    <mc:Fallback>
      <p:transition spd="slow" advTm="729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670</TotalTime>
  <Words>742</Words>
  <Application>Microsoft Office PowerPoint</Application>
  <PresentationFormat>On-screen Show (4:3)</PresentationFormat>
  <Paragraphs>25</Paragraphs>
  <Slides>13</Slides>
  <Notes>0</Notes>
  <HiddenSlides>0</HiddenSlides>
  <MMClips>13</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Sculpture of Buddhist art</vt:lpstr>
      <vt:lpstr>sculpture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make a poster</dc:title>
  <dc:creator>Dell</dc:creator>
  <cp:lastModifiedBy>Dell</cp:lastModifiedBy>
  <cp:revision>40</cp:revision>
  <dcterms:created xsi:type="dcterms:W3CDTF">2006-08-16T00:00:00Z</dcterms:created>
  <dcterms:modified xsi:type="dcterms:W3CDTF">2020-05-08T12:29:10Z</dcterms:modified>
</cp:coreProperties>
</file>