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latin typeface="Times New Roman" pitchFamily="18" charset="0"/>
                <a:cs typeface="Times New Roman" pitchFamily="18" charset="0"/>
              </a:rPr>
              <a:t>M</a:t>
            </a:r>
            <a:r>
              <a:rPr lang="en-US" sz="2800" dirty="0" smtClean="0">
                <a:latin typeface="Times New Roman" pitchFamily="18" charset="0"/>
                <a:cs typeface="Times New Roman" pitchFamily="18" charset="0"/>
              </a:rPr>
              <a:t>onasteries</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pPr lvl="0" algn="r">
              <a:buClr>
                <a:srgbClr val="A9A57C"/>
              </a:buClr>
            </a:pPr>
            <a:r>
              <a:rPr lang="en-US" sz="2200" dirty="0">
                <a:solidFill>
                  <a:srgbClr val="2F2B20"/>
                </a:solidFill>
                <a:latin typeface="Times New Roman" pitchFamily="18" charset="0"/>
                <a:cs typeface="Times New Roman" pitchFamily="18" charset="0"/>
              </a:rPr>
              <a:t>Ms. Palwsha Javed</a:t>
            </a:r>
          </a:p>
          <a:p>
            <a:pPr lvl="0" algn="r">
              <a:buClr>
                <a:srgbClr val="A9A57C"/>
              </a:buClr>
            </a:pPr>
            <a:r>
              <a:rPr lang="en-US" sz="2200" dirty="0">
                <a:solidFill>
                  <a:srgbClr val="2F2B20"/>
                </a:solidFill>
                <a:latin typeface="Times New Roman" pitchFamily="18" charset="0"/>
                <a:cs typeface="Times New Roman" pitchFamily="18" charset="0"/>
              </a:rPr>
              <a:t>BS-Iv (2018-2022)</a:t>
            </a:r>
          </a:p>
          <a:p>
            <a:pPr lvl="0" algn="r">
              <a:buClr>
                <a:srgbClr val="A9A57C"/>
              </a:buClr>
            </a:pPr>
            <a:r>
              <a:rPr lang="en-US" sz="2200" dirty="0">
                <a:solidFill>
                  <a:srgbClr val="2F2B20"/>
                </a:solidFill>
                <a:latin typeface="Times New Roman" pitchFamily="18" charset="0"/>
                <a:cs typeface="Times New Roman" pitchFamily="18" charset="0"/>
              </a:rPr>
              <a:t>Spring 2020</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373603"/>
      </p:ext>
    </p:extLst>
  </p:cSld>
  <p:clrMapOvr>
    <a:masterClrMapping/>
  </p:clrMapOvr>
  <mc:AlternateContent xmlns:mc="http://schemas.openxmlformats.org/markup-compatibility/2006">
    <mc:Choice xmlns:p14="http://schemas.microsoft.com/office/powerpoint/2010/main" Requires="p14">
      <p:transition spd="slow" p14:dur="2000" advTm="12145"/>
    </mc:Choice>
    <mc:Fallback>
      <p:transition spd="slow" advTm="12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4300" lvl="0" indent="0">
              <a:buClr>
                <a:srgbClr val="A9A57C"/>
              </a:buClr>
              <a:buNone/>
            </a:pPr>
            <a:r>
              <a:rPr lang="en-US" sz="2400" dirty="0">
                <a:solidFill>
                  <a:srgbClr val="2F2B20"/>
                </a:solidFill>
                <a:latin typeface="Times New Roman" pitchFamily="18" charset="0"/>
                <a:cs typeface="Times New Roman" pitchFamily="18" charset="0"/>
              </a:rPr>
              <a:t>What is a monastery exactly? A monastery is a community of men and women (monks and nuns), who have chosen to withdraw from society, forming a new community devoted to religious practice. </a:t>
            </a:r>
          </a:p>
          <a:p>
            <a:pPr marL="114300" lvl="0" indent="0">
              <a:buClr>
                <a:srgbClr val="A9A57C"/>
              </a:buClr>
              <a:buNone/>
            </a:pPr>
            <a:r>
              <a:rPr lang="en-US" sz="2400" dirty="0">
                <a:solidFill>
                  <a:srgbClr val="2F2B20"/>
                </a:solidFill>
                <a:latin typeface="Times New Roman" pitchFamily="18" charset="0"/>
                <a:cs typeface="Times New Roman" pitchFamily="18" charset="0"/>
              </a:rPr>
              <a:t>The word monks comes from the Greek word monos, which means alone.</a:t>
            </a:r>
          </a:p>
          <a:p>
            <a:pPr marL="114300" lvl="0" indent="0">
              <a:buClr>
                <a:srgbClr val="A9A57C"/>
              </a:buClr>
              <a:buNone/>
            </a:pPr>
            <a:r>
              <a:rPr lang="en-US" sz="2400" dirty="0">
                <a:solidFill>
                  <a:srgbClr val="2F2B20"/>
                </a:solidFill>
                <a:latin typeface="Times New Roman" pitchFamily="18" charset="0"/>
                <a:cs typeface="Times New Roman" pitchFamily="18" charset="0"/>
              </a:rPr>
              <a:t>In Buddhism and Christianity, monks and nuns pray on behalf of the people. </a:t>
            </a:r>
          </a:p>
          <a:p>
            <a:pPr marL="114300" lvl="0" indent="0">
              <a:buClr>
                <a:srgbClr val="A9A57C"/>
              </a:buClr>
              <a:buNone/>
            </a:pPr>
            <a:r>
              <a:rPr lang="en-US" sz="2400" dirty="0">
                <a:solidFill>
                  <a:srgbClr val="2F2B20"/>
                </a:solidFill>
                <a:latin typeface="Times New Roman" pitchFamily="18" charset="0"/>
                <a:cs typeface="Times New Roman" pitchFamily="18" charset="0"/>
              </a:rPr>
              <a:t>The monastery typically becomes the spiritual focus of the nearest town or village</a:t>
            </a:r>
          </a:p>
          <a:p>
            <a:pPr marL="0" indent="0">
              <a:buNone/>
            </a:pP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88489822"/>
      </p:ext>
    </p:extLst>
  </p:cSld>
  <p:clrMapOvr>
    <a:masterClrMapping/>
  </p:clrMapOvr>
  <mc:AlternateContent xmlns:mc="http://schemas.openxmlformats.org/markup-compatibility/2006">
    <mc:Choice xmlns:p14="http://schemas.microsoft.com/office/powerpoint/2010/main" Requires="p14">
      <p:transition spd="slow" p14:dur="2000" advTm="46525"/>
    </mc:Choice>
    <mc:Fallback>
      <p:transition spd="slow" advTm="46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pPr marL="114300" lvl="0" indent="0">
              <a:buClr>
                <a:srgbClr val="A9A57C"/>
              </a:buClr>
              <a:buNone/>
            </a:pPr>
            <a:r>
              <a:rPr lang="en-US" sz="2400" dirty="0">
                <a:solidFill>
                  <a:srgbClr val="2F2B20"/>
                </a:solidFill>
                <a:latin typeface="Times New Roman" pitchFamily="18" charset="0"/>
                <a:cs typeface="Times New Roman" pitchFamily="18" charset="0"/>
              </a:rPr>
              <a:t>A monastery is a building or complex of buildings comprising the domestic quarters and work places of monastics, monks or nuns, weather living in communities or alone. A monastery generally includes a place reserved for prayer which may be a chapel, church or temple. </a:t>
            </a:r>
          </a:p>
          <a:p>
            <a:pPr marL="0" indent="0">
              <a:buNone/>
            </a:pPr>
            <a:endParaRPr lang="en-US" dirty="0"/>
          </a:p>
        </p:txBody>
      </p:sp>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38541" y="1918389"/>
            <a:ext cx="3657917" cy="388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65107819"/>
      </p:ext>
    </p:extLst>
  </p:cSld>
  <p:clrMapOvr>
    <a:masterClrMapping/>
  </p:clrMapOvr>
  <mc:AlternateContent xmlns:mc="http://schemas.openxmlformats.org/markup-compatibility/2006">
    <mc:Choice xmlns:p14="http://schemas.microsoft.com/office/powerpoint/2010/main" Requires="p14">
      <p:transition spd="slow" p14:dur="2000" advTm="37358"/>
    </mc:Choice>
    <mc:Fallback>
      <p:transition spd="slow" advTm="37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pPr marL="114300" lvl="0" indent="0">
              <a:buClr>
                <a:srgbClr val="A9A57C"/>
              </a:buClr>
              <a:buNone/>
            </a:pPr>
            <a:r>
              <a:rPr lang="en-US" sz="2400" dirty="0">
                <a:solidFill>
                  <a:srgbClr val="2F2B20"/>
                </a:solidFill>
                <a:latin typeface="Times New Roman" pitchFamily="18" charset="0"/>
                <a:cs typeface="Times New Roman" pitchFamily="18" charset="0"/>
              </a:rPr>
              <a:t>A monastery complex typically comprises a number of building which include a church, dormitory, cloister, refectory, library, </a:t>
            </a:r>
            <a:r>
              <a:rPr lang="en-US" sz="2400" dirty="0" err="1">
                <a:solidFill>
                  <a:srgbClr val="2F2B20"/>
                </a:solidFill>
                <a:latin typeface="Times New Roman" pitchFamily="18" charset="0"/>
                <a:cs typeface="Times New Roman" pitchFamily="18" charset="0"/>
              </a:rPr>
              <a:t>balneary</a:t>
            </a:r>
            <a:r>
              <a:rPr lang="en-US" sz="2400" dirty="0">
                <a:solidFill>
                  <a:srgbClr val="2F2B20"/>
                </a:solidFill>
                <a:latin typeface="Times New Roman" pitchFamily="18" charset="0"/>
                <a:cs typeface="Times New Roman" pitchFamily="18" charset="0"/>
              </a:rPr>
              <a:t> and infirmary. Depending on the location, the monastic order and the occupation of its inhabitants, the complex may include also a wide range of buildings that</a:t>
            </a:r>
          </a:p>
          <a:p>
            <a:pPr marL="0" indent="0">
              <a:buNone/>
            </a:pPr>
            <a:endParaRPr lang="en-US" dirty="0"/>
          </a:p>
        </p:txBody>
      </p:sp>
      <p:pic>
        <p:nvPicPr>
          <p:cNvPr id="2050"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38541" y="1842182"/>
            <a:ext cx="3657917"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4384493"/>
      </p:ext>
    </p:extLst>
  </p:cSld>
  <p:clrMapOvr>
    <a:masterClrMapping/>
  </p:clrMapOvr>
  <mc:AlternateContent xmlns:mc="http://schemas.openxmlformats.org/markup-compatibility/2006">
    <mc:Choice xmlns:p14="http://schemas.microsoft.com/office/powerpoint/2010/main" Requires="p14">
      <p:transition spd="slow" p14:dur="2000" advTm="25698"/>
    </mc:Choice>
    <mc:Fallback>
      <p:transition spd="slow" advTm="25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114300" lvl="0" indent="0">
              <a:buClr>
                <a:srgbClr val="A9A57C"/>
              </a:buClr>
              <a:buNone/>
            </a:pPr>
            <a:r>
              <a:rPr lang="en-US" sz="2400" dirty="0">
                <a:solidFill>
                  <a:srgbClr val="2F2B20"/>
                </a:solidFill>
                <a:latin typeface="Times New Roman" pitchFamily="18" charset="0"/>
                <a:cs typeface="Times New Roman" pitchFamily="18" charset="0"/>
              </a:rPr>
              <a:t>Facilitate self- sufficiency and service to the community. These may include a hospice (home for the aged and terminally ill), a school and range of agricultural and manufacturing buildings such as a barn, a forge or a brewery.</a:t>
            </a:r>
          </a:p>
          <a:p>
            <a:pPr marL="0" indent="0">
              <a:buNone/>
            </a:pPr>
            <a:endParaRPr lang="en-US" dirty="0"/>
          </a:p>
        </p:txBody>
      </p:sp>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38541" y="1958016"/>
            <a:ext cx="3657917"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68847169"/>
      </p:ext>
    </p:extLst>
  </p:cSld>
  <p:clrMapOvr>
    <a:masterClrMapping/>
  </p:clrMapOvr>
  <mc:AlternateContent xmlns:mc="http://schemas.openxmlformats.org/markup-compatibility/2006">
    <mc:Choice xmlns:p14="http://schemas.microsoft.com/office/powerpoint/2010/main" Requires="p14">
      <p:transition spd="slow" p14:dur="2000" advTm="21621"/>
    </mc:Choice>
    <mc:Fallback>
      <p:transition spd="slow" advTm="21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114300" lvl="0" indent="0">
              <a:buClr>
                <a:srgbClr val="A9A57C"/>
              </a:buClr>
              <a:buNone/>
            </a:pPr>
            <a:r>
              <a:rPr lang="en-US" sz="2400" dirty="0">
                <a:solidFill>
                  <a:srgbClr val="2F2B20"/>
                </a:solidFill>
                <a:latin typeface="Times New Roman" pitchFamily="18" charset="0"/>
                <a:cs typeface="Times New Roman" pitchFamily="18" charset="0"/>
              </a:rPr>
              <a:t>The best example of stucco ornamented is provided by the Stupa and monasteries. The group indicates the square base of a large Stupa, surrounded by a number of stucco votive Stupas and overlooking a small court framed with shrines. From this court, a short flight of steps lead to the court of cells, an assembly hall, kitchen and</a:t>
            </a:r>
          </a:p>
          <a:p>
            <a:pPr marL="0" indent="0">
              <a:buNone/>
            </a:pPr>
            <a:endParaRPr lang="en-US" dirty="0"/>
          </a:p>
        </p:txBody>
      </p:sp>
      <p:pic>
        <p:nvPicPr>
          <p:cNvPr id="4098"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38541" y="1958016"/>
            <a:ext cx="3657917"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75058783"/>
      </p:ext>
    </p:extLst>
  </p:cSld>
  <p:clrMapOvr>
    <a:masterClrMapping/>
  </p:clrMapOvr>
  <mc:AlternateContent xmlns:mc="http://schemas.openxmlformats.org/markup-compatibility/2006">
    <mc:Choice xmlns:p14="http://schemas.microsoft.com/office/powerpoint/2010/main" Requires="p14">
      <p:transition spd="slow" p14:dur="2000" advTm="58162"/>
    </mc:Choice>
    <mc:Fallback>
      <p:transition spd="slow" advTm="58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114300" lvl="0" indent="0">
              <a:buClr>
                <a:srgbClr val="A9A57C"/>
              </a:buClr>
              <a:buNone/>
            </a:pPr>
            <a:r>
              <a:rPr lang="en-US" sz="2400" dirty="0">
                <a:solidFill>
                  <a:srgbClr val="2F2B20"/>
                </a:solidFill>
                <a:latin typeface="Times New Roman" pitchFamily="18" charset="0"/>
                <a:cs typeface="Times New Roman" pitchFamily="18" charset="0"/>
              </a:rPr>
              <a:t>Refectory ( a large room in a monastery, college, school, etc. where meals are eaten or a dining hall). Each cell was lighted by a narrow loop set high in the wall and was provided with lamp niches and storage pots. Stone stair led to the upper stories. Here and there between the cells were wall  niches containing sculptures.</a:t>
            </a:r>
          </a:p>
          <a:p>
            <a:pPr marL="114300" lvl="0" indent="0">
              <a:buClr>
                <a:srgbClr val="A9A57C"/>
              </a:buClr>
              <a:buNone/>
            </a:pPr>
            <a:endParaRPr lang="en-US" sz="2400" dirty="0">
              <a:solidFill>
                <a:srgbClr val="2F2B20"/>
              </a:solidFill>
              <a:latin typeface="Times New Roman" pitchFamily="18" charset="0"/>
              <a:cs typeface="Times New Roman" pitchFamily="18" charset="0"/>
            </a:endParaRPr>
          </a:p>
          <a:p>
            <a:pPr marL="0" indent="0">
              <a:buNone/>
            </a:pP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4906788"/>
      </p:ext>
    </p:extLst>
  </p:cSld>
  <p:clrMapOvr>
    <a:masterClrMapping/>
  </p:clrMapOvr>
  <mc:AlternateContent xmlns:mc="http://schemas.openxmlformats.org/markup-compatibility/2006">
    <mc:Choice xmlns:p14="http://schemas.microsoft.com/office/powerpoint/2010/main" Requires="p14">
      <p:transition spd="slow" p14:dur="2000" advTm="28551"/>
    </mc:Choice>
    <mc:Fallback>
      <p:transition spd="slow" advTm="28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365</Words>
  <Application>Microsoft Office PowerPoint</Application>
  <PresentationFormat>On-screen Show (4:3)</PresentationFormat>
  <Paragraphs>13</Paragraphs>
  <Slides>7</Slides>
  <Notes>0</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Monasteries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monasteries</dc:title>
  <dc:creator>Dell</dc:creator>
  <cp:lastModifiedBy>Dell</cp:lastModifiedBy>
  <cp:revision>5</cp:revision>
  <dcterms:created xsi:type="dcterms:W3CDTF">2006-08-16T00:00:00Z</dcterms:created>
  <dcterms:modified xsi:type="dcterms:W3CDTF">2020-05-07T16:19:03Z</dcterms:modified>
</cp:coreProperties>
</file>