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94" autoAdjust="0"/>
    <p:restoredTop sz="94660"/>
  </p:normalViewPr>
  <p:slideViewPr>
    <p:cSldViewPr>
      <p:cViewPr>
        <p:scale>
          <a:sx n="66" d="100"/>
          <a:sy n="66" d="100"/>
        </p:scale>
        <p:origin x="-1518" y="-1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F92FCA-5F5E-4511-9EC5-173D840D3169}" type="datetimeFigureOut">
              <a:rPr lang="en-US" smtClean="0"/>
              <a:t>5/7/2020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31CE23-CEDB-4DF1-BAFC-4656CD6E0EF4}" type="slidenum">
              <a:rPr lang="en-US" smtClean="0"/>
              <a:t>‹#›</a:t>
            </a:fld>
            <a:endParaRPr lang="en-US"/>
          </a:p>
        </p:txBody>
      </p:sp>
    </p:spTree>
    <p:extLst>
      <p:ext uri="{BB962C8B-B14F-4D97-AF65-F5344CB8AC3E}">
        <p14:creationId xmlns:p14="http://schemas.microsoft.com/office/powerpoint/2010/main" val="35933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1CE23-CEDB-4DF1-BAFC-4656CD6E0EF4}" type="slidenum">
              <a:rPr lang="en-US" smtClean="0"/>
              <a:t>5</a:t>
            </a:fld>
            <a:endParaRPr lang="en-US"/>
          </a:p>
        </p:txBody>
      </p:sp>
    </p:spTree>
    <p:extLst>
      <p:ext uri="{BB962C8B-B14F-4D97-AF65-F5344CB8AC3E}">
        <p14:creationId xmlns:p14="http://schemas.microsoft.com/office/powerpoint/2010/main" val="2122298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5/7/2020</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6F15528-21DE-4FAA-801E-634DDDAF4B2B}"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D8BD707-D9CF-40AE-B4C6-C98DA3205C09}" type="datetimeFigureOut">
              <a:rPr lang="en-US" smtClean="0"/>
              <a:pPr/>
              <a:t>5/7/2020</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42999"/>
            <a:ext cx="7772400" cy="2286001"/>
          </a:xfrm>
        </p:spPr>
        <p:txBody>
          <a:bodyPr>
            <a:normAutofit/>
          </a:bodyPr>
          <a:lstStyle/>
          <a:p>
            <a:pPr algn="ctr"/>
            <a:r>
              <a:rPr lang="en-US" sz="2800" dirty="0" smtClean="0">
                <a:latin typeface="Times New Roman" pitchFamily="18" charset="0"/>
                <a:cs typeface="Times New Roman" pitchFamily="18" charset="0"/>
              </a:rPr>
              <a:t>MECHANICS</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Min/B.Eds-CA-204</a:t>
            </a:r>
            <a:endParaRPr lang="en-US" sz="2800" dirty="0">
              <a:latin typeface="Times New Roman" pitchFamily="18" charset="0"/>
              <a:cs typeface="Times New Roman" pitchFamily="18" charset="0"/>
            </a:endParaRPr>
          </a:p>
        </p:txBody>
      </p:sp>
      <p:sp>
        <p:nvSpPr>
          <p:cNvPr id="6" name="Subtitle 5"/>
          <p:cNvSpPr>
            <a:spLocks noGrp="1"/>
          </p:cNvSpPr>
          <p:nvPr>
            <p:ph type="subTitle" idx="1"/>
          </p:nvPr>
        </p:nvSpPr>
        <p:spPr/>
        <p:txBody>
          <a:bodyPr>
            <a:normAutofit fontScale="92500" lnSpcReduction="20000"/>
          </a:bodyPr>
          <a:lstStyle/>
          <a:p>
            <a:pPr algn="r"/>
            <a:r>
              <a:rPr lang="en-US" sz="2400" dirty="0" smtClean="0">
                <a:solidFill>
                  <a:schemeClr val="tx1"/>
                </a:solidFill>
                <a:latin typeface="Times New Roman" pitchFamily="18" charset="0"/>
                <a:cs typeface="Times New Roman" pitchFamily="18" charset="0"/>
              </a:rPr>
              <a:t>Ms. Palwsha </a:t>
            </a:r>
            <a:r>
              <a:rPr lang="en-US" sz="2400" dirty="0">
                <a:solidFill>
                  <a:schemeClr val="tx1"/>
                </a:solidFill>
                <a:latin typeface="Times New Roman" pitchFamily="18" charset="0"/>
                <a:cs typeface="Times New Roman" pitchFamily="18" charset="0"/>
              </a:rPr>
              <a:t>J</a:t>
            </a:r>
            <a:r>
              <a:rPr lang="en-US" sz="2400" dirty="0" smtClean="0">
                <a:solidFill>
                  <a:schemeClr val="tx1"/>
                </a:solidFill>
                <a:latin typeface="Times New Roman" pitchFamily="18" charset="0"/>
                <a:cs typeface="Times New Roman" pitchFamily="18" charset="0"/>
              </a:rPr>
              <a:t>aved</a:t>
            </a:r>
          </a:p>
          <a:p>
            <a:pPr algn="r"/>
            <a:r>
              <a:rPr lang="en-US" sz="2400" dirty="0" smtClean="0">
                <a:solidFill>
                  <a:schemeClr val="tx1"/>
                </a:solidFill>
                <a:latin typeface="Times New Roman" pitchFamily="18" charset="0"/>
                <a:cs typeface="Times New Roman" pitchFamily="18" charset="0"/>
              </a:rPr>
              <a:t>BS-IV(2018-2022</a:t>
            </a:r>
            <a:r>
              <a:rPr lang="en-US" sz="2400" dirty="0" smtClean="0">
                <a:solidFill>
                  <a:schemeClr val="tx1"/>
                </a:solidFill>
                <a:latin typeface="Times New Roman" pitchFamily="18" charset="0"/>
                <a:cs typeface="Times New Roman" pitchFamily="18" charset="0"/>
              </a:rPr>
              <a:t>)</a:t>
            </a:r>
          </a:p>
          <a:p>
            <a:pPr algn="r"/>
            <a:r>
              <a:rPr lang="en-US" sz="2400" dirty="0" smtClean="0">
                <a:solidFill>
                  <a:schemeClr val="tx1"/>
                </a:solidFill>
                <a:latin typeface="Times New Roman" pitchFamily="18" charset="0"/>
                <a:cs typeface="Times New Roman" pitchFamily="18" charset="0"/>
              </a:rPr>
              <a:t>Spring 2020</a:t>
            </a:r>
            <a:endParaRPr lang="en-US" sz="2400" dirty="0">
              <a:solidFill>
                <a:schemeClr val="tx1"/>
              </a:solidFill>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5664653"/>
      </p:ext>
    </p:extLst>
  </p:cSld>
  <p:clrMapOvr>
    <a:masterClrMapping/>
  </p:clrMapOvr>
  <mc:AlternateContent xmlns:mc="http://schemas.openxmlformats.org/markup-compatibility/2006">
    <mc:Choice xmlns:p14="http://schemas.microsoft.com/office/powerpoint/2010/main" Requires="p14">
      <p:transition spd="slow" p14:dur="2000" advTm="14858"/>
    </mc:Choice>
    <mc:Fallback>
      <p:transition spd="slow" advTm="14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normAutofit/>
          </a:bodyPr>
          <a:lstStyle/>
          <a:p>
            <a:pPr marL="114300" indent="0">
              <a:buNone/>
            </a:pPr>
            <a:r>
              <a:rPr lang="en-US" sz="2400" dirty="0" smtClean="0">
                <a:latin typeface="Times New Roman" pitchFamily="18" charset="0"/>
                <a:cs typeface="Times New Roman" pitchFamily="18" charset="0"/>
              </a:rPr>
              <a:t>Ashoka was supported to have built thousands of Stupas throughout the India. By the end of the second century B.C. they had grown to huge proportions. Sculptured fragments of early Stupa have been found in India, but the grandeur of this type of structure can be seen best at </a:t>
            </a:r>
            <a:r>
              <a:rPr lang="en-US" sz="2400" dirty="0">
                <a:latin typeface="Times New Roman" pitchFamily="18" charset="0"/>
                <a:cs typeface="Times New Roman" pitchFamily="18" charset="0"/>
              </a:rPr>
              <a:t>S</a:t>
            </a:r>
            <a:r>
              <a:rPr lang="en-US" sz="2400" dirty="0" smtClean="0">
                <a:latin typeface="Times New Roman" pitchFamily="18" charset="0"/>
                <a:cs typeface="Times New Roman" pitchFamily="18" charset="0"/>
              </a:rPr>
              <a:t>anchi in the state of Madhya Pradesh. </a:t>
            </a:r>
          </a:p>
          <a:p>
            <a:pPr marL="114300" indent="0">
              <a:buNone/>
            </a:pPr>
            <a:r>
              <a:rPr lang="en-US" sz="2400" dirty="0" smtClean="0">
                <a:latin typeface="Times New Roman" pitchFamily="18" charset="0"/>
                <a:cs typeface="Times New Roman" pitchFamily="18" charset="0"/>
              </a:rPr>
              <a:t>There, on a hill overlooking a wide plane, several Stupas containing sacred relics were built over a period of centuries. Of these, the ‘Great Stupa ’the tallest and the finest, was originally dedicated to Ashoka. </a:t>
            </a:r>
            <a:endParaRPr lang="en-US" sz="2400" dirty="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2519349"/>
      </p:ext>
    </p:extLst>
  </p:cSld>
  <p:clrMapOvr>
    <a:masterClrMapping/>
  </p:clrMapOvr>
  <mc:AlternateContent xmlns:mc="http://schemas.openxmlformats.org/markup-compatibility/2006">
    <mc:Choice xmlns:p14="http://schemas.microsoft.com/office/powerpoint/2010/main" Requires="p14">
      <p:transition spd="slow" p14:dur="2000" advTm="63142"/>
    </mc:Choice>
    <mc:Fallback>
      <p:transition spd="slow" advTm="63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457200" y="1536192"/>
            <a:ext cx="3657600" cy="4788408"/>
          </a:xfrm>
        </p:spPr>
        <p:txBody>
          <a:bodyPr>
            <a:normAutofit lnSpcReduction="10000"/>
          </a:bodyPr>
          <a:lstStyle/>
          <a:p>
            <a:pPr marL="114300" indent="0">
              <a:buNone/>
            </a:pPr>
            <a:r>
              <a:rPr lang="en-US" sz="2400" dirty="0" smtClean="0">
                <a:latin typeface="Times New Roman" pitchFamily="18" charset="0"/>
                <a:cs typeface="Times New Roman" pitchFamily="18" charset="0"/>
              </a:rPr>
              <a:t>A double stairway leads to the base, a drum about twenty feet high, and permits across to a narrow railed walk around the solid dome, which rises to a height of fifty feet above the ground. Surmounting the dome is a square enclosure from the center of which rises the ‘yasti or mast’. The yasti is itself adored with a series of umbrellas.</a:t>
            </a:r>
            <a:endParaRPr lang="en-US" sz="2400" dirty="0">
              <a:latin typeface="Times New Roman" pitchFamily="18" charset="0"/>
              <a:cs typeface="Times New Roman" pitchFamily="18" charset="0"/>
            </a:endParaRPr>
          </a:p>
        </p:txBody>
      </p:sp>
      <p:sp>
        <p:nvSpPr>
          <p:cNvPr id="4" name="Content Placeholder 3"/>
          <p:cNvSpPr>
            <a:spLocks noGrp="1"/>
          </p:cNvSpPr>
          <p:nvPr>
            <p:ph sz="half" idx="2"/>
          </p:nvPr>
        </p:nvSpPr>
        <p:spPr/>
        <p:txBody>
          <a:bodyPr>
            <a:normAutofit lnSpcReduction="10000"/>
          </a:bodyPr>
          <a:lstStyle/>
          <a:p>
            <a:endParaRPr lang="en-US" dirty="0"/>
          </a:p>
        </p:txBody>
      </p:sp>
      <p:pic>
        <p:nvPicPr>
          <p:cNvPr id="4098" name="Picture 2" descr="C:\Users\Dell\Desktop\images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524000"/>
            <a:ext cx="3657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Dell\Desktop\images (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1" y="3962400"/>
            <a:ext cx="3657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5248598"/>
      </p:ext>
    </p:extLst>
  </p:cSld>
  <p:clrMapOvr>
    <a:masterClrMapping/>
  </p:clrMapOvr>
  <mc:AlternateContent xmlns:mc="http://schemas.openxmlformats.org/markup-compatibility/2006">
    <mc:Choice xmlns:p14="http://schemas.microsoft.com/office/powerpoint/2010/main" Requires="p14">
      <p:transition spd="slow" p14:dur="2000" advTm="60657"/>
    </mc:Choice>
    <mc:Fallback>
      <p:transition spd="slow" advTm="60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a:bodyPr>
          <a:lstStyle/>
          <a:p>
            <a:pPr marL="114300" indent="0">
              <a:buNone/>
            </a:pPr>
            <a:r>
              <a:rPr lang="en-US" sz="2400" dirty="0" smtClean="0">
                <a:latin typeface="Times New Roman" pitchFamily="18" charset="0"/>
                <a:cs typeface="Times New Roman" pitchFamily="18" charset="0"/>
              </a:rPr>
              <a:t>Around the whole structure is a circular stone railing with ornamented gateways. The, Stupa like most Indian structures, has more than one function. Apart from functioning as a container for relics; it is an object of adoration, a symbol of death of the Buddha, and a token of Buddhism in general.</a:t>
            </a:r>
            <a:endParaRPr lang="en-US" sz="2400" dirty="0">
              <a:latin typeface="Times New Roman" pitchFamily="18" charset="0"/>
              <a:cs typeface="Times New Roman" pitchFamily="18" charset="0"/>
            </a:endParaRPr>
          </a:p>
        </p:txBody>
      </p:sp>
      <p:sp>
        <p:nvSpPr>
          <p:cNvPr id="4" name="Content Placeholder 3"/>
          <p:cNvSpPr>
            <a:spLocks noGrp="1"/>
          </p:cNvSpPr>
          <p:nvPr>
            <p:ph sz="half" idx="2"/>
          </p:nvPr>
        </p:nvSpPr>
        <p:spPr>
          <a:xfrm>
            <a:off x="4419600" y="1536192"/>
            <a:ext cx="3657600" cy="2883408"/>
          </a:xfrm>
        </p:spPr>
        <p:txBody>
          <a:bodyPr/>
          <a:lstStyle/>
          <a:p>
            <a:endParaRPr lang="en-US" dirty="0"/>
          </a:p>
        </p:txBody>
      </p:sp>
      <p:pic>
        <p:nvPicPr>
          <p:cNvPr id="5122" name="Picture 2" descr="C:\Users\Dell\Desktop\download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524000"/>
            <a:ext cx="3657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4725203"/>
      </p:ext>
    </p:extLst>
  </p:cSld>
  <p:clrMapOvr>
    <a:masterClrMapping/>
  </p:clrMapOvr>
  <mc:AlternateContent xmlns:mc="http://schemas.openxmlformats.org/markup-compatibility/2006">
    <mc:Choice xmlns:p14="http://schemas.microsoft.com/office/powerpoint/2010/main" Requires="p14">
      <p:transition spd="slow" p14:dur="2000" advTm="63719"/>
    </mc:Choice>
    <mc:Fallback>
      <p:transition spd="slow" advTm="63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1"/>
            <a:ext cx="7543800" cy="1066799"/>
          </a:xfrm>
        </p:spPr>
        <p:txBody>
          <a:bodyPr/>
          <a:lstStyle/>
          <a:p>
            <a:pPr algn="ctr"/>
            <a:r>
              <a:rPr lang="en-US" sz="2800" b="1" dirty="0" smtClean="0">
                <a:latin typeface="Times New Roman" pitchFamily="18" charset="0"/>
                <a:cs typeface="Times New Roman" pitchFamily="18" charset="0"/>
              </a:rPr>
              <a:t>Buddhist Art of </a:t>
            </a:r>
            <a:r>
              <a:rPr lang="en-US" sz="2800" b="1" dirty="0">
                <a:latin typeface="Times New Roman" pitchFamily="18" charset="0"/>
                <a:cs typeface="Times New Roman" pitchFamily="18" charset="0"/>
              </a:rPr>
              <a:t>G</a:t>
            </a:r>
            <a:r>
              <a:rPr lang="en-US" sz="2800" b="1" dirty="0" smtClean="0">
                <a:latin typeface="Times New Roman" pitchFamily="18" charset="0"/>
                <a:cs typeface="Times New Roman" pitchFamily="18" charset="0"/>
              </a:rPr>
              <a:t>andhara </a:t>
            </a:r>
            <a:endParaRPr lang="en-US" sz="2800" b="1" dirty="0">
              <a:latin typeface="Times New Roman" pitchFamily="18" charset="0"/>
              <a:cs typeface="Times New Roman" pitchFamily="18" charset="0"/>
            </a:endParaRPr>
          </a:p>
        </p:txBody>
      </p:sp>
      <p:sp>
        <p:nvSpPr>
          <p:cNvPr id="5" name="Subtitle 4"/>
          <p:cNvSpPr>
            <a:spLocks noGrp="1"/>
          </p:cNvSpPr>
          <p:nvPr>
            <p:ph type="subTitle" idx="1"/>
          </p:nvPr>
        </p:nvSpPr>
        <p:spPr>
          <a:xfrm>
            <a:off x="685800" y="3276600"/>
            <a:ext cx="6461760" cy="1447800"/>
          </a:xfrm>
        </p:spPr>
        <p:txBody>
          <a:bodyPr>
            <a:normAutofit/>
          </a:bodyPr>
          <a:lstStyle/>
          <a:p>
            <a:pPr algn="ctr"/>
            <a:r>
              <a:rPr lang="en-US" sz="2800" dirty="0" smtClean="0">
                <a:solidFill>
                  <a:schemeClr val="tx1"/>
                </a:solidFill>
                <a:latin typeface="Times New Roman" pitchFamily="18" charset="0"/>
                <a:cs typeface="Times New Roman" pitchFamily="18" charset="0"/>
              </a:rPr>
              <a:t>	Stupas of Gandhara art</a:t>
            </a:r>
            <a:endParaRPr lang="en-US" sz="2800" dirty="0">
              <a:solidFill>
                <a:schemeClr val="tx1"/>
              </a:solidFill>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9512008"/>
      </p:ext>
    </p:extLst>
  </p:cSld>
  <p:clrMapOvr>
    <a:masterClrMapping/>
  </p:clrMapOvr>
  <mc:AlternateContent xmlns:mc="http://schemas.openxmlformats.org/markup-compatibility/2006">
    <mc:Choice xmlns:p14="http://schemas.microsoft.com/office/powerpoint/2010/main" Requires="p14">
      <p:transition spd="slow" p14:dur="2000" advTm="9587"/>
    </mc:Choice>
    <mc:Fallback>
      <p:transition spd="slow" advTm="9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latin typeface="Times New Roman" pitchFamily="18" charset="0"/>
                <a:cs typeface="Times New Roman" pitchFamily="18" charset="0"/>
              </a:rPr>
              <a:t>Stupas</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7620000" cy="5410200"/>
          </a:xfrm>
        </p:spPr>
        <p:txBody>
          <a:bodyPr>
            <a:normAutofit fontScale="25000" lnSpcReduction="20000"/>
          </a:bodyPr>
          <a:lstStyle/>
          <a:p>
            <a:pPr marL="114300" indent="0">
              <a:lnSpc>
                <a:spcPct val="120000"/>
              </a:lnSpc>
              <a:buNone/>
            </a:pPr>
            <a:r>
              <a:rPr lang="en-US" sz="9600" dirty="0" smtClean="0">
                <a:latin typeface="Times New Roman" pitchFamily="18" charset="0"/>
                <a:cs typeface="Times New Roman" pitchFamily="18" charset="0"/>
              </a:rPr>
              <a:t>Stupa, which was originally a small burial or mound of earth, emerged as an important architectural program. In the course of time, this repository became an object of religious importance and worship. With increasing </a:t>
            </a:r>
            <a:r>
              <a:rPr lang="en-US" sz="9600" dirty="0" smtClean="0">
                <a:latin typeface="Times New Roman" pitchFamily="18" charset="0"/>
                <a:cs typeface="Times New Roman" pitchFamily="18" charset="0"/>
              </a:rPr>
              <a:t>reverence</a:t>
            </a:r>
            <a:r>
              <a:rPr lang="en-US" sz="9600" dirty="0" smtClean="0">
                <a:latin typeface="Times New Roman" pitchFamily="18" charset="0"/>
                <a:cs typeface="Times New Roman" pitchFamily="18" charset="0"/>
              </a:rPr>
              <a:t>, the simple, round drum assumed greater prominence and proportion. It developed into a great hemispherical dome which housed within it the relics. According to the Buddhist practice the Stupas were divided into the following categories.</a:t>
            </a:r>
          </a:p>
          <a:p>
            <a:pPr marL="114300" indent="0">
              <a:lnSpc>
                <a:spcPct val="120000"/>
              </a:lnSpc>
              <a:buNone/>
            </a:pPr>
            <a:r>
              <a:rPr lang="en-US" sz="9600" dirty="0" smtClean="0">
                <a:latin typeface="Times New Roman" pitchFamily="18" charset="0"/>
                <a:cs typeface="Times New Roman" pitchFamily="18" charset="0"/>
              </a:rPr>
              <a:t>1.  </a:t>
            </a:r>
            <a:r>
              <a:rPr lang="en-US" sz="9600" b="1" dirty="0" smtClean="0">
                <a:latin typeface="Times New Roman" pitchFamily="18" charset="0"/>
                <a:cs typeface="Times New Roman" pitchFamily="18" charset="0"/>
              </a:rPr>
              <a:t>Relic </a:t>
            </a:r>
            <a:r>
              <a:rPr lang="en-US" sz="9600" b="1" dirty="0">
                <a:latin typeface="Times New Roman" pitchFamily="18" charset="0"/>
                <a:cs typeface="Times New Roman" pitchFamily="18" charset="0"/>
              </a:rPr>
              <a:t>S</a:t>
            </a:r>
            <a:r>
              <a:rPr lang="en-US" sz="9600" b="1" dirty="0" smtClean="0">
                <a:latin typeface="Times New Roman" pitchFamily="18" charset="0"/>
                <a:cs typeface="Times New Roman" pitchFamily="18" charset="0"/>
              </a:rPr>
              <a:t>tupa</a:t>
            </a:r>
            <a:r>
              <a:rPr lang="en-US" sz="9600" dirty="0" smtClean="0">
                <a:latin typeface="Times New Roman" pitchFamily="18" charset="0"/>
                <a:cs typeface="Times New Roman" pitchFamily="18" charset="0"/>
              </a:rPr>
              <a:t>:</a:t>
            </a:r>
          </a:p>
          <a:p>
            <a:pPr marL="114300" indent="0">
              <a:lnSpc>
                <a:spcPct val="120000"/>
              </a:lnSpc>
              <a:buNone/>
            </a:pPr>
            <a:r>
              <a:rPr lang="en-US" sz="9600" dirty="0" smtClean="0">
                <a:latin typeface="Times New Roman" pitchFamily="18" charset="0"/>
                <a:cs typeface="Times New Roman" pitchFamily="18" charset="0"/>
              </a:rPr>
              <a:t>		in which the relics or remains or ashes of the Buddha or his disciples are placed, or something that is  from a past time, place, culture, etc. and belonging to a saint.</a:t>
            </a:r>
          </a:p>
          <a:p>
            <a:pPr marL="114300" indent="0">
              <a:buNone/>
            </a:pPr>
            <a:endParaRPr lang="en-US" sz="9600" dirty="0">
              <a:latin typeface="Times New Roman" pitchFamily="18" charset="0"/>
              <a:cs typeface="Times New Roman" pitchFamily="18" charset="0"/>
            </a:endParaRPr>
          </a:p>
          <a:p>
            <a:pPr marL="114300" indent="0">
              <a:buNone/>
            </a:pPr>
            <a:endParaRPr lang="en-US" sz="9600" dirty="0" smtClean="0">
              <a:latin typeface="Times New Roman" pitchFamily="18" charset="0"/>
              <a:cs typeface="Times New Roman" pitchFamily="18" charset="0"/>
            </a:endParaRPr>
          </a:p>
          <a:p>
            <a:pPr marL="114300" indent="0">
              <a:buNone/>
            </a:pPr>
            <a:endParaRPr lang="en-US" sz="9600" dirty="0">
              <a:latin typeface="Times New Roman" pitchFamily="18" charset="0"/>
              <a:cs typeface="Times New Roman" pitchFamily="18" charset="0"/>
            </a:endParaRPr>
          </a:p>
          <a:p>
            <a:pPr marL="571500" indent="-457200">
              <a:buFont typeface="+mj-lt"/>
              <a:buAutoNum type="arabicPeriod"/>
            </a:pPr>
            <a:endParaRPr lang="en-US" sz="11200" dirty="0" smtClean="0">
              <a:latin typeface="Times New Roman" pitchFamily="18" charset="0"/>
              <a:cs typeface="Times New Roman" pitchFamily="18" charset="0"/>
            </a:endParaRPr>
          </a:p>
          <a:p>
            <a:pPr marL="571500" indent="-457200">
              <a:buFont typeface="+mj-lt"/>
              <a:buAutoNum type="arabicPeriod"/>
            </a:pPr>
            <a:endParaRPr lang="en-US" sz="11200" dirty="0">
              <a:latin typeface="Times New Roman" pitchFamily="18" charset="0"/>
              <a:cs typeface="Times New Roman" pitchFamily="18" charset="0"/>
            </a:endParaRPr>
          </a:p>
          <a:p>
            <a:pPr marL="571500" indent="-457200">
              <a:buFont typeface="+mj-lt"/>
              <a:buAutoNum type="arabicPeriod"/>
            </a:pPr>
            <a:endParaRPr lang="en-US" sz="11200" dirty="0" smtClean="0">
              <a:latin typeface="Times New Roman" pitchFamily="18" charset="0"/>
              <a:cs typeface="Times New Roman" pitchFamily="18" charset="0"/>
            </a:endParaRPr>
          </a:p>
          <a:p>
            <a:pPr marL="571500" indent="-457200">
              <a:buFont typeface="+mj-lt"/>
              <a:buAutoNum type="arabicPeriod"/>
            </a:pPr>
            <a:endParaRPr lang="en-US" sz="11200" dirty="0">
              <a:latin typeface="Times New Roman" pitchFamily="18" charset="0"/>
              <a:cs typeface="Times New Roman" pitchFamily="18" charset="0"/>
            </a:endParaRPr>
          </a:p>
          <a:p>
            <a:pPr marL="571500" indent="-457200">
              <a:buFont typeface="+mj-lt"/>
              <a:buAutoNum type="arabicPeriod"/>
            </a:pPr>
            <a:endParaRPr lang="en-US" sz="11200" dirty="0" smtClean="0">
              <a:latin typeface="Times New Roman" pitchFamily="18" charset="0"/>
              <a:cs typeface="Times New Roman" pitchFamily="18" charset="0"/>
            </a:endParaRPr>
          </a:p>
          <a:p>
            <a:pPr marL="571500" indent="-457200">
              <a:buFont typeface="+mj-lt"/>
              <a:buAutoNum type="arabicPeriod"/>
            </a:pPr>
            <a:endParaRPr lang="en-US" sz="11200" dirty="0">
              <a:latin typeface="Times New Roman" pitchFamily="18" charset="0"/>
              <a:cs typeface="Times New Roman" pitchFamily="18" charset="0"/>
            </a:endParaRPr>
          </a:p>
          <a:p>
            <a:pPr marL="571500" indent="-457200">
              <a:buFont typeface="+mj-lt"/>
              <a:buAutoNum type="arabicPeriod"/>
            </a:pPr>
            <a:endParaRPr lang="en-US" sz="11200" dirty="0" smtClean="0">
              <a:latin typeface="Times New Roman" pitchFamily="18" charset="0"/>
              <a:cs typeface="Times New Roman" pitchFamily="18" charset="0"/>
            </a:endParaRPr>
          </a:p>
          <a:p>
            <a:pPr marL="571500" indent="-457200">
              <a:buFont typeface="+mj-lt"/>
              <a:buAutoNum type="arabicPeriod"/>
            </a:pPr>
            <a:endParaRPr lang="en-US" sz="11200" dirty="0">
              <a:latin typeface="Times New Roman" pitchFamily="18" charset="0"/>
              <a:cs typeface="Times New Roman" pitchFamily="18" charset="0"/>
            </a:endParaRPr>
          </a:p>
          <a:p>
            <a:pPr marL="571500" indent="-457200">
              <a:buFont typeface="+mj-lt"/>
              <a:buAutoNum type="arabicPeriod"/>
            </a:pPr>
            <a:endParaRPr lang="en-US" sz="11200" dirty="0" smtClean="0">
              <a:latin typeface="Times New Roman" pitchFamily="18" charset="0"/>
              <a:cs typeface="Times New Roman" pitchFamily="18" charset="0"/>
            </a:endParaRPr>
          </a:p>
          <a:p>
            <a:pPr marL="571500" indent="-457200">
              <a:buFont typeface="+mj-lt"/>
              <a:buAutoNum type="arabicPeriod"/>
            </a:pPr>
            <a:endParaRPr lang="en-US" sz="11200" dirty="0">
              <a:latin typeface="Times New Roman" pitchFamily="18" charset="0"/>
              <a:cs typeface="Times New Roman" pitchFamily="18" charset="0"/>
            </a:endParaRPr>
          </a:p>
          <a:p>
            <a:pPr marL="571500" indent="-457200">
              <a:buFont typeface="+mj-lt"/>
              <a:buAutoNum type="arabicPeriod"/>
            </a:pPr>
            <a:endParaRPr lang="en-US" sz="11200" dirty="0" smtClean="0">
              <a:latin typeface="Times New Roman" pitchFamily="18" charset="0"/>
              <a:cs typeface="Times New Roman" pitchFamily="18" charset="0"/>
            </a:endParaRPr>
          </a:p>
          <a:p>
            <a:pPr marL="571500" indent="-457200">
              <a:buFont typeface="+mj-lt"/>
              <a:buAutoNum type="arabicPeriod"/>
            </a:pPr>
            <a:endParaRPr lang="en-US" sz="11200" dirty="0">
              <a:latin typeface="Times New Roman" pitchFamily="18" charset="0"/>
              <a:cs typeface="Times New Roman" pitchFamily="18" charset="0"/>
            </a:endParaRPr>
          </a:p>
          <a:p>
            <a:pPr marL="571500" indent="-457200">
              <a:buFont typeface="+mj-lt"/>
              <a:buAutoNum type="arabicPeriod"/>
            </a:pPr>
            <a:endParaRPr lang="en-US" sz="11200" dirty="0" smtClean="0">
              <a:latin typeface="Times New Roman" pitchFamily="18" charset="0"/>
              <a:cs typeface="Times New Roman" pitchFamily="18" charset="0"/>
            </a:endParaRPr>
          </a:p>
          <a:p>
            <a:pPr marL="571500" indent="-457200">
              <a:buFont typeface="+mj-lt"/>
              <a:buAutoNum type="arabicPeriod"/>
            </a:pPr>
            <a:endParaRPr lang="en-US" sz="11200" dirty="0">
              <a:latin typeface="Times New Roman" pitchFamily="18" charset="0"/>
              <a:cs typeface="Times New Roman" pitchFamily="18" charset="0"/>
            </a:endParaRPr>
          </a:p>
          <a:p>
            <a:pPr marL="571500" indent="-457200">
              <a:buFont typeface="+mj-lt"/>
              <a:buAutoNum type="arabicPeriod"/>
            </a:pPr>
            <a:endParaRPr lang="en-US" sz="11200" dirty="0" smtClean="0">
              <a:latin typeface="Times New Roman" pitchFamily="18" charset="0"/>
              <a:cs typeface="Times New Roman" pitchFamily="18" charset="0"/>
            </a:endParaRPr>
          </a:p>
          <a:p>
            <a:pPr marL="571500" indent="-457200">
              <a:buFont typeface="+mj-lt"/>
              <a:buAutoNum type="arabicPeriod"/>
            </a:pPr>
            <a:endParaRPr lang="en-US" sz="112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2135440"/>
      </p:ext>
    </p:extLst>
  </p:cSld>
  <p:clrMapOvr>
    <a:masterClrMapping/>
  </p:clrMapOvr>
  <mc:AlternateContent xmlns:mc="http://schemas.openxmlformats.org/markup-compatibility/2006">
    <mc:Choice xmlns:p14="http://schemas.microsoft.com/office/powerpoint/2010/main" Requires="p14">
      <p:transition spd="slow" p14:dur="2000" advTm="97150"/>
    </mc:Choice>
    <mc:Fallback>
      <p:transition spd="slow" advTm="97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5" name="Content Placeholder 4"/>
          <p:cNvSpPr>
            <a:spLocks noGrp="1"/>
          </p:cNvSpPr>
          <p:nvPr>
            <p:ph idx="1"/>
          </p:nvPr>
        </p:nvSpPr>
        <p:spPr>
          <a:xfrm>
            <a:off x="457200" y="1600200"/>
            <a:ext cx="7620000" cy="5029200"/>
          </a:xfrm>
        </p:spPr>
        <p:txBody>
          <a:bodyPr>
            <a:normAutofit/>
          </a:bodyPr>
          <a:lstStyle/>
          <a:p>
            <a:pPr marL="114300" indent="0">
              <a:buNone/>
            </a:pPr>
            <a:r>
              <a:rPr lang="en-US" sz="2400" dirty="0" smtClean="0">
                <a:latin typeface="Times New Roman" pitchFamily="18" charset="0"/>
                <a:cs typeface="Times New Roman" pitchFamily="18" charset="0"/>
              </a:rPr>
              <a:t>2.  </a:t>
            </a:r>
            <a:r>
              <a:rPr lang="en-US" sz="2400" b="1" dirty="0" smtClean="0">
                <a:latin typeface="Times New Roman" pitchFamily="18" charset="0"/>
                <a:cs typeface="Times New Roman" pitchFamily="18" charset="0"/>
              </a:rPr>
              <a:t>Object </a:t>
            </a:r>
            <a:r>
              <a:rPr lang="en-US" sz="2400" b="1" dirty="0">
                <a:latin typeface="Times New Roman" pitchFamily="18" charset="0"/>
                <a:cs typeface="Times New Roman" pitchFamily="18" charset="0"/>
              </a:rPr>
              <a:t>Stupa</a:t>
            </a:r>
            <a:r>
              <a:rPr lang="en-US" sz="2600" dirty="0" smtClean="0">
                <a:latin typeface="Times New Roman" pitchFamily="18" charset="0"/>
                <a:cs typeface="Times New Roman" pitchFamily="18" charset="0"/>
              </a:rPr>
              <a:t>:</a:t>
            </a:r>
          </a:p>
          <a:p>
            <a:pPr marL="114300" indent="0">
              <a:buNone/>
            </a:pPr>
            <a:r>
              <a:rPr lang="en-US" sz="26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in this type of Stupa, the objects belonging to Buddha and his disciples are placed, such as begging bowl, robe, turban, slippers or important Buddhist belonging to a saint.</a:t>
            </a:r>
          </a:p>
          <a:p>
            <a:pPr marL="114300" indent="0">
              <a:buNone/>
            </a:pPr>
            <a:r>
              <a:rPr lang="en-US" sz="2400" dirty="0" smtClean="0">
                <a:latin typeface="Times New Roman" pitchFamily="18" charset="0"/>
                <a:cs typeface="Times New Roman" pitchFamily="18" charset="0"/>
              </a:rPr>
              <a:t>3.</a:t>
            </a:r>
            <a:r>
              <a:rPr lang="en-US" sz="2400" b="1" dirty="0" smtClean="0">
                <a:latin typeface="Times New Roman" pitchFamily="18" charset="0"/>
                <a:cs typeface="Times New Roman" pitchFamily="18" charset="0"/>
              </a:rPr>
              <a:t>  Commemorative </a:t>
            </a:r>
            <a:r>
              <a:rPr lang="en-US" sz="2400" b="1" dirty="0">
                <a:latin typeface="Times New Roman" pitchFamily="18" charset="0"/>
                <a:cs typeface="Times New Roman" pitchFamily="18" charset="0"/>
              </a:rPr>
              <a:t>Stupa</a:t>
            </a:r>
            <a:r>
              <a:rPr lang="en-US" sz="2400" dirty="0" smtClean="0">
                <a:latin typeface="Times New Roman" pitchFamily="18" charset="0"/>
                <a:cs typeface="Times New Roman" pitchFamily="18" charset="0"/>
              </a:rPr>
              <a:t>:</a:t>
            </a:r>
          </a:p>
          <a:p>
            <a:pPr marL="11430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constructed to remember event in the life of Buddha and his disciples. To commemorate officially and give respect to Buddha and his disciples or events from his life.</a:t>
            </a:r>
            <a:endParaRPr lang="en-US" sz="2400" dirty="0">
              <a:latin typeface="Times New Roman" pitchFamily="18" charset="0"/>
              <a:cs typeface="Times New Roman" pitchFamily="18" charset="0"/>
            </a:endParaRPr>
          </a:p>
          <a:p>
            <a:pPr marL="114300" indent="0">
              <a:buNone/>
            </a:pPr>
            <a:endParaRPr lang="en-US" sz="2400" dirty="0">
              <a:latin typeface="Times New Roman" pitchFamily="18" charset="0"/>
              <a:cs typeface="Times New Roman" pitchFamily="18" charset="0"/>
            </a:endParaRPr>
          </a:p>
          <a:p>
            <a:pPr marL="114300" indent="0">
              <a:buNone/>
            </a:pPr>
            <a:endParaRPr lang="en-US" sz="2400" dirty="0" smtClean="0">
              <a:latin typeface="Times New Roman" pitchFamily="18" charset="0"/>
              <a:cs typeface="Times New Roman" pitchFamily="18" charset="0"/>
            </a:endParaRPr>
          </a:p>
          <a:p>
            <a:pPr marL="114300" indent="0">
              <a:buNone/>
            </a:pPr>
            <a:endParaRPr lang="en-US" sz="2400" dirty="0">
              <a:latin typeface="Times New Roman" pitchFamily="18" charset="0"/>
              <a:cs typeface="Times New Roman" pitchFamily="18" charset="0"/>
            </a:endParaRPr>
          </a:p>
          <a:p>
            <a:pPr marL="114300" indent="0">
              <a:buNone/>
            </a:pPr>
            <a:endParaRPr lang="en-US" sz="2400" dirty="0" smtClean="0">
              <a:latin typeface="Times New Roman" pitchFamily="18" charset="0"/>
              <a:cs typeface="Times New Roman" pitchFamily="18" charset="0"/>
            </a:endParaRPr>
          </a:p>
          <a:p>
            <a:pPr marL="114300" indent="0">
              <a:buNone/>
            </a:pPr>
            <a:endParaRPr lang="en-US" sz="2400" dirty="0">
              <a:latin typeface="Times New Roman" pitchFamily="18" charset="0"/>
              <a:cs typeface="Times New Roman" pitchFamily="18" charset="0"/>
            </a:endParaRPr>
          </a:p>
          <a:p>
            <a:pPr marL="114300" indent="0">
              <a:buNone/>
            </a:pPr>
            <a:endParaRPr lang="en-US" sz="2400" dirty="0" smtClean="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05741723"/>
      </p:ext>
    </p:extLst>
  </p:cSld>
  <p:clrMapOvr>
    <a:masterClrMapping/>
  </p:clrMapOvr>
  <mc:AlternateContent xmlns:mc="http://schemas.openxmlformats.org/markup-compatibility/2006">
    <mc:Choice xmlns:p14="http://schemas.microsoft.com/office/powerpoint/2010/main" Requires="p14">
      <p:transition spd="slow" p14:dur="2000" advTm="29183"/>
    </mc:Choice>
    <mc:Fallback>
      <p:transition spd="slow" advTm="29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010400" cy="1066800"/>
          </a:xfrm>
        </p:spPr>
        <p:txBody>
          <a:bodyPr/>
          <a:lstStyle/>
          <a:p>
            <a:pPr algn="ctr"/>
            <a:endParaRPr lang="en-US" sz="28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114300" indent="0">
              <a:buNone/>
            </a:pPr>
            <a:r>
              <a:rPr lang="en-US" sz="2400" dirty="0" smtClean="0">
                <a:latin typeface="Times New Roman" pitchFamily="18" charset="0"/>
                <a:cs typeface="Times New Roman" pitchFamily="18" charset="0"/>
              </a:rPr>
              <a:t>4.  </a:t>
            </a:r>
            <a:r>
              <a:rPr lang="en-US" sz="2400" b="1" dirty="0" smtClean="0">
                <a:latin typeface="Times New Roman" pitchFamily="18" charset="0"/>
                <a:cs typeface="Times New Roman" pitchFamily="18" charset="0"/>
              </a:rPr>
              <a:t>Votive </a:t>
            </a:r>
            <a:r>
              <a:rPr lang="en-US" sz="2400" b="1" dirty="0">
                <a:latin typeface="Times New Roman" pitchFamily="18" charset="0"/>
                <a:cs typeface="Times New Roman" pitchFamily="18" charset="0"/>
              </a:rPr>
              <a:t>Stupa</a:t>
            </a:r>
            <a:r>
              <a:rPr lang="en-US" sz="2400" dirty="0" smtClean="0">
                <a:latin typeface="Times New Roman" pitchFamily="18" charset="0"/>
                <a:cs typeface="Times New Roman" pitchFamily="18" charset="0"/>
              </a:rPr>
              <a:t>: </a:t>
            </a:r>
          </a:p>
          <a:p>
            <a:pPr marL="11430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constructed to gain spiritual benefits give or done to honor and thank a god.</a:t>
            </a:r>
            <a:endParaRPr lang="en-US" sz="2400" dirty="0">
              <a:latin typeface="Times New Roman" pitchFamily="18" charset="0"/>
              <a:cs typeface="Times New Roman" pitchFamily="18" charset="0"/>
            </a:endParaRPr>
          </a:p>
          <a:p>
            <a:pPr marL="114300" indent="0">
              <a:buNone/>
            </a:pPr>
            <a:r>
              <a:rPr lang="en-US" sz="2400" dirty="0" smtClean="0">
                <a:latin typeface="Times New Roman" pitchFamily="18" charset="0"/>
                <a:cs typeface="Times New Roman" pitchFamily="18" charset="0"/>
              </a:rPr>
              <a:t>5.  </a:t>
            </a:r>
            <a:r>
              <a:rPr lang="en-US" sz="2400" b="1" dirty="0" smtClean="0">
                <a:latin typeface="Times New Roman" pitchFamily="18" charset="0"/>
                <a:cs typeface="Times New Roman" pitchFamily="18" charset="0"/>
              </a:rPr>
              <a:t>Model or symbolic Stupa</a:t>
            </a:r>
            <a:r>
              <a:rPr lang="en-US" sz="2400" dirty="0" smtClean="0">
                <a:latin typeface="Times New Roman" pitchFamily="18" charset="0"/>
                <a:cs typeface="Times New Roman" pitchFamily="18" charset="0"/>
              </a:rPr>
              <a:t>: </a:t>
            </a:r>
          </a:p>
          <a:p>
            <a:pPr marL="114300" indent="0">
              <a:buNone/>
            </a:pPr>
            <a:r>
              <a:rPr lang="en-US" sz="2400" dirty="0" smtClean="0">
                <a:latin typeface="Times New Roman" pitchFamily="18" charset="0"/>
                <a:cs typeface="Times New Roman" pitchFamily="18" charset="0"/>
              </a:rPr>
              <a:t>			to symbolized aspects of Buddhist religious belief. A thing use as an example to follow or imitate.</a:t>
            </a:r>
          </a:p>
          <a:p>
            <a:pPr marL="114300" indent="0">
              <a:buNone/>
            </a:pPr>
            <a:r>
              <a:rPr lang="en-US" sz="2400" dirty="0" smtClean="0">
                <a:latin typeface="Times New Roman" pitchFamily="18" charset="0"/>
                <a:cs typeface="Times New Roman" pitchFamily="18" charset="0"/>
              </a:rPr>
              <a:t>The Stupa relics originally contained the relics of the Buddha or his disciples. Later on, Stupas were built to commemorate some events to the life of Buddha or other some other great saints. </a:t>
            </a:r>
            <a:endParaRPr lang="en-US" sz="2400" dirty="0">
              <a:latin typeface="Times New Roman" pitchFamily="18" charset="0"/>
              <a:cs typeface="Times New Roman" pitchFamily="18"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0227071"/>
      </p:ext>
    </p:extLst>
  </p:cSld>
  <p:clrMapOvr>
    <a:masterClrMapping/>
  </p:clrMapOvr>
  <mc:AlternateContent xmlns:mc="http://schemas.openxmlformats.org/markup-compatibility/2006">
    <mc:Choice xmlns:p14="http://schemas.microsoft.com/office/powerpoint/2010/main" Requires="p14">
      <p:transition spd="slow" p14:dur="2000" advTm="50974"/>
    </mc:Choice>
    <mc:Fallback>
      <p:transition spd="slow" advTm="5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114300" indent="0">
              <a:buNone/>
            </a:pPr>
            <a:r>
              <a:rPr lang="en-US" sz="2400" dirty="0">
                <a:latin typeface="Times New Roman" pitchFamily="18" charset="0"/>
                <a:cs typeface="Times New Roman" pitchFamily="18" charset="0"/>
              </a:rPr>
              <a:t>In due course, the places of the relic and </a:t>
            </a:r>
            <a:r>
              <a:rPr lang="en-US" sz="2400" dirty="0" smtClean="0">
                <a:latin typeface="Times New Roman" pitchFamily="18" charset="0"/>
                <a:cs typeface="Times New Roman" pitchFamily="18" charset="0"/>
              </a:rPr>
              <a:t>commemorate Stupa became centers of pilgrimage where the Buddhists devotees built votive Stupas as a work of great religious merit.</a:t>
            </a:r>
          </a:p>
          <a:p>
            <a:pPr marL="114300" indent="0">
              <a:buNone/>
            </a:pPr>
            <a:r>
              <a:rPr lang="en-US" sz="2400" dirty="0" smtClean="0">
                <a:latin typeface="Times New Roman" pitchFamily="18" charset="0"/>
                <a:cs typeface="Times New Roman" pitchFamily="18" charset="0"/>
              </a:rPr>
              <a:t>Before the representation of image of the Buddha, model Stupa carved on stone reliefs indicate his death. This type had symbolic meanings. </a:t>
            </a:r>
            <a:endParaRPr lang="en-US" sz="2400" dirty="0">
              <a:latin typeface="Times New Roman" pitchFamily="18" charset="0"/>
              <a:cs typeface="Times New Roman" pitchFamily="18" charset="0"/>
            </a:endParaRPr>
          </a:p>
          <a:p>
            <a:pPr marL="114300" indent="0">
              <a:buNone/>
            </a:pPr>
            <a:r>
              <a:rPr lang="en-US" sz="2400" dirty="0" smtClean="0">
                <a:latin typeface="Times New Roman" pitchFamily="18" charset="0"/>
                <a:cs typeface="Times New Roman" pitchFamily="18" charset="0"/>
              </a:rPr>
              <a:t>When the Stupa was looks upon as an object of homage, it was fenced off by a railing. This practice was not followed in Gandhara.</a:t>
            </a:r>
            <a:endParaRPr lang="en-US" sz="24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9866990"/>
      </p:ext>
    </p:extLst>
  </p:cSld>
  <p:clrMapOvr>
    <a:masterClrMapping/>
  </p:clrMapOvr>
  <mc:AlternateContent xmlns:mc="http://schemas.openxmlformats.org/markup-compatibility/2006">
    <mc:Choice xmlns:p14="http://schemas.microsoft.com/office/powerpoint/2010/main" Requires="p14">
      <p:transition spd="slow" p14:dur="2000" advTm="72343"/>
    </mc:Choice>
    <mc:Fallback>
      <p:transition spd="slow" advTm="72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1"/>
          </p:nvPr>
        </p:nvSpPr>
        <p:spPr/>
        <p:txBody>
          <a:bodyPr/>
          <a:lstStyle/>
          <a:p>
            <a:pPr marL="114300" indent="0">
              <a:buNone/>
            </a:pPr>
            <a:r>
              <a:rPr lang="en-US" sz="2400" dirty="0" smtClean="0">
                <a:latin typeface="Times New Roman" pitchFamily="18" charset="0"/>
                <a:cs typeface="Times New Roman" pitchFamily="18" charset="0"/>
              </a:rPr>
              <a:t>The solid conical structure was raised on a high base, round or square in plan. The bas was decorated with sculptures depicting various scenes in the Buddha’s life. Sometimes, a screen wall was added to protect the sculptures. Rows of  sculptures also adorned the main body of the Stupa drum.</a:t>
            </a:r>
            <a:r>
              <a:rPr lang="en-US" dirty="0" smtClean="0"/>
              <a:t> </a:t>
            </a:r>
            <a:endParaRPr lang="en-US" dirty="0"/>
          </a:p>
        </p:txBody>
      </p:sp>
      <p:sp>
        <p:nvSpPr>
          <p:cNvPr id="6" name="Content Placeholder 5"/>
          <p:cNvSpPr>
            <a:spLocks noGrp="1"/>
          </p:cNvSpPr>
          <p:nvPr>
            <p:ph sz="half" idx="2"/>
          </p:nvPr>
        </p:nvSpPr>
        <p:spPr/>
        <p:txBody>
          <a:bodyPr/>
          <a:lstStyle/>
          <a:p>
            <a:endParaRPr lang="en-US" dirty="0"/>
          </a:p>
        </p:txBody>
      </p:sp>
      <p:pic>
        <p:nvPicPr>
          <p:cNvPr id="1026" name="Picture 2" descr="C:\Users\Dell\Desktop\image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00200"/>
            <a:ext cx="3505200" cy="441959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9747172"/>
      </p:ext>
    </p:extLst>
  </p:cSld>
  <p:clrMapOvr>
    <a:masterClrMapping/>
  </p:clrMapOvr>
  <mc:AlternateContent xmlns:mc="http://schemas.openxmlformats.org/markup-compatibility/2006">
    <mc:Choice xmlns:p14="http://schemas.microsoft.com/office/powerpoint/2010/main" Requires="p14">
      <p:transition spd="slow" p14:dur="2000" advTm="55068"/>
    </mc:Choice>
    <mc:Fallback>
      <p:transition spd="slow" advTm="55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7620000" cy="487362"/>
          </a:xfrm>
        </p:spPr>
        <p:txBody>
          <a:bodyPr/>
          <a:lstStyle/>
          <a:p>
            <a:endParaRPr lang="en-US" dirty="0"/>
          </a:p>
        </p:txBody>
      </p:sp>
      <p:sp>
        <p:nvSpPr>
          <p:cNvPr id="10" name="Content Placeholder 9"/>
          <p:cNvSpPr>
            <a:spLocks noGrp="1"/>
          </p:cNvSpPr>
          <p:nvPr>
            <p:ph sz="half" idx="1"/>
          </p:nvPr>
        </p:nvSpPr>
        <p:spPr>
          <a:xfrm>
            <a:off x="457200" y="1371600"/>
            <a:ext cx="3657600" cy="4754880"/>
          </a:xfrm>
        </p:spPr>
        <p:txBody>
          <a:bodyPr>
            <a:normAutofit/>
          </a:bodyPr>
          <a:lstStyle/>
          <a:p>
            <a:pPr marL="114300" indent="0">
              <a:buNone/>
            </a:pPr>
            <a:r>
              <a:rPr lang="en-US" sz="2400" dirty="0" smtClean="0">
                <a:latin typeface="Times New Roman" pitchFamily="18" charset="0"/>
                <a:cs typeface="Times New Roman" pitchFamily="18" charset="0"/>
              </a:rPr>
              <a:t>The Stupa structure consisted of a base, a cylindrical drum, and a hemispherical dome superimposed by seven disc- shaped umbrellas one above the other, supported on an upright staff which rests firmly inside a square box, called ‘Hermika’. This ‘Hermika’ contains the relics.</a:t>
            </a:r>
            <a:endParaRPr lang="en-US" sz="2400" dirty="0">
              <a:latin typeface="Times New Roman" pitchFamily="18" charset="0"/>
              <a:cs typeface="Times New Roman" pitchFamily="18" charset="0"/>
            </a:endParaRPr>
          </a:p>
        </p:txBody>
      </p:sp>
      <p:pic>
        <p:nvPicPr>
          <p:cNvPr id="14" name="Picture 2" descr="C:\Users\Dell\Desktop\images.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98256" y="4191000"/>
            <a:ext cx="230028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5114" y="762000"/>
            <a:ext cx="2895600"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4141753"/>
      </p:ext>
    </p:extLst>
  </p:cSld>
  <p:clrMapOvr>
    <a:masterClrMapping/>
  </p:clrMapOvr>
  <mc:AlternateContent xmlns:mc="http://schemas.openxmlformats.org/markup-compatibility/2006">
    <mc:Choice xmlns:p14="http://schemas.microsoft.com/office/powerpoint/2010/main" Requires="p14">
      <p:transition spd="slow" p14:dur="2000" advTm="58527"/>
    </mc:Choice>
    <mc:Fallback>
      <p:transition spd="slow" advTm="58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dirty="0"/>
          </a:p>
        </p:txBody>
      </p:sp>
      <p:sp>
        <p:nvSpPr>
          <p:cNvPr id="11" name="Content Placeholder 10"/>
          <p:cNvSpPr>
            <a:spLocks noGrp="1"/>
          </p:cNvSpPr>
          <p:nvPr>
            <p:ph sz="half" idx="1"/>
          </p:nvPr>
        </p:nvSpPr>
        <p:spPr>
          <a:xfrm>
            <a:off x="457200" y="1536192"/>
            <a:ext cx="3657600" cy="4864608"/>
          </a:xfrm>
        </p:spPr>
        <p:txBody>
          <a:bodyPr>
            <a:normAutofit lnSpcReduction="10000"/>
          </a:bodyPr>
          <a:lstStyle/>
          <a:p>
            <a:pPr marL="114300" indent="0">
              <a:buNone/>
            </a:pPr>
            <a:r>
              <a:rPr lang="en-US" sz="2400" dirty="0" smtClean="0">
                <a:latin typeface="Times New Roman" pitchFamily="18" charset="0"/>
                <a:cs typeface="Times New Roman" pitchFamily="18" charset="0"/>
              </a:rPr>
              <a:t>There are numbers of isolated monuments, mainly Stupas and monasteries, scattered about the valley of </a:t>
            </a:r>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exlia. The remains are especially numerous in southern half of the valley. The niches in the Stupas once held figures of the Buddha or of the Bodhisattva in relief. The same kind of decoration is also found in smaller Stupas. </a:t>
            </a:r>
            <a:endParaRPr lang="en-US" sz="2400" dirty="0">
              <a:latin typeface="Times New Roman" pitchFamily="18" charset="0"/>
              <a:cs typeface="Times New Roman" pitchFamily="18" charset="0"/>
            </a:endParaRPr>
          </a:p>
        </p:txBody>
      </p:sp>
      <p:sp>
        <p:nvSpPr>
          <p:cNvPr id="12" name="Content Placeholder 11"/>
          <p:cNvSpPr>
            <a:spLocks noGrp="1"/>
          </p:cNvSpPr>
          <p:nvPr>
            <p:ph sz="half" idx="2"/>
          </p:nvPr>
        </p:nvSpPr>
        <p:spPr/>
        <p:txBody>
          <a:bodyPr>
            <a:normAutofit lnSpcReduction="10000"/>
          </a:bodyPr>
          <a:lstStyle/>
          <a:p>
            <a:pPr marL="114300" indent="0">
              <a:buNone/>
            </a:pPr>
            <a:endParaRPr lang="en-US" dirty="0"/>
          </a:p>
        </p:txBody>
      </p:sp>
      <p:pic>
        <p:nvPicPr>
          <p:cNvPr id="3075" name="Picture 3" descr="C:\Users\Dell\Desktop\jauliantaxil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399"/>
            <a:ext cx="3276600" cy="335280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8156612"/>
      </p:ext>
    </p:extLst>
  </p:cSld>
  <p:clrMapOvr>
    <a:masterClrMapping/>
  </p:clrMapOvr>
  <mc:AlternateContent xmlns:mc="http://schemas.openxmlformats.org/markup-compatibility/2006">
    <mc:Choice xmlns:p14="http://schemas.microsoft.com/office/powerpoint/2010/main" Requires="p14">
      <p:transition spd="slow" p14:dur="2000" advTm="67189"/>
    </mc:Choice>
    <mc:Fallback>
      <p:transition spd="slow" advTm="67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959</TotalTime>
  <Words>596</Words>
  <Application>Microsoft Office PowerPoint</Application>
  <PresentationFormat>On-screen Show (4:3)</PresentationFormat>
  <Paragraphs>52</Paragraphs>
  <Slides>12</Slides>
  <Notes>1</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Adjacency</vt:lpstr>
      <vt:lpstr>MECHANICS Min/B.Eds-CA-204</vt:lpstr>
      <vt:lpstr>Buddhist Art of Gandhara </vt:lpstr>
      <vt:lpstr>Stupas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MECHANICS Min/B.Eds-CA-204</dc:title>
  <dc:creator>Dell</dc:creator>
  <cp:lastModifiedBy>Dell</cp:lastModifiedBy>
  <cp:revision>49</cp:revision>
  <dcterms:created xsi:type="dcterms:W3CDTF">2006-08-16T00:00:00Z</dcterms:created>
  <dcterms:modified xsi:type="dcterms:W3CDTF">2020-05-07T18:59:06Z</dcterms:modified>
</cp:coreProperties>
</file>