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latin typeface="Times New Roman" pitchFamily="18" charset="0"/>
                <a:cs typeface="Times New Roman" pitchFamily="18" charset="0"/>
              </a:rPr>
              <a:t>Block Printing </a:t>
            </a:r>
            <a:endParaRPr lang="en-US" sz="2800"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pPr algn="r"/>
            <a:r>
              <a:rPr lang="en-US" sz="2400" dirty="0" smtClean="0">
                <a:solidFill>
                  <a:schemeClr val="tx1"/>
                </a:solidFill>
                <a:latin typeface="Times New Roman" pitchFamily="18" charset="0"/>
                <a:cs typeface="Times New Roman" pitchFamily="18" charset="0"/>
              </a:rPr>
              <a:t>Ms. Palwsha Javed</a:t>
            </a:r>
          </a:p>
          <a:p>
            <a:pPr algn="r"/>
            <a:r>
              <a:rPr lang="en-US" sz="2400" dirty="0" smtClean="0">
                <a:solidFill>
                  <a:schemeClr val="tx1"/>
                </a:solidFill>
                <a:latin typeface="Times New Roman" pitchFamily="18" charset="0"/>
                <a:cs typeface="Times New Roman" pitchFamily="18" charset="0"/>
              </a:rPr>
              <a:t>BS IV. </a:t>
            </a:r>
            <a:r>
              <a:rPr lang="en-US" sz="2400" dirty="0" smtClean="0">
                <a:solidFill>
                  <a:schemeClr val="tx1"/>
                </a:solidFill>
                <a:latin typeface="Times New Roman" pitchFamily="18" charset="0"/>
                <a:cs typeface="Times New Roman" pitchFamily="18" charset="0"/>
              </a:rPr>
              <a:t>2018-2022</a:t>
            </a:r>
          </a:p>
          <a:p>
            <a:pPr algn="r"/>
            <a:r>
              <a:rPr lang="en-US" sz="2400" dirty="0" smtClean="0">
                <a:solidFill>
                  <a:schemeClr val="tx1"/>
                </a:solidFill>
                <a:latin typeface="Times New Roman" pitchFamily="18" charset="0"/>
                <a:cs typeface="Times New Roman" pitchFamily="18" charset="0"/>
              </a:rPr>
              <a:t>Sping-2020</a:t>
            </a:r>
            <a:endParaRPr lang="en-US" sz="2400" dirty="0">
              <a:solidFill>
                <a:schemeClr val="tx1"/>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3093404"/>
      </p:ext>
    </p:extLst>
  </p:cSld>
  <p:clrMapOvr>
    <a:masterClrMapping/>
  </p:clrMapOvr>
  <mc:AlternateContent xmlns:mc="http://schemas.openxmlformats.org/markup-compatibility/2006">
    <mc:Choice xmlns:p14="http://schemas.microsoft.com/office/powerpoint/2010/main" Requires="p14">
      <p:transition spd="slow" p14:dur="2000" advTm="12069"/>
    </mc:Choice>
    <mc:Fallback>
      <p:transition spd="slow" advTm="12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b="1" dirty="0" smtClean="0">
                <a:latin typeface="Times New Roman" pitchFamily="18" charset="0"/>
                <a:cs typeface="Times New Roman" pitchFamily="18" charset="0"/>
              </a:rPr>
              <a:t>Block Printing:</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Many material and devices have been used for printing fabrics since ages. Block printing is one of the most ancient printing technique. One of the most earlier methods may have been dipping leaves and twigs in some color substance and then pressing them on fabric. There is evidence of use of incised bamboo, clay tables, metal strips and linoleum and wooden blocks through the ages.</a:t>
            </a:r>
          </a:p>
          <a:p>
            <a:pPr marL="0" indent="0">
              <a:buNone/>
            </a:pPr>
            <a:r>
              <a:rPr lang="en-US" sz="2400" dirty="0" smtClean="0">
                <a:latin typeface="Times New Roman" pitchFamily="18" charset="0"/>
                <a:cs typeface="Times New Roman" pitchFamily="18" charset="0"/>
              </a:rPr>
              <a:t>It is believed that printing from wooden blocks was practiced in china some 2000 years ago. In India during the early part of </a:t>
            </a:r>
            <a:r>
              <a:rPr lang="en-US" sz="2400" dirty="0">
                <a:latin typeface="Times New Roman" pitchFamily="18" charset="0"/>
                <a:cs typeface="Times New Roman" pitchFamily="18" charset="0"/>
              </a:rPr>
              <a:t>C</a:t>
            </a:r>
            <a:r>
              <a:rPr lang="en-US" sz="2400" dirty="0" smtClean="0">
                <a:latin typeface="Times New Roman" pitchFamily="18" charset="0"/>
                <a:cs typeface="Times New Roman" pitchFamily="18" charset="0"/>
              </a:rPr>
              <a:t>hristian era, there existed a flourishing textile printing </a:t>
            </a:r>
            <a:r>
              <a:rPr lang="en-US" sz="2400" dirty="0" smtClean="0">
                <a:latin typeface="Times New Roman" pitchFamily="18" charset="0"/>
                <a:cs typeface="Times New Roman" pitchFamily="18" charset="0"/>
              </a:rPr>
              <a:t>industry.   </a:t>
            </a:r>
            <a:endParaRPr lang="en-US" sz="24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8000217"/>
      </p:ext>
    </p:extLst>
  </p:cSld>
  <p:clrMapOvr>
    <a:masterClrMapping/>
  </p:clrMapOvr>
  <mc:AlternateContent xmlns:mc="http://schemas.openxmlformats.org/markup-compatibility/2006">
    <mc:Choice xmlns:p14="http://schemas.microsoft.com/office/powerpoint/2010/main" Requires="p14">
      <p:transition spd="slow" p14:dur="2000" advTm="65770"/>
    </mc:Choice>
    <mc:Fallback>
      <p:transition spd="slow" advTm="6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So the Chinese and Hindus both claim credit for discovery of block printing. Like most printing methods, block printing came to </a:t>
            </a:r>
            <a:r>
              <a:rPr lang="en-US" sz="2400" dirty="0">
                <a:latin typeface="Times New Roman" pitchFamily="18" charset="0"/>
                <a:cs typeface="Times New Roman" pitchFamily="18" charset="0"/>
              </a:rPr>
              <a:t>E</a:t>
            </a:r>
            <a:r>
              <a:rPr lang="en-US" sz="2400" dirty="0" smtClean="0">
                <a:latin typeface="Times New Roman" pitchFamily="18" charset="0"/>
                <a:cs typeface="Times New Roman" pitchFamily="18" charset="0"/>
              </a:rPr>
              <a:t>urope from the orients. European craftsmen soon found out that it took less time to print a design on cloth than to paint it as they have been previously doing.</a:t>
            </a:r>
          </a:p>
          <a:p>
            <a:pPr marL="0" indent="0">
              <a:buNone/>
            </a:pPr>
            <a:r>
              <a:rPr lang="en-US" sz="2400" b="1" dirty="0" smtClean="0">
                <a:latin typeface="Times New Roman" pitchFamily="18" charset="0"/>
                <a:cs typeface="Times New Roman" pitchFamily="18" charset="0"/>
              </a:rPr>
              <a:t>Procedure:</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Block printing is just like stamping. In block printing, the design is transferred on the surface that is to be carved. Certain areas of the surface are thus raised and other areas depressed. The area that are raised are referred to as positive design, then color is applied to the block, it is pressed on the surface with little pressure and a print is acquired. There is no mechanical process at any stage. All the work is done by hand. </a:t>
            </a:r>
            <a:endParaRPr lang="en-US" sz="24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3826305"/>
      </p:ext>
    </p:extLst>
  </p:cSld>
  <p:clrMapOvr>
    <a:masterClrMapping/>
  </p:clrMapOvr>
  <mc:AlternateContent xmlns:mc="http://schemas.openxmlformats.org/markup-compatibility/2006">
    <mc:Choice xmlns:p14="http://schemas.microsoft.com/office/powerpoint/2010/main" Requires="p14">
      <p:transition spd="slow" p14:dur="2000" advTm="113973"/>
    </mc:Choice>
    <mc:Fallback>
      <p:transition spd="slow" advTm="11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sz="2400" dirty="0">
                <a:latin typeface="Times New Roman" pitchFamily="18" charset="0"/>
                <a:cs typeface="Times New Roman" pitchFamily="18" charset="0"/>
              </a:rPr>
              <a:t>Steps involved in Preparing </a:t>
            </a:r>
            <a:r>
              <a:rPr lang="en-US" sz="2400" dirty="0" smtClean="0">
                <a:latin typeface="Times New Roman" pitchFamily="18" charset="0"/>
                <a:cs typeface="Times New Roman" pitchFamily="18" charset="0"/>
              </a:rPr>
              <a:t>a block printing projects are described below:</a:t>
            </a:r>
          </a:p>
          <a:p>
            <a:pPr marL="457200" indent="-457200">
              <a:buFont typeface="+mj-lt"/>
              <a:buAutoNum type="alphaLcParenR"/>
            </a:pPr>
            <a:r>
              <a:rPr lang="en-US" sz="2400" b="1" dirty="0" smtClean="0">
                <a:latin typeface="Times New Roman" pitchFamily="18" charset="0"/>
                <a:cs typeface="Times New Roman" pitchFamily="18" charset="0"/>
              </a:rPr>
              <a:t>Inspiration:</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many of motifs used in block printing are inspired by nature e.g. flowers, birds, leaves, animals, fish, sea shells, etc. they can also be inspired by the objects surroundings us. They can be realistic, stylized, abstract, geometric or nature.</a:t>
            </a:r>
          </a:p>
          <a:p>
            <a:pPr marL="0" indent="0">
              <a:buNone/>
            </a:pPr>
            <a:r>
              <a:rPr lang="en-US" sz="2400" b="1" dirty="0" smtClean="0">
                <a:latin typeface="Times New Roman" pitchFamily="18" charset="0"/>
                <a:cs typeface="Times New Roman" pitchFamily="18" charset="0"/>
              </a:rPr>
              <a:t>b) Planning design on paper:</a:t>
            </a:r>
          </a:p>
          <a:p>
            <a:pPr marL="0" indent="0">
              <a:buNone/>
            </a:pPr>
            <a:r>
              <a:rPr lang="en-US" sz="2400" dirty="0" smtClean="0">
                <a:latin typeface="Times New Roman" pitchFamily="18" charset="0"/>
                <a:cs typeface="Times New Roman" pitchFamily="18" charset="0"/>
              </a:rPr>
              <a:t>			Decide the type of design, i.e. border, all-over or motives. The design is decided according to the requirements or use of the projects, for example, cushion, wall panels, bed sheets, curtains or dresses etc. then number of colors </a:t>
            </a:r>
            <a:endParaRPr lang="en-US" sz="2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3667210"/>
      </p:ext>
    </p:extLst>
  </p:cSld>
  <p:clrMapOvr>
    <a:masterClrMapping/>
  </p:clrMapOvr>
  <mc:AlternateContent xmlns:mc="http://schemas.openxmlformats.org/markup-compatibility/2006">
    <mc:Choice xmlns:p14="http://schemas.microsoft.com/office/powerpoint/2010/main" Requires="p14">
      <p:transition spd="slow" p14:dur="2000" advTm="48489"/>
    </mc:Choice>
    <mc:Fallback>
      <p:transition spd="slow" advTm="4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Are decided and then the colors are finalized.</a:t>
            </a:r>
          </a:p>
          <a:p>
            <a:pPr marL="0" indent="0">
              <a:buNone/>
            </a:pPr>
            <a:r>
              <a:rPr lang="en-US" sz="2400" b="1" dirty="0" smtClean="0">
                <a:latin typeface="Times New Roman" pitchFamily="18" charset="0"/>
                <a:cs typeface="Times New Roman" pitchFamily="18" charset="0"/>
              </a:rPr>
              <a:t>c</a:t>
            </a:r>
            <a:r>
              <a:rPr lang="en-US" sz="2400" b="1" dirty="0" smtClean="0">
                <a:latin typeface="Times New Roman" pitchFamily="18" charset="0"/>
                <a:cs typeface="Times New Roman" pitchFamily="18" charset="0"/>
              </a:rPr>
              <a:t>) Color separation and registration: </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part of design of each color are drawn separately on tracing paper. Registration is checked by putting all tracing papers on top of another to ensure that all the colors in the design and do not overlap.</a:t>
            </a:r>
          </a:p>
          <a:p>
            <a:pPr marL="0" indent="0">
              <a:buNone/>
            </a:pPr>
            <a:r>
              <a:rPr lang="en-US" sz="2400" b="1" dirty="0" smtClean="0">
                <a:latin typeface="Times New Roman" pitchFamily="18" charset="0"/>
                <a:cs typeface="Times New Roman" pitchFamily="18" charset="0"/>
              </a:rPr>
              <a:t>d) Preparation of Blocks:</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various types of surfaces can be used to prepare blocks, for example, wood, linoleum, potatoes, rubber sheets etc.to prepare a linoleum sheet, surface is rubbed with 0 size sand paper to increase its absorbency. So it pick up paint more and result in a </a:t>
            </a:r>
            <a:r>
              <a:rPr lang="en-US" sz="2400" dirty="0" smtClean="0">
                <a:latin typeface="Times New Roman" pitchFamily="18" charset="0"/>
                <a:cs typeface="Times New Roman" pitchFamily="18" charset="0"/>
              </a:rPr>
              <a:t>good </a:t>
            </a:r>
            <a:r>
              <a:rPr lang="en-US" sz="2400" dirty="0" smtClean="0">
                <a:latin typeface="Times New Roman" pitchFamily="18" charset="0"/>
                <a:cs typeface="Times New Roman" pitchFamily="18" charset="0"/>
              </a:rPr>
              <a:t>print. The design is traced on linoleum  </a:t>
            </a:r>
            <a:endParaRPr lang="en-US" sz="2400" b="1"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7812005"/>
      </p:ext>
    </p:extLst>
  </p:cSld>
  <p:clrMapOvr>
    <a:masterClrMapping/>
  </p:clrMapOvr>
  <mc:AlternateContent xmlns:mc="http://schemas.openxmlformats.org/markup-compatibility/2006">
    <mc:Choice xmlns:p14="http://schemas.microsoft.com/office/powerpoint/2010/main" Requires="p14">
      <p:transition spd="slow" p14:dur="2000" advTm="67808"/>
    </mc:Choice>
    <mc:Fallback>
      <p:transition spd="slow" advTm="6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heet. The design has to be reversed when placing it on linoleum sheet for tracing. While carving, cut away all the areas of linoleum sheet that surrounded the design to be printed, in other words carve off the background.</a:t>
            </a:r>
          </a:p>
          <a:p>
            <a:pPr marL="0" indent="0">
              <a:buNone/>
            </a:pPr>
            <a:r>
              <a:rPr lang="en-US" sz="2400" b="1" dirty="0" smtClean="0">
                <a:latin typeface="Times New Roman" pitchFamily="18" charset="0"/>
                <a:cs typeface="Times New Roman" pitchFamily="18" charset="0"/>
              </a:rPr>
              <a:t>e) Fabric for block printing:</a:t>
            </a:r>
            <a:endParaRPr lang="en-US" sz="2400" dirty="0" smtClean="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although all kind of fabrics can be used, fine 100% cotton is the best because of its high absorbency. </a:t>
            </a:r>
            <a:endParaRPr lang="en-US" sz="2400" dirty="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f) Dyes for block printing:</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two types of dyes can be used according the type of surface to be printed; they are water-based or oil-based dyes. Usually water based dyes are used.</a:t>
            </a:r>
            <a:endParaRPr lang="en-US" sz="2400" b="1"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9238640"/>
      </p:ext>
    </p:extLst>
  </p:cSld>
  <p:clrMapOvr>
    <a:masterClrMapping/>
  </p:clrMapOvr>
  <mc:AlternateContent xmlns:mc="http://schemas.openxmlformats.org/markup-compatibility/2006">
    <mc:Choice xmlns:p14="http://schemas.microsoft.com/office/powerpoint/2010/main" Requires="p14">
      <p:transition spd="slow" p14:dur="2000" advTm="53080"/>
    </mc:Choice>
    <mc:Fallback>
      <p:transition spd="slow" advTm="5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b="1" dirty="0" smtClean="0">
                <a:latin typeface="Times New Roman" pitchFamily="18" charset="0"/>
                <a:cs typeface="Times New Roman" pitchFamily="18" charset="0"/>
              </a:rPr>
              <a:t>g) Table for block printing:</a:t>
            </a:r>
            <a:endParaRPr lang="en-US" sz="2400" dirty="0" smtClean="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the printing should be flat. Place 2-3 layers of old blanket and then 2-3 layers of a plain fabric on the table. Pin the sheet on sides so that it does </a:t>
            </a:r>
            <a:r>
              <a:rPr lang="en-US" sz="2400" smtClean="0">
                <a:latin typeface="Times New Roman" pitchFamily="18" charset="0"/>
                <a:cs typeface="Times New Roman" pitchFamily="18" charset="0"/>
              </a:rPr>
              <a:t>not move.</a:t>
            </a:r>
            <a:endParaRPr lang="en-US" sz="2400" b="1"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1892885"/>
      </p:ext>
    </p:extLst>
  </p:cSld>
  <p:clrMapOvr>
    <a:masterClrMapping/>
  </p:clrMapOvr>
  <mc:AlternateContent xmlns:mc="http://schemas.openxmlformats.org/markup-compatibility/2006">
    <mc:Choice xmlns:p14="http://schemas.microsoft.com/office/powerpoint/2010/main" Requires="p14">
      <p:transition spd="slow" p14:dur="2000" advTm="17614"/>
    </mc:Choice>
    <mc:Fallback>
      <p:transition spd="slow" advTm="17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159</Words>
  <Application>Microsoft Office PowerPoint</Application>
  <PresentationFormat>On-screen Show (4:3)</PresentationFormat>
  <Paragraphs>27</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Block Printing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 Printing </dc:title>
  <dc:creator>Dell</dc:creator>
  <cp:lastModifiedBy>Dell</cp:lastModifiedBy>
  <cp:revision>14</cp:revision>
  <dcterms:created xsi:type="dcterms:W3CDTF">2006-08-16T00:00:00Z</dcterms:created>
  <dcterms:modified xsi:type="dcterms:W3CDTF">2020-05-07T12:22:13Z</dcterms:modified>
</cp:coreProperties>
</file>