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latin typeface="Times New Roman" pitchFamily="18" charset="0"/>
                <a:cs typeface="Times New Roman" pitchFamily="18" charset="0"/>
              </a:rPr>
              <a:t>Greek Painting </a:t>
            </a:r>
            <a:endParaRPr lang="en-US" sz="2800" dirty="0">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pPr algn="r"/>
            <a:r>
              <a:rPr lang="en-US" sz="2400" dirty="0" smtClean="0">
                <a:solidFill>
                  <a:schemeClr val="tx1"/>
                </a:solidFill>
                <a:latin typeface="Times New Roman" pitchFamily="18" charset="0"/>
                <a:cs typeface="Times New Roman" pitchFamily="18" charset="0"/>
              </a:rPr>
              <a:t>Ms. Palwsha Javed</a:t>
            </a:r>
          </a:p>
          <a:p>
            <a:pPr algn="r"/>
            <a:r>
              <a:rPr lang="en-US" sz="2400" dirty="0" smtClean="0">
                <a:solidFill>
                  <a:schemeClr val="tx1"/>
                </a:solidFill>
                <a:latin typeface="Times New Roman" pitchFamily="18" charset="0"/>
                <a:cs typeface="Times New Roman" pitchFamily="18" charset="0"/>
              </a:rPr>
              <a:t>BS-II: (2019-2023)</a:t>
            </a:r>
          </a:p>
          <a:p>
            <a:pPr algn="r"/>
            <a:r>
              <a:rPr lang="en-US" sz="2400" dirty="0" smtClean="0">
                <a:solidFill>
                  <a:schemeClr val="tx1"/>
                </a:solidFill>
                <a:latin typeface="Times New Roman" pitchFamily="18" charset="0"/>
                <a:cs typeface="Times New Roman" pitchFamily="18" charset="0"/>
              </a:rPr>
              <a:t>Spring-2020</a:t>
            </a:r>
            <a:endParaRPr lang="en-US" sz="2400" dirty="0">
              <a:solidFill>
                <a:schemeClr val="tx1"/>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3844035"/>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2200" dirty="0" smtClean="0">
                <a:latin typeface="Times New Roman" pitchFamily="18" charset="0"/>
                <a:cs typeface="Times New Roman" pitchFamily="18" charset="0"/>
              </a:rPr>
              <a:t>Greek geometric and archaic painting is known only through vase painting. It was an important medium until fourth century B.C. Early geometric paintings consisted of geometric shapes. The human body was  reduces to simplify parts. The Archaic period was a time of rapid change and development in ancient Greece. </a:t>
            </a:r>
          </a:p>
          <a:p>
            <a:pPr marL="0" indent="0">
              <a:buNone/>
            </a:pPr>
            <a:r>
              <a:rPr lang="en-US" sz="2200" dirty="0" smtClean="0">
                <a:latin typeface="Times New Roman" pitchFamily="18" charset="0"/>
                <a:cs typeface="Times New Roman" pitchFamily="18" charset="0"/>
              </a:rPr>
              <a:t>Geometric style, which was characterized by geometric shapes, soon dominated the art of the Greek mainland. Human and animal figures on pottery from this period are depicted in terms of simplified geometric shapes. The geometric style is distinguished by decoration in bands covering the entire surface, and by literally geometric shapes of ornament meanders, checkers, zigzagging and lozenges.</a:t>
            </a:r>
          </a:p>
          <a:p>
            <a:pPr marL="0" indent="0">
              <a:buNone/>
            </a:pPr>
            <a:r>
              <a:rPr lang="en-US" sz="2200" dirty="0" smtClean="0">
                <a:latin typeface="Times New Roman" pitchFamily="18" charset="0"/>
                <a:cs typeface="Times New Roman" pitchFamily="18" charset="0"/>
              </a:rPr>
              <a:t>Greek potters increasingly turned away from purely geometric decoration, giving more space to larger and more presentational figures designed to tell a tale. Every thing is shown in strict outline, simplified  </a:t>
            </a:r>
            <a:endParaRPr lang="en-US" sz="2200" dirty="0">
              <a:latin typeface="Times New Roman" pitchFamily="18" charset="0"/>
              <a:cs typeface="Times New Roman" pitchFamily="18"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9457183"/>
      </p:ext>
    </p:extLst>
  </p:cSld>
  <p:clrMapOvr>
    <a:masterClrMapping/>
  </p:clrMapOvr>
  <mc:AlternateContent xmlns:mc="http://schemas.openxmlformats.org/markup-compatibility/2006" xmlns:p14="http://schemas.microsoft.com/office/powerpoint/2010/main">
    <mc:Choice Requires="p14">
      <p:transition spd="slow" p14:dur="2000" advTm="137720"/>
    </mc:Choice>
    <mc:Fallback xmlns="">
      <p:transition spd="slow" advTm="13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pPr marL="0" indent="0">
              <a:buNone/>
            </a:pPr>
            <a:r>
              <a:rPr lang="en-US" sz="2200" dirty="0" smtClean="0">
                <a:latin typeface="Times New Roman" pitchFamily="18" charset="0"/>
                <a:cs typeface="Times New Roman" pitchFamily="18" charset="0"/>
              </a:rPr>
              <a:t>For clarity. Figures are flat with triangular torso and pinched waist; humans and horses have essentially the same physique.</a:t>
            </a:r>
          </a:p>
          <a:p>
            <a:pPr marL="0" indent="0">
              <a:buNone/>
            </a:pPr>
            <a:r>
              <a:rPr lang="en-US" sz="2200" b="1" dirty="0" smtClean="0">
                <a:latin typeface="Times New Roman" pitchFamily="18" charset="0"/>
                <a:cs typeface="Times New Roman" pitchFamily="18" charset="0"/>
              </a:rPr>
              <a:t>Black-Figure Painting</a:t>
            </a:r>
            <a:r>
              <a:rPr lang="en-US" sz="2200" dirty="0" smtClean="0">
                <a:latin typeface="Times New Roman" pitchFamily="18" charset="0"/>
                <a:cs typeface="Times New Roman" pitchFamily="18" charset="0"/>
              </a:rPr>
              <a:t>: </a:t>
            </a:r>
          </a:p>
          <a:p>
            <a:pPr marL="0" indent="0">
              <a:buNone/>
            </a:pP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	The technique employed in which black shapes are on the lighter reddish background is called a black figure vase painting.one of the two most important types of Greek vase painting is the black- figure painting. </a:t>
            </a:r>
            <a:endParaRPr lang="en-US" sz="2200" dirty="0">
              <a:latin typeface="Times New Roman" pitchFamily="18" charset="0"/>
              <a:cs typeface="Times New Roman" pitchFamily="18" charset="0"/>
            </a:endParaRPr>
          </a:p>
        </p:txBody>
      </p:sp>
      <p:pic>
        <p:nvPicPr>
          <p:cNvPr id="1026" name="Picture 2" descr="D:\movies\Rizwan Projects\Infinix_X521\photo\IMG-20200506-WA0006.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333999" y="1600200"/>
            <a:ext cx="2743201" cy="40386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9993681"/>
      </p:ext>
    </p:extLst>
  </p:cSld>
  <p:clrMapOvr>
    <a:masterClrMapping/>
  </p:clrMapOvr>
  <mc:AlternateContent xmlns:mc="http://schemas.openxmlformats.org/markup-compatibility/2006" xmlns:p14="http://schemas.microsoft.com/office/powerpoint/2010/main">
    <mc:Choice Requires="p14">
      <p:transition spd="slow" p14:dur="2000" advTm="56118"/>
    </mc:Choice>
    <mc:Fallback xmlns="">
      <p:transition spd="slow" advTm="5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602163"/>
          </a:xfrm>
        </p:spPr>
        <p:txBody>
          <a:bodyPr>
            <a:normAutofit/>
          </a:bodyPr>
          <a:lstStyle/>
          <a:p>
            <a:pPr marL="0" lvl="0" indent="0">
              <a:buNone/>
            </a:pPr>
            <a:r>
              <a:rPr lang="en-US" sz="2200" dirty="0">
                <a:solidFill>
                  <a:prstClr val="black"/>
                </a:solidFill>
                <a:latin typeface="Times New Roman" pitchFamily="18" charset="0"/>
                <a:cs typeface="Times New Roman" pitchFamily="18" charset="0"/>
              </a:rPr>
              <a:t>In this style, painting is done with a black glaze on a natural red clay background. </a:t>
            </a:r>
            <a:r>
              <a:rPr lang="en-US" sz="2200" dirty="0" smtClean="0">
                <a:solidFill>
                  <a:prstClr val="black"/>
                </a:solidFill>
                <a:latin typeface="Times New Roman" pitchFamily="18" charset="0"/>
                <a:cs typeface="Times New Roman" pitchFamily="18" charset="0"/>
              </a:rPr>
              <a:t>In essence, the artist works with drawing the outlines and then filling in the color. Once this color has been applied, detail created by scraping through the black glaze to reveal the red clay beneath.</a:t>
            </a:r>
          </a:p>
          <a:p>
            <a:pPr marL="0" lvl="0" indent="0">
              <a:buNone/>
            </a:pPr>
            <a:r>
              <a:rPr lang="en-US" sz="2200" dirty="0" smtClean="0">
                <a:solidFill>
                  <a:prstClr val="black"/>
                </a:solidFill>
                <a:latin typeface="Times New Roman" pitchFamily="18" charset="0"/>
                <a:cs typeface="Times New Roman" pitchFamily="18" charset="0"/>
              </a:rPr>
              <a:t> For example, an Amphora, a two handled vessel named for the Greek word, meaning to carry on both sides, is an example of black figure style. It shows the great warriors and military heroes of the Greeks, playing checkers in their camp. </a:t>
            </a:r>
          </a:p>
          <a:p>
            <a:pPr marL="0" lvl="0" indent="0">
              <a:buNone/>
            </a:pPr>
            <a:r>
              <a:rPr lang="en-US" sz="2200" dirty="0" smtClean="0">
                <a:solidFill>
                  <a:prstClr val="black"/>
                </a:solidFill>
                <a:latin typeface="Times New Roman" pitchFamily="18" charset="0"/>
                <a:cs typeface="Times New Roman" pitchFamily="18" charset="0"/>
              </a:rPr>
              <a:t>Black figure painting continued through </a:t>
            </a:r>
          </a:p>
          <a:p>
            <a:pPr marL="0" lvl="0" indent="0">
              <a:buNone/>
            </a:pPr>
            <a:r>
              <a:rPr lang="en-US" sz="2200" dirty="0" smtClean="0">
                <a:solidFill>
                  <a:prstClr val="black"/>
                </a:solidFill>
                <a:latin typeface="Times New Roman" pitchFamily="18" charset="0"/>
                <a:cs typeface="Times New Roman" pitchFamily="18" charset="0"/>
              </a:rPr>
              <a:t>most of the archaic period and into the third </a:t>
            </a:r>
          </a:p>
          <a:p>
            <a:pPr marL="0" lvl="0" indent="0">
              <a:buNone/>
            </a:pPr>
            <a:r>
              <a:rPr lang="en-US" sz="2200" dirty="0" smtClean="0">
                <a:solidFill>
                  <a:prstClr val="black"/>
                </a:solidFill>
                <a:latin typeface="Times New Roman" pitchFamily="18" charset="0"/>
                <a:cs typeface="Times New Roman" pitchFamily="18" charset="0"/>
              </a:rPr>
              <a:t>quarter of the 6</a:t>
            </a:r>
            <a:r>
              <a:rPr lang="en-US" sz="2200" baseline="30000" dirty="0" smtClean="0">
                <a:solidFill>
                  <a:prstClr val="black"/>
                </a:solidFill>
                <a:latin typeface="Times New Roman" pitchFamily="18" charset="0"/>
                <a:cs typeface="Times New Roman" pitchFamily="18" charset="0"/>
              </a:rPr>
              <a:t>th</a:t>
            </a:r>
            <a:r>
              <a:rPr lang="en-US" sz="2200" dirty="0" smtClean="0">
                <a:solidFill>
                  <a:prstClr val="black"/>
                </a:solidFill>
                <a:latin typeface="Times New Roman" pitchFamily="18" charset="0"/>
                <a:cs typeface="Times New Roman" pitchFamily="18" charset="0"/>
              </a:rPr>
              <a:t> century B.C., when it begun</a:t>
            </a:r>
          </a:p>
          <a:p>
            <a:pPr marL="0" lvl="0" indent="0">
              <a:buNone/>
            </a:pPr>
            <a:r>
              <a:rPr lang="en-US" sz="2200" dirty="0" smtClean="0">
                <a:solidFill>
                  <a:prstClr val="black"/>
                </a:solidFill>
                <a:latin typeface="Times New Roman" pitchFamily="18" charset="0"/>
                <a:cs typeface="Times New Roman" pitchFamily="18" charset="0"/>
              </a:rPr>
              <a:t> to give way to red figure painting.</a:t>
            </a:r>
            <a:endParaRPr lang="en-US" sz="2200" dirty="0">
              <a:solidFill>
                <a:prstClr val="black"/>
              </a:solidFill>
              <a:latin typeface="Times New Roman" pitchFamily="18" charset="0"/>
              <a:cs typeface="Times New Roman" pitchFamily="18" charset="0"/>
            </a:endParaRPr>
          </a:p>
          <a:p>
            <a:pPr marL="0" indent="0">
              <a:buNone/>
            </a:pPr>
            <a:endParaRPr lang="en-US" sz="22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191000"/>
            <a:ext cx="2286000"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1161757"/>
      </p:ext>
    </p:extLst>
  </p:cSld>
  <p:clrMapOvr>
    <a:masterClrMapping/>
  </p:clrMapOvr>
  <mc:AlternateContent xmlns:mc="http://schemas.openxmlformats.org/markup-compatibility/2006" xmlns:p14="http://schemas.microsoft.com/office/powerpoint/2010/main">
    <mc:Choice Requires="p14">
      <p:transition spd="slow" p14:dur="2000" advTm="70810"/>
    </mc:Choice>
    <mc:Fallback xmlns="">
      <p:transition spd="slow" advTm="7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2200" b="1" dirty="0" smtClean="0">
                <a:latin typeface="Times New Roman" pitchFamily="18" charset="0"/>
                <a:cs typeface="Times New Roman" pitchFamily="18" charset="0"/>
              </a:rPr>
              <a:t>Red-Figure Painting:</a:t>
            </a:r>
          </a:p>
          <a:p>
            <a:pPr marL="0" indent="0">
              <a:buNone/>
            </a:pPr>
            <a:r>
              <a:rPr lang="en-US" sz="2200" b="1" dirty="0">
                <a:latin typeface="Times New Roman" pitchFamily="18" charset="0"/>
                <a:cs typeface="Times New Roman" pitchFamily="18" charset="0"/>
              </a:rPr>
              <a:t>	</a:t>
            </a:r>
            <a:r>
              <a:rPr lang="en-US" sz="2200" b="1"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in a red-figure painting the background is filled in with brown black, leaving a base color of red-orange for figures. The basic colors were produced by painting red-brown clay with a thinned mixture of clay that turned black in firing. White and other colors were sometimes added.</a:t>
            </a:r>
          </a:p>
          <a:p>
            <a:pPr marL="0" indent="0">
              <a:buNone/>
            </a:pPr>
            <a:r>
              <a:rPr lang="en-US" sz="2200" dirty="0" smtClean="0">
                <a:latin typeface="Times New Roman" pitchFamily="18" charset="0"/>
                <a:cs typeface="Times New Roman" pitchFamily="18" charset="0"/>
              </a:rPr>
              <a:t>During the archaic period, the figures became more lifelike and geometric ornaments were reduced. Scenes from mythology were depicted and ornamentation includes animals, flowers and motifs.  The growing interest of creating depth in painting may have contributed to the decline of vase painting after 5</a:t>
            </a:r>
            <a:r>
              <a:rPr lang="en-US" sz="2200" baseline="30000" dirty="0" smtClean="0">
                <a:latin typeface="Times New Roman" pitchFamily="18" charset="0"/>
                <a:cs typeface="Times New Roman" pitchFamily="18" charset="0"/>
              </a:rPr>
              <a:t>th</a:t>
            </a:r>
            <a:r>
              <a:rPr lang="en-US" sz="2200" dirty="0" smtClean="0">
                <a:latin typeface="Times New Roman" pitchFamily="18" charset="0"/>
                <a:cs typeface="Times New Roman" pitchFamily="18" charset="0"/>
              </a:rPr>
              <a:t> century. Creating depth in the painting on a three dimensional vase is very difficult. As for depth in vase painting works against the forms of the vase. </a:t>
            </a:r>
            <a:endParaRPr lang="en-US" sz="22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0864719"/>
      </p:ext>
    </p:extLst>
  </p:cSld>
  <p:clrMapOvr>
    <a:masterClrMapping/>
  </p:clrMapOvr>
  <mc:AlternateContent xmlns:mc="http://schemas.openxmlformats.org/markup-compatibility/2006" xmlns:p14="http://schemas.microsoft.com/office/powerpoint/2010/main">
    <mc:Choice Requires="p14">
      <p:transition spd="slow" p14:dur="2000" advTm="111265"/>
    </mc:Choice>
    <mc:Fallback xmlns="">
      <p:transition spd="slow" advTm="11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200" dirty="0" smtClean="0">
                <a:latin typeface="Times New Roman" pitchFamily="18" charset="0"/>
                <a:cs typeface="Times New Roman" pitchFamily="18" charset="0"/>
              </a:rPr>
              <a:t>Although red  figure painting continued and there was an increase tendency to use delicate colors and light linear drawings on vase with white grounds. Figures became rounder, softer and more flexible.  Objects were drawn </a:t>
            </a:r>
            <a:r>
              <a:rPr lang="en-US" sz="2200" dirty="0">
                <a:latin typeface="Times New Roman" pitchFamily="18" charset="0"/>
                <a:cs typeface="Times New Roman" pitchFamily="18" charset="0"/>
              </a:rPr>
              <a:t>w</a:t>
            </a:r>
            <a:r>
              <a:rPr lang="en-US" sz="2200" dirty="0" smtClean="0">
                <a:latin typeface="Times New Roman" pitchFamily="18" charset="0"/>
                <a:cs typeface="Times New Roman" pitchFamily="18" charset="0"/>
              </a:rPr>
              <a:t>ith more foreshortening and eye appear in profile for the first time. During Hellenistic period, wall painting was widely done. Scenes for depiction were chosen from mythology and everyday life, with a more </a:t>
            </a:r>
            <a:r>
              <a:rPr lang="en-US" sz="2200" smtClean="0">
                <a:latin typeface="Times New Roman" pitchFamily="18" charset="0"/>
                <a:cs typeface="Times New Roman" pitchFamily="18" charset="0"/>
              </a:rPr>
              <a:t>humanistic touch. </a:t>
            </a:r>
            <a:endParaRPr lang="en-US" sz="22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0478522"/>
      </p:ext>
    </p:extLst>
  </p:cSld>
  <p:clrMapOvr>
    <a:masterClrMapping/>
  </p:clrMapOvr>
  <mc:AlternateContent xmlns:mc="http://schemas.openxmlformats.org/markup-compatibility/2006" xmlns:p14="http://schemas.microsoft.com/office/powerpoint/2010/main">
    <mc:Choice Requires="p14">
      <p:transition spd="slow" p14:dur="2000" advTm="30797"/>
    </mc:Choice>
    <mc:Fallback xmlns="">
      <p:transition spd="slow" advTm="3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411</Words>
  <Application>Microsoft Office PowerPoint</Application>
  <PresentationFormat>On-screen Show (4:3)</PresentationFormat>
  <Paragraphs>20</Paragraphs>
  <Slides>6</Slides>
  <Notes>0</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Greek Painting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Greek Painting </dc:title>
  <dc:creator>Dell</dc:creator>
  <cp:lastModifiedBy>Dell</cp:lastModifiedBy>
  <cp:revision>17</cp:revision>
  <dcterms:created xsi:type="dcterms:W3CDTF">2006-08-16T00:00:00Z</dcterms:created>
  <dcterms:modified xsi:type="dcterms:W3CDTF">2020-05-07T12:30:33Z</dcterms:modified>
</cp:coreProperties>
</file>