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latin typeface="Times New Roman" pitchFamily="18" charset="0"/>
                <a:cs typeface="Times New Roman" pitchFamily="18" charset="0"/>
              </a:rPr>
              <a:t>Greek Architecture</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pPr algn="r"/>
            <a:r>
              <a:rPr lang="en-US" sz="2400" dirty="0" smtClean="0">
                <a:solidFill>
                  <a:schemeClr val="tx1"/>
                </a:solidFill>
                <a:latin typeface="Times New Roman" pitchFamily="18" charset="0"/>
                <a:cs typeface="Times New Roman" pitchFamily="18" charset="0"/>
              </a:rPr>
              <a:t>Ms. Palwsha Javed</a:t>
            </a:r>
          </a:p>
          <a:p>
            <a:pPr algn="r"/>
            <a:r>
              <a:rPr lang="en-US" sz="2400" dirty="0" smtClean="0">
                <a:solidFill>
                  <a:schemeClr val="tx1"/>
                </a:solidFill>
                <a:latin typeface="Times New Roman" pitchFamily="18" charset="0"/>
                <a:cs typeface="Times New Roman" pitchFamily="18" charset="0"/>
              </a:rPr>
              <a:t>BS-II: (2019-2023)</a:t>
            </a:r>
            <a:endParaRPr lang="en-US" sz="2400" dirty="0" smtClean="0">
              <a:solidFill>
                <a:schemeClr val="tx1"/>
              </a:solidFill>
              <a:latin typeface="Times New Roman" pitchFamily="18" charset="0"/>
              <a:cs typeface="Times New Roman" pitchFamily="18" charset="0"/>
            </a:endParaRPr>
          </a:p>
          <a:p>
            <a:pPr algn="r"/>
            <a:r>
              <a:rPr lang="en-US" sz="2400" dirty="0" smtClean="0">
                <a:solidFill>
                  <a:schemeClr val="tx1"/>
                </a:solidFill>
                <a:latin typeface="Times New Roman" pitchFamily="18" charset="0"/>
                <a:cs typeface="Times New Roman" pitchFamily="18" charset="0"/>
              </a:rPr>
              <a:t>Spring 2020</a:t>
            </a:r>
            <a:endParaRPr lang="en-US" sz="2400" dirty="0">
              <a:solidFill>
                <a:schemeClr val="tx1"/>
              </a:solidFill>
              <a:latin typeface="Times New Roman" pitchFamily="18" charset="0"/>
              <a:cs typeface="Times New Roman" pitchFamily="18"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78900550"/>
      </p:ext>
    </p:extLst>
  </p:cSld>
  <p:clrMapOvr>
    <a:masterClrMapping/>
  </p:clrMapOvr>
  <mc:AlternateContent xmlns:mc="http://schemas.openxmlformats.org/markup-compatibility/2006">
    <mc:Choice xmlns:p14="http://schemas.microsoft.com/office/powerpoint/2010/main" Requires="p14">
      <p:transition spd="slow" p14:dur="2000" advTm="14040"/>
    </mc:Choice>
    <mc:Fallback>
      <p:transition spd="slow" advTm="14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200" dirty="0" smtClean="0">
                <a:latin typeface="Times New Roman" pitchFamily="18" charset="0"/>
                <a:cs typeface="Times New Roman" pitchFamily="18" charset="0"/>
              </a:rPr>
              <a:t>During the 4</a:t>
            </a:r>
            <a:r>
              <a:rPr lang="en-US" sz="2200" baseline="30000" dirty="0" smtClean="0">
                <a:latin typeface="Times New Roman" pitchFamily="18" charset="0"/>
                <a:cs typeface="Times New Roman" pitchFamily="18" charset="0"/>
              </a:rPr>
              <a:t>th</a:t>
            </a:r>
            <a:r>
              <a:rPr lang="en-US" sz="2200" dirty="0" smtClean="0">
                <a:latin typeface="Times New Roman" pitchFamily="18" charset="0"/>
                <a:cs typeface="Times New Roman" pitchFamily="18" charset="0"/>
              </a:rPr>
              <a:t> century B.C., many important buildings were built. Theatres, stadiums, council halls and tombs, all received special attention. All types of architecture used one or more of the three orders. The Hellenistic period 323-100 B.C. saw the rise of important centers in places far from Greece. As in 4</a:t>
            </a:r>
            <a:r>
              <a:rPr lang="en-US" sz="2200" baseline="30000" dirty="0" smtClean="0">
                <a:latin typeface="Times New Roman" pitchFamily="18" charset="0"/>
                <a:cs typeface="Times New Roman" pitchFamily="18" charset="0"/>
              </a:rPr>
              <a:t>th</a:t>
            </a:r>
            <a:r>
              <a:rPr lang="en-US" sz="2200" dirty="0" smtClean="0">
                <a:latin typeface="Times New Roman" pitchFamily="18" charset="0"/>
                <a:cs typeface="Times New Roman" pitchFamily="18" charset="0"/>
              </a:rPr>
              <a:t> century B.C., there was a wide variety of building types. Town houses often had two stories built a central court. Stone, mud brick and wood were enhanced by stucco and painted walls.</a:t>
            </a:r>
          </a:p>
          <a:p>
            <a:pPr marL="0" indent="0">
              <a:buNone/>
            </a:pPr>
            <a:r>
              <a:rPr lang="en-US" sz="2200" dirty="0" smtClean="0">
                <a:latin typeface="Times New Roman" pitchFamily="18" charset="0"/>
                <a:cs typeface="Times New Roman" pitchFamily="18" charset="0"/>
              </a:rPr>
              <a:t>The Olympic temple Zeus 174 B.C. demonstrates the increasing interest in the ornate Corinthian order. The unusually thick columns are over 55 feet high. The group of thirteen columns still standing at one corner of the temple is evidence of its original vastness.</a:t>
            </a:r>
            <a:endParaRPr lang="en-US" sz="2200" dirty="0">
              <a:latin typeface="Times New Roman" pitchFamily="18" charset="0"/>
              <a:cs typeface="Times New Roman" pitchFamily="18"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89588706"/>
      </p:ext>
    </p:extLst>
  </p:cSld>
  <p:clrMapOvr>
    <a:masterClrMapping/>
  </p:clrMapOvr>
  <mc:AlternateContent xmlns:mc="http://schemas.openxmlformats.org/markup-compatibility/2006" xmlns:p14="http://schemas.microsoft.com/office/powerpoint/2010/main">
    <mc:Choice Requires="p14">
      <p:transition spd="slow" p14:dur="2000" advTm="81965"/>
    </mc:Choice>
    <mc:Fallback xmlns="">
      <p:transition spd="slow" advTm="819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200" dirty="0" smtClean="0">
                <a:latin typeface="Times New Roman" pitchFamily="18" charset="0"/>
                <a:cs typeface="Times New Roman" pitchFamily="18" charset="0"/>
              </a:rPr>
              <a:t>In the fifth century BC architecture, sculpture and drama in Athens reached almost to the level of perfection. Such as one of the most perfect building in the world is Parthenon, which was built in the fifth century as the chief temple of the Athena on the Acropolis.</a:t>
            </a:r>
          </a:p>
          <a:p>
            <a:pPr marL="0" indent="0">
              <a:buNone/>
            </a:pPr>
            <a:r>
              <a:rPr lang="en-US" sz="2200" dirty="0" smtClean="0">
                <a:latin typeface="Times New Roman" pitchFamily="18" charset="0"/>
                <a:cs typeface="Times New Roman" pitchFamily="18" charset="0"/>
              </a:rPr>
              <a:t>Parthenon which we see today is largely a ruin today. Originally it contained a gold and ivory statue of Athena, but this was subsequently taken away. In the six century AD the temples was turned into a church, and the inner columns and the roof were removed. Later it became a mosque and in the seventeenth century, an ammunition store.  Even so, in comparison with other buildings of the extraordinary civilizations which In </a:t>
            </a:r>
            <a:r>
              <a:rPr lang="en-US" sz="2200" dirty="0">
                <a:latin typeface="Times New Roman" pitchFamily="18" charset="0"/>
                <a:cs typeface="Times New Roman" pitchFamily="18" charset="0"/>
              </a:rPr>
              <a:t>the fifth century B.C. architecture, sculpture and drama in </a:t>
            </a:r>
            <a:r>
              <a:rPr lang="en-US" sz="2200" dirty="0" smtClean="0">
                <a:latin typeface="Times New Roman" pitchFamily="18" charset="0"/>
                <a:cs typeface="Times New Roman" pitchFamily="18" charset="0"/>
              </a:rPr>
              <a:t>Athens once flourished in Greece, the Parthenon is well preserved. The purity of style,   </a:t>
            </a:r>
            <a:endParaRPr lang="en-US" sz="2200" dirty="0">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12540185"/>
      </p:ext>
    </p:extLst>
  </p:cSld>
  <p:clrMapOvr>
    <a:masterClrMapping/>
  </p:clrMapOvr>
  <mc:AlternateContent xmlns:mc="http://schemas.openxmlformats.org/markup-compatibility/2006" xmlns:p14="http://schemas.microsoft.com/office/powerpoint/2010/main">
    <mc:Choice Requires="p14">
      <p:transition spd="slow" p14:dur="2000" advTm="75609"/>
    </mc:Choice>
    <mc:Fallback xmlns="">
      <p:transition spd="slow" advTm="75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sz="2200" dirty="0">
                <a:latin typeface="Times New Roman" pitchFamily="18" charset="0"/>
                <a:cs typeface="Times New Roman" pitchFamily="18" charset="0"/>
              </a:rPr>
              <a:t>p</a:t>
            </a:r>
            <a:r>
              <a:rPr lang="en-US" sz="2200" dirty="0" smtClean="0">
                <a:latin typeface="Times New Roman" pitchFamily="18" charset="0"/>
                <a:cs typeface="Times New Roman" pitchFamily="18" charset="0"/>
              </a:rPr>
              <a:t>erfect harmony and technical perfection makes the ruins of Parthenon so remarkable. The so-called post-and-lintel type of construction is term to used to described standard Greek practice. Greek buildings were composed entirely of horizontal blocks supported by columns and walls. Straight lines predominated and, in marked contrast with all later styles, there were no arches and curves. The two main components of a </a:t>
            </a:r>
          </a:p>
          <a:p>
            <a:pPr marL="0" indent="0">
              <a:buNone/>
            </a:pPr>
            <a:r>
              <a:rPr lang="en-US" sz="2200" dirty="0" smtClean="0">
                <a:latin typeface="Times New Roman" pitchFamily="18" charset="0"/>
                <a:cs typeface="Times New Roman" pitchFamily="18" charset="0"/>
              </a:rPr>
              <a:t>building are the entablature and the </a:t>
            </a:r>
          </a:p>
          <a:p>
            <a:pPr marL="0" indent="0">
              <a:buNone/>
            </a:pPr>
            <a:r>
              <a:rPr lang="en-US" sz="2200" dirty="0" smtClean="0">
                <a:latin typeface="Times New Roman" pitchFamily="18" charset="0"/>
                <a:cs typeface="Times New Roman" pitchFamily="18" charset="0"/>
              </a:rPr>
              <a:t>column. Within the entablature are </a:t>
            </a:r>
          </a:p>
          <a:p>
            <a:pPr marL="0" indent="0">
              <a:buNone/>
            </a:pPr>
            <a:r>
              <a:rPr lang="en-US" sz="2200" dirty="0" smtClean="0">
                <a:latin typeface="Times New Roman" pitchFamily="18" charset="0"/>
                <a:cs typeface="Times New Roman" pitchFamily="18" charset="0"/>
              </a:rPr>
              <a:t>the cornice, the freeze, and the</a:t>
            </a:r>
          </a:p>
          <a:p>
            <a:pPr marL="0" indent="0">
              <a:buNone/>
            </a:pPr>
            <a:r>
              <a:rPr lang="en-US" sz="2200" dirty="0">
                <a:solidFill>
                  <a:prstClr val="black"/>
                </a:solidFill>
                <a:latin typeface="Times New Roman" pitchFamily="18" charset="0"/>
                <a:cs typeface="Times New Roman" pitchFamily="18" charset="0"/>
              </a:rPr>
              <a:t>architrave. </a:t>
            </a:r>
            <a:r>
              <a:rPr lang="en-US" sz="2200" dirty="0" smtClean="0">
                <a:solidFill>
                  <a:prstClr val="black"/>
                </a:solidFill>
                <a:latin typeface="Times New Roman" pitchFamily="18" charset="0"/>
                <a:cs typeface="Times New Roman" pitchFamily="18" charset="0"/>
              </a:rPr>
              <a:t>The </a:t>
            </a:r>
            <a:r>
              <a:rPr lang="en-US" sz="2200" dirty="0">
                <a:solidFill>
                  <a:prstClr val="black"/>
                </a:solidFill>
                <a:latin typeface="Times New Roman" pitchFamily="18" charset="0"/>
                <a:cs typeface="Times New Roman" pitchFamily="18" charset="0"/>
              </a:rPr>
              <a:t>column is made up </a:t>
            </a:r>
            <a:endParaRPr lang="en-US" sz="2200" dirty="0" smtClean="0">
              <a:solidFill>
                <a:prstClr val="black"/>
              </a:solidFill>
              <a:latin typeface="Times New Roman" pitchFamily="18" charset="0"/>
              <a:cs typeface="Times New Roman" pitchFamily="18" charset="0"/>
            </a:endParaRPr>
          </a:p>
          <a:p>
            <a:pPr marL="0" indent="0">
              <a:buNone/>
            </a:pPr>
            <a:r>
              <a:rPr lang="en-US" sz="2200" dirty="0" smtClean="0">
                <a:solidFill>
                  <a:prstClr val="black"/>
                </a:solidFill>
                <a:latin typeface="Times New Roman" pitchFamily="18" charset="0"/>
                <a:cs typeface="Times New Roman" pitchFamily="18" charset="0"/>
              </a:rPr>
              <a:t>of </a:t>
            </a:r>
            <a:r>
              <a:rPr lang="en-US" sz="2200" dirty="0" smtClean="0">
                <a:latin typeface="Times New Roman" pitchFamily="18" charset="0"/>
                <a:cs typeface="Times New Roman" pitchFamily="18" charset="0"/>
              </a:rPr>
              <a:t>the capital, the shaft, and the base.</a:t>
            </a:r>
          </a:p>
          <a:p>
            <a:pPr marL="0" indent="0">
              <a:buNone/>
            </a:pPr>
            <a:r>
              <a:rPr lang="en-US" sz="2200" dirty="0">
                <a:latin typeface="Times New Roman" pitchFamily="18" charset="0"/>
                <a:cs typeface="Times New Roman" pitchFamily="18" charset="0"/>
              </a:rPr>
              <a:t> </a:t>
            </a:r>
          </a:p>
        </p:txBody>
      </p:sp>
      <p:pic>
        <p:nvPicPr>
          <p:cNvPr id="1026" name="Picture 2" descr="C:\Users\Dell\Desktop\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100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8471751"/>
      </p:ext>
    </p:extLst>
  </p:cSld>
  <p:clrMapOvr>
    <a:masterClrMapping/>
  </p:clrMapOvr>
  <mc:AlternateContent xmlns:mc="http://schemas.openxmlformats.org/markup-compatibility/2006" xmlns:p14="http://schemas.microsoft.com/office/powerpoint/2010/main">
    <mc:Choice Requires="p14">
      <p:transition spd="slow" p14:dur="2000" advTm="110854"/>
    </mc:Choice>
    <mc:Fallback xmlns="">
      <p:transition spd="slow" advTm="110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200" dirty="0">
                <a:solidFill>
                  <a:prstClr val="black"/>
                </a:solidFill>
                <a:latin typeface="Times New Roman" pitchFamily="18" charset="0"/>
                <a:cs typeface="Times New Roman" pitchFamily="18" charset="0"/>
              </a:rPr>
              <a:t>very little is known about the architecture from the Geometric and archaic periods. The most important buildings seem to have been temples for the gods and treasuries to hold offering.</a:t>
            </a:r>
            <a:endParaRPr lang="en-US" sz="2200" dirty="0" smtClean="0">
              <a:latin typeface="Times New Roman" pitchFamily="18" charset="0"/>
              <a:cs typeface="Times New Roman" pitchFamily="18" charset="0"/>
            </a:endParaRPr>
          </a:p>
          <a:p>
            <a:pPr marL="0" indent="0">
              <a:buNone/>
            </a:pPr>
            <a:r>
              <a:rPr lang="en-US" sz="2200" dirty="0" smtClean="0">
                <a:latin typeface="Times New Roman" pitchFamily="18" charset="0"/>
                <a:cs typeface="Times New Roman" pitchFamily="18" charset="0"/>
              </a:rPr>
              <a:t>Before 650 B.C. the Greeks built with wood and sun-dried bricks. As the use of stone of increased, some of wooden structural forms were imitated in stones and became decorative rather then structural. Limestone was the usual material, and it was sometimes covered with white stucco made of marble dust. Roofs were tiled with colored clay ornaments along the tops and edges. The basic structural system was post and lintel. The dominated plan for the temples and treasuries was rectangular</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08344632"/>
      </p:ext>
    </p:extLst>
  </p:cSld>
  <p:clrMapOvr>
    <a:masterClrMapping/>
  </p:clrMapOvr>
  <mc:AlternateContent xmlns:mc="http://schemas.openxmlformats.org/markup-compatibility/2006" xmlns:p14="http://schemas.microsoft.com/office/powerpoint/2010/main">
    <mc:Choice Requires="p14">
      <p:transition spd="slow" p14:dur="2000" advTm="53978"/>
    </mc:Choice>
    <mc:Fallback xmlns="">
      <p:transition spd="slow" advTm="53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547</Words>
  <Application>Microsoft Office PowerPoint</Application>
  <PresentationFormat>On-screen Show (4:3)</PresentationFormat>
  <Paragraphs>17</Paragraphs>
  <Slides>5</Slides>
  <Notes>0</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Greek Architecture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Architecture</dc:title>
  <dc:creator>Dell</dc:creator>
  <cp:lastModifiedBy>Dell</cp:lastModifiedBy>
  <cp:revision>17</cp:revision>
  <dcterms:created xsi:type="dcterms:W3CDTF">2006-08-16T00:00:00Z</dcterms:created>
  <dcterms:modified xsi:type="dcterms:W3CDTF">2020-05-07T12:31:55Z</dcterms:modified>
</cp:coreProperties>
</file>