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3" r:id="rId2"/>
    <p:sldId id="284" r:id="rId3"/>
    <p:sldId id="285" r:id="rId4"/>
    <p:sldId id="297" r:id="rId5"/>
    <p:sldId id="290" r:id="rId6"/>
    <p:sldId id="289" r:id="rId7"/>
    <p:sldId id="287" r:id="rId8"/>
    <p:sldId id="262" r:id="rId9"/>
    <p:sldId id="264" r:id="rId10"/>
    <p:sldId id="277" r:id="rId11"/>
    <p:sldId id="278" r:id="rId12"/>
    <p:sldId id="286" r:id="rId13"/>
    <p:sldId id="291" r:id="rId14"/>
    <p:sldId id="273" r:id="rId15"/>
    <p:sldId id="276" r:id="rId16"/>
    <p:sldId id="293" r:id="rId17"/>
    <p:sldId id="294" r:id="rId18"/>
    <p:sldId id="295" r:id="rId19"/>
    <p:sldId id="299" r:id="rId20"/>
    <p:sldId id="29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5/20/2020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5/20/2020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583" y="221673"/>
            <a:ext cx="10861962" cy="6317672"/>
          </a:xfrm>
        </p:spPr>
        <p:txBody>
          <a:bodyPr/>
          <a:lstStyle/>
          <a:p>
            <a:pPr marL="0" lvl="0" indent="0" algn="ctr" defTabSz="457200">
              <a:lnSpc>
                <a:spcPct val="100000"/>
              </a:lnSpc>
              <a:buClr>
                <a:srgbClr val="99CB38"/>
              </a:buClr>
              <a:buSzPct val="80000"/>
              <a:buNone/>
            </a:pPr>
            <a:r>
              <a:rPr lang="en-US" sz="2800" b="1" dirty="0" smtClean="0">
                <a:solidFill>
                  <a:prstClr val="black"/>
                </a:solidFill>
                <a:latin typeface="Times New Roman" panose="02020603050405020304" pitchFamily="18" charset="0"/>
                <a:cs typeface="Times New Roman" panose="02020603050405020304" pitchFamily="18" charset="0"/>
              </a:rPr>
              <a:t>Unit </a:t>
            </a:r>
            <a:r>
              <a:rPr lang="en-US" sz="2800" b="1" dirty="0">
                <a:solidFill>
                  <a:prstClr val="black"/>
                </a:solidFill>
                <a:latin typeface="Times New Roman" panose="02020603050405020304" pitchFamily="18" charset="0"/>
                <a:cs typeface="Times New Roman" panose="02020603050405020304" pitchFamily="18" charset="0"/>
              </a:rPr>
              <a:t>1: Phylum Protozoa </a:t>
            </a:r>
          </a:p>
          <a:p>
            <a:pPr marL="0" lvl="0" indent="0" defTabSz="457200">
              <a:lnSpc>
                <a:spcPct val="100000"/>
              </a:lnSpc>
              <a:buClr>
                <a:srgbClr val="99CB38"/>
              </a:buClr>
              <a:buSzPct val="80000"/>
              <a:buNone/>
            </a:pPr>
            <a:r>
              <a:rPr lang="en-US" sz="2800" b="1" dirty="0">
                <a:solidFill>
                  <a:prstClr val="black"/>
                </a:solidFill>
                <a:latin typeface="Times New Roman" panose="02020603050405020304" pitchFamily="18" charset="0"/>
                <a:cs typeface="Times New Roman" panose="02020603050405020304" pitchFamily="18" charset="0"/>
              </a:rPr>
              <a:t>                                             Topic: </a:t>
            </a:r>
            <a:r>
              <a:rPr lang="en-US" sz="2800" b="1" dirty="0" smtClean="0">
                <a:solidFill>
                  <a:prstClr val="black"/>
                </a:solidFill>
                <a:latin typeface="Times New Roman" panose="02020603050405020304" pitchFamily="18" charset="0"/>
                <a:cs typeface="Times New Roman" panose="02020603050405020304" pitchFamily="18" charset="0"/>
              </a:rPr>
              <a:t>Amoeba</a:t>
            </a:r>
            <a:endParaRPr lang="en-US" sz="2800" b="1" dirty="0">
              <a:solidFill>
                <a:prstClr val="black"/>
              </a:solidFill>
              <a:latin typeface="Times New Roman" panose="02020603050405020304" pitchFamily="18" charset="0"/>
              <a:cs typeface="Times New Roman" panose="02020603050405020304" pitchFamily="18" charset="0"/>
            </a:endParaRPr>
          </a:p>
          <a:p>
            <a:pPr marL="0" lvl="0" indent="0" defTabSz="457200">
              <a:lnSpc>
                <a:spcPct val="100000"/>
              </a:lnSpc>
              <a:buClr>
                <a:srgbClr val="99CB38"/>
              </a:buClr>
              <a:buSzPct val="80000"/>
              <a:buNone/>
            </a:pPr>
            <a:r>
              <a:rPr lang="en-US" sz="2800" b="1" dirty="0">
                <a:solidFill>
                  <a:prstClr val="black"/>
                </a:solidFill>
                <a:latin typeface="Times New Roman" panose="02020603050405020304" pitchFamily="18" charset="0"/>
                <a:cs typeface="Times New Roman" panose="02020603050405020304" pitchFamily="18" charset="0"/>
              </a:rPr>
              <a:t>                                     B.Ed. (Hons) Secondary </a:t>
            </a:r>
          </a:p>
          <a:p>
            <a:pPr marL="0" lvl="0" indent="0" defTabSz="457200">
              <a:lnSpc>
                <a:spcPct val="100000"/>
              </a:lnSpc>
              <a:buClr>
                <a:srgbClr val="99CB38"/>
              </a:buClr>
              <a:buSzPct val="80000"/>
              <a:buNone/>
            </a:pPr>
            <a:r>
              <a:rPr lang="en-US" sz="2800" b="1" dirty="0">
                <a:solidFill>
                  <a:prstClr val="black"/>
                </a:solidFill>
                <a:latin typeface="Times New Roman" panose="02020603050405020304" pitchFamily="18" charset="0"/>
                <a:cs typeface="Times New Roman" panose="02020603050405020304" pitchFamily="18" charset="0"/>
              </a:rPr>
              <a:t>                                           Semester IV </a:t>
            </a:r>
          </a:p>
          <a:p>
            <a:pPr marL="0" lvl="0" indent="0" defTabSz="457200">
              <a:lnSpc>
                <a:spcPct val="100000"/>
              </a:lnSpc>
              <a:buClr>
                <a:srgbClr val="99CB38"/>
              </a:buClr>
              <a:buSzPct val="80000"/>
              <a:buNone/>
            </a:pPr>
            <a:r>
              <a:rPr lang="en-US" sz="2800" b="1" dirty="0">
                <a:solidFill>
                  <a:prstClr val="black"/>
                </a:solidFill>
                <a:latin typeface="Times New Roman" panose="02020603050405020304" pitchFamily="18" charset="0"/>
                <a:cs typeface="Times New Roman" panose="02020603050405020304" pitchFamily="18" charset="0"/>
              </a:rPr>
              <a:t>                                    Subject: Biology IV (Minor)</a:t>
            </a:r>
          </a:p>
          <a:p>
            <a:pPr marL="0" lvl="0" indent="0" defTabSz="457200">
              <a:lnSpc>
                <a:spcPct val="100000"/>
              </a:lnSpc>
              <a:buClr>
                <a:srgbClr val="99CB38"/>
              </a:buClr>
              <a:buSzPct val="80000"/>
              <a:buNone/>
            </a:pPr>
            <a:r>
              <a:rPr lang="en-US" sz="2800" b="1" dirty="0">
                <a:solidFill>
                  <a:prstClr val="black"/>
                </a:solidFill>
                <a:latin typeface="Times New Roman" panose="02020603050405020304" pitchFamily="18" charset="0"/>
                <a:cs typeface="Times New Roman" panose="02020603050405020304" pitchFamily="18" charset="0"/>
              </a:rPr>
              <a:t>                              Course Title: Invertebrates Diversity    </a:t>
            </a:r>
          </a:p>
          <a:p>
            <a:pPr marL="0" lvl="0" indent="0" defTabSz="457200">
              <a:lnSpc>
                <a:spcPct val="100000"/>
              </a:lnSpc>
              <a:buClr>
                <a:srgbClr val="99CB38"/>
              </a:buClr>
              <a:buSzPct val="80000"/>
              <a:buNone/>
            </a:pPr>
            <a:r>
              <a:rPr lang="en-US" sz="2800" b="1" dirty="0">
                <a:solidFill>
                  <a:prstClr val="black"/>
                </a:solidFill>
                <a:latin typeface="Times New Roman" panose="02020603050405020304" pitchFamily="18" charset="0"/>
                <a:cs typeface="Times New Roman" panose="02020603050405020304" pitchFamily="18" charset="0"/>
              </a:rPr>
              <a:t>                                Represented By</a:t>
            </a:r>
            <a:r>
              <a:rPr lang="en-US" sz="2800" b="1">
                <a:solidFill>
                  <a:prstClr val="black"/>
                </a:solidFill>
                <a:latin typeface="Times New Roman" panose="02020603050405020304" pitchFamily="18" charset="0"/>
                <a:cs typeface="Times New Roman" panose="02020603050405020304" pitchFamily="18" charset="0"/>
              </a:rPr>
              <a:t>: </a:t>
            </a:r>
            <a:r>
              <a:rPr lang="en-US" sz="2800" b="1" smtClean="0">
                <a:solidFill>
                  <a:prstClr val="black"/>
                </a:solidFill>
                <a:latin typeface="Times New Roman" panose="02020603050405020304" pitchFamily="18" charset="0"/>
                <a:cs typeface="Times New Roman" panose="02020603050405020304" pitchFamily="18" charset="0"/>
              </a:rPr>
              <a:t>Ms Sidra </a:t>
            </a:r>
            <a:r>
              <a:rPr lang="en-US" sz="2800" b="1" dirty="0">
                <a:solidFill>
                  <a:prstClr val="black"/>
                </a:solidFill>
                <a:latin typeface="Times New Roman" panose="02020603050405020304" pitchFamily="18" charset="0"/>
                <a:cs typeface="Times New Roman" panose="02020603050405020304" pitchFamily="18" charset="0"/>
              </a:rPr>
              <a:t>Younis</a:t>
            </a:r>
          </a:p>
          <a:p>
            <a:pPr marL="0" lvl="0" indent="0" defTabSz="457200">
              <a:lnSpc>
                <a:spcPct val="100000"/>
              </a:lnSpc>
              <a:buClr>
                <a:srgbClr val="99CB38"/>
              </a:buClr>
              <a:buSzPct val="80000"/>
              <a:buNone/>
            </a:pPr>
            <a:r>
              <a:rPr lang="en-US" sz="2800" b="1" dirty="0">
                <a:solidFill>
                  <a:prstClr val="black"/>
                </a:solidFill>
                <a:latin typeface="Times New Roman" panose="02020603050405020304" pitchFamily="18" charset="0"/>
                <a:cs typeface="Times New Roman" panose="02020603050405020304" pitchFamily="18" charset="0"/>
              </a:rPr>
              <a:t>             Department of Education (Planning and Development)</a:t>
            </a:r>
          </a:p>
          <a:p>
            <a:pPr marL="0" lvl="0" indent="0" defTabSz="457200">
              <a:lnSpc>
                <a:spcPct val="100000"/>
              </a:lnSpc>
              <a:buClr>
                <a:srgbClr val="99CB38"/>
              </a:buClr>
              <a:buSzPct val="80000"/>
              <a:buNone/>
            </a:pPr>
            <a:r>
              <a:rPr lang="en-US" sz="2800" b="1" dirty="0">
                <a:solidFill>
                  <a:prstClr val="black"/>
                </a:solidFill>
                <a:latin typeface="Times New Roman" panose="02020603050405020304" pitchFamily="18" charset="0"/>
                <a:cs typeface="Times New Roman" panose="02020603050405020304" pitchFamily="18" charset="0"/>
              </a:rPr>
              <a:t>                 Lahore College for Women University, Lahore</a:t>
            </a:r>
          </a:p>
          <a:p>
            <a:pPr marL="0" lvl="0" indent="0" defTabSz="457200">
              <a:lnSpc>
                <a:spcPct val="100000"/>
              </a:lnSpc>
              <a:buClr>
                <a:srgbClr val="99CB38"/>
              </a:buClr>
              <a:buSzPct val="80000"/>
              <a:buNone/>
            </a:pPr>
            <a:endParaRPr lang="en-US" sz="2800" b="1" dirty="0">
              <a:solidFill>
                <a:prstClr val="black"/>
              </a:solidFill>
              <a:latin typeface="Times New Roman" panose="02020603050405020304" pitchFamily="18" charset="0"/>
              <a:cs typeface="Times New Roman" panose="02020603050405020304" pitchFamily="18" charset="0"/>
            </a:endParaRPr>
          </a:p>
          <a:p>
            <a:pPr marL="0" lvl="0" indent="0" defTabSz="457200">
              <a:lnSpc>
                <a:spcPct val="100000"/>
              </a:lnSpc>
              <a:buClr>
                <a:srgbClr val="99CB38"/>
              </a:buClr>
              <a:buSzPct val="80000"/>
              <a:buNone/>
            </a:pPr>
            <a:endParaRPr lang="en-US" sz="2800" b="1"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 xmlns:p14="http://schemas.microsoft.com/office/powerpoint/2010/main" val="3303528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865B75F-A3D4-FC4B-946F-B38E4E0B4CC4}"/>
              </a:ext>
            </a:extLst>
          </p:cNvPr>
          <p:cNvSpPr>
            <a:spLocks noGrp="1"/>
          </p:cNvSpPr>
          <p:nvPr>
            <p:ph idx="1"/>
          </p:nvPr>
        </p:nvSpPr>
        <p:spPr>
          <a:xfrm>
            <a:off x="1294229" y="872197"/>
            <a:ext cx="10213144" cy="5514536"/>
          </a:xfrm>
        </p:spPr>
        <p:txBody>
          <a:bodyPr>
            <a:normAutofit/>
          </a:bodyPr>
          <a:lstStyle/>
          <a:p>
            <a:pPr>
              <a:buNone/>
            </a:pPr>
            <a:r>
              <a:rPr lang="en-US" altLang="zh-CN" sz="4000" b="1" dirty="0">
                <a:solidFill>
                  <a:srgbClr val="FF0000"/>
                </a:solidFill>
                <a:latin typeface="Times New Roman" pitchFamily="18" charset="0"/>
                <a:cs typeface="Times New Roman" pitchFamily="18" charset="0"/>
              </a:rPr>
              <a:t>TEMPERATURE :</a:t>
            </a:r>
            <a:r>
              <a:rPr lang="en-US" altLang="zh-CN" sz="4000" b="1" dirty="0">
                <a:latin typeface="Times New Roman" pitchFamily="18" charset="0"/>
                <a:cs typeface="Times New Roman" pitchFamily="18" charset="0"/>
              </a:rPr>
              <a:t> </a:t>
            </a:r>
          </a:p>
          <a:p>
            <a:pPr>
              <a:lnSpc>
                <a:spcPct val="150000"/>
              </a:lnSpc>
            </a:pPr>
            <a:r>
              <a:rPr lang="en-US" altLang="zh-CN" dirty="0">
                <a:solidFill>
                  <a:schemeClr val="bg1"/>
                </a:solidFill>
                <a:latin typeface="Times New Roman" pitchFamily="18" charset="0"/>
                <a:cs typeface="Times New Roman" pitchFamily="18" charset="0"/>
              </a:rPr>
              <a:t>Temperature is a critical factor</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which impacts the amoeba growth.</a:t>
            </a:r>
          </a:p>
          <a:p>
            <a:pPr>
              <a:lnSpc>
                <a:spcPct val="150000"/>
              </a:lnSpc>
            </a:pPr>
            <a:r>
              <a:rPr lang="en-US" altLang="zh-CN" dirty="0">
                <a:solidFill>
                  <a:schemeClr val="bg1"/>
                </a:solidFill>
                <a:latin typeface="Times New Roman" pitchFamily="18" charset="0"/>
                <a:cs typeface="Times New Roman" pitchFamily="18" charset="0"/>
              </a:rPr>
              <a:t>Several</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amoeba species have found to grow at a wide range of temperatures ranging from 10/C</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to 37/C.</a:t>
            </a:r>
          </a:p>
          <a:p>
            <a:pPr>
              <a:lnSpc>
                <a:spcPct val="150000"/>
              </a:lnSpc>
            </a:pPr>
            <a:r>
              <a:rPr lang="en-US" altLang="zh-CN" dirty="0">
                <a:solidFill>
                  <a:schemeClr val="bg1"/>
                </a:solidFill>
                <a:latin typeface="Times New Roman" pitchFamily="18" charset="0"/>
                <a:cs typeface="Times New Roman" pitchFamily="18" charset="0"/>
              </a:rPr>
              <a:t>Pathogenic</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stains </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have been found at higher temperature (between 32/C</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and 37/C).</a:t>
            </a:r>
          </a:p>
          <a:p>
            <a:pPr>
              <a:lnSpc>
                <a:spcPct val="150000"/>
              </a:lnSpc>
              <a:buNone/>
            </a:pPr>
            <a:endParaRPr lang="en-US" altLang="zh-CN" b="1" dirty="0">
              <a:solidFill>
                <a:schemeClr val="bg1"/>
              </a:solidFill>
              <a:latin typeface="Times New Roman" panose="02020603050405020304" pitchFamily="18" charset="0"/>
              <a:cs typeface="Times New Roman" panose="02020603050405020304" pitchFamily="18" charset="0"/>
            </a:endParaRPr>
          </a:p>
          <a:p>
            <a:pPr>
              <a:lnSpc>
                <a:spcPct val="150000"/>
              </a:lnSpc>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91416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C38000F-331B-814D-80A6-9DE4F77F4C5D}"/>
              </a:ext>
            </a:extLst>
          </p:cNvPr>
          <p:cNvSpPr>
            <a:spLocks noGrp="1"/>
          </p:cNvSpPr>
          <p:nvPr>
            <p:ph idx="1"/>
          </p:nvPr>
        </p:nvSpPr>
        <p:spPr>
          <a:xfrm>
            <a:off x="1278968" y="498761"/>
            <a:ext cx="10228404" cy="4391893"/>
          </a:xfrm>
        </p:spPr>
        <p:txBody>
          <a:bodyPr/>
          <a:lstStyle/>
          <a:p>
            <a:pPr marL="0" indent="0">
              <a:buNone/>
            </a:pPr>
            <a:r>
              <a:rPr lang="en-US" altLang="zh-CN" sz="4000" b="1" dirty="0" smtClean="0">
                <a:solidFill>
                  <a:srgbClr val="FF0000"/>
                </a:solidFill>
                <a:latin typeface="Times New Roman" panose="02020603050405020304" pitchFamily="18" charset="0"/>
                <a:cs typeface="Times New Roman" panose="02020603050405020304" pitchFamily="18" charset="0"/>
              </a:rPr>
              <a:t>BEHAVIOR:</a:t>
            </a:r>
            <a:r>
              <a:rPr lang="en-US" altLang="zh-CN" sz="4000" b="1" dirty="0" smtClean="0">
                <a:latin typeface="Times New Roman" panose="02020603050405020304" pitchFamily="18" charset="0"/>
                <a:cs typeface="Times New Roman" panose="02020603050405020304" pitchFamily="18" charset="0"/>
              </a:rPr>
              <a:t> </a:t>
            </a:r>
            <a:endParaRPr lang="en-US" altLang="zh-CN" sz="4000" b="1" dirty="0">
              <a:latin typeface="Times New Roman" panose="02020603050405020304" pitchFamily="18" charset="0"/>
              <a:cs typeface="Times New Roman" panose="02020603050405020304" pitchFamily="18" charset="0"/>
            </a:endParaRPr>
          </a:p>
          <a:p>
            <a:pPr>
              <a:lnSpc>
                <a:spcPct val="150000"/>
              </a:lnSpc>
            </a:pPr>
            <a:r>
              <a:rPr lang="en-US" altLang="zh-CN" dirty="0">
                <a:solidFill>
                  <a:schemeClr val="bg1"/>
                </a:solidFill>
                <a:latin typeface="Times New Roman" panose="02020603050405020304" pitchFamily="18" charset="0"/>
                <a:cs typeface="Times New Roman" panose="02020603050405020304" pitchFamily="18" charset="0"/>
              </a:rPr>
              <a:t>No specialized sensory organelles are found.</a:t>
            </a:r>
          </a:p>
          <a:p>
            <a:pPr>
              <a:lnSpc>
                <a:spcPct val="150000"/>
              </a:lnSpc>
            </a:pPr>
            <a:r>
              <a:rPr lang="en-US" altLang="zh-CN" dirty="0">
                <a:solidFill>
                  <a:schemeClr val="bg1"/>
                </a:solidFill>
                <a:latin typeface="Times New Roman" panose="02020603050405020304" pitchFamily="18" charset="0"/>
                <a:cs typeface="Times New Roman" panose="02020603050405020304" pitchFamily="18" charset="0"/>
              </a:rPr>
              <a:t>No nervous system is found. </a:t>
            </a:r>
          </a:p>
          <a:p>
            <a:pPr>
              <a:lnSpc>
                <a:spcPct val="150000"/>
              </a:lnSpc>
            </a:pPr>
            <a:r>
              <a:rPr lang="en-US" altLang="zh-CN" dirty="0">
                <a:solidFill>
                  <a:schemeClr val="bg1"/>
                </a:solidFill>
                <a:latin typeface="Times New Roman" panose="02020603050405020304" pitchFamily="18" charset="0"/>
                <a:cs typeface="Times New Roman" panose="02020603050405020304" pitchFamily="18" charset="0"/>
              </a:rPr>
              <a:t>Shows reactions or response towards environmental changes. </a:t>
            </a:r>
          </a:p>
          <a:p>
            <a:pPr>
              <a:lnSpc>
                <a:spcPct val="150000"/>
              </a:lnSpc>
            </a:pPr>
            <a:r>
              <a:rPr lang="en-US" altLang="zh-CN" dirty="0">
                <a:solidFill>
                  <a:schemeClr val="bg1"/>
                </a:solidFill>
                <a:latin typeface="Times New Roman" panose="02020603050405020304" pitchFamily="18" charset="0"/>
                <a:cs typeface="Times New Roman" panose="02020603050405020304" pitchFamily="18" charset="0"/>
              </a:rPr>
              <a:t>By locomotory behavior Amoeba respond to various stimuli. </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84005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873" y="0"/>
            <a:ext cx="6021387" cy="1071737"/>
          </a:xfrm>
        </p:spPr>
        <p:txBody>
          <a:bodyPr/>
          <a:lstStyle/>
          <a:p>
            <a:r>
              <a:rPr lang="en-US" altLang="zh-CN" sz="3200" b="1" dirty="0">
                <a:solidFill>
                  <a:srgbClr val="FF0000"/>
                </a:solidFill>
                <a:latin typeface="Times New Roman" panose="02020603050405020304" pitchFamily="18" charset="0"/>
                <a:cs typeface="Times New Roman" panose="02020603050405020304" pitchFamily="18" charset="0"/>
              </a:rPr>
              <a:t>RESPIRATION</a:t>
            </a:r>
            <a:r>
              <a:rPr lang="en-US" altLang="zh-CN" b="1" dirty="0">
                <a:solidFill>
                  <a:srgbClr val="FF0000"/>
                </a:solidFill>
              </a:rPr>
              <a:t>:</a:t>
            </a:r>
            <a:r>
              <a:rPr lang="en-US" altLang="zh-CN" b="1" dirty="0">
                <a:solidFill>
                  <a:prstClr val="white"/>
                </a:solidFill>
              </a:rPr>
              <a:t> </a:t>
            </a:r>
            <a:endParaRPr lang="en-US" dirty="0"/>
          </a:p>
        </p:txBody>
      </p:sp>
      <p:sp>
        <p:nvSpPr>
          <p:cNvPr id="3" name="Content Placeholder 2"/>
          <p:cNvSpPr>
            <a:spLocks noGrp="1"/>
          </p:cNvSpPr>
          <p:nvPr>
            <p:ph idx="1"/>
          </p:nvPr>
        </p:nvSpPr>
        <p:spPr>
          <a:xfrm>
            <a:off x="656502" y="1004455"/>
            <a:ext cx="7268297" cy="5209309"/>
          </a:xfrm>
        </p:spPr>
        <p:txBody>
          <a:bodyPr>
            <a:normAutofit lnSpcReduction="10000"/>
          </a:bodyPr>
          <a:lstStyle/>
          <a:p>
            <a:r>
              <a:rPr lang="en-US" dirty="0">
                <a:solidFill>
                  <a:schemeClr val="bg1"/>
                </a:solidFill>
                <a:latin typeface="Times New Roman" panose="02020603050405020304" pitchFamily="18" charset="0"/>
                <a:cs typeface="Times New Roman" panose="02020603050405020304" pitchFamily="18" charset="0"/>
              </a:rPr>
              <a:t>Amoeba doesn’t posses specific respiratory organs. </a:t>
            </a:r>
          </a:p>
          <a:p>
            <a:r>
              <a:rPr lang="en-US" dirty="0">
                <a:solidFill>
                  <a:schemeClr val="bg1"/>
                </a:solidFill>
                <a:latin typeface="Times New Roman" panose="02020603050405020304" pitchFamily="18" charset="0"/>
                <a:cs typeface="Times New Roman" panose="02020603050405020304" pitchFamily="18" charset="0"/>
              </a:rPr>
              <a:t>The cell membrane itself act as the respiratory surface. </a:t>
            </a:r>
          </a:p>
          <a:p>
            <a:r>
              <a:rPr lang="en-US" dirty="0">
                <a:solidFill>
                  <a:schemeClr val="bg1"/>
                </a:solidFill>
                <a:latin typeface="Times New Roman" panose="02020603050405020304" pitchFamily="18" charset="0"/>
                <a:cs typeface="Times New Roman" panose="02020603050405020304" pitchFamily="18" charset="0"/>
              </a:rPr>
              <a:t>Oxygen enters and carbon dioxide leaves through this membrane.</a:t>
            </a:r>
          </a:p>
          <a:p>
            <a:r>
              <a:rPr lang="en-US" dirty="0">
                <a:solidFill>
                  <a:schemeClr val="bg1"/>
                </a:solidFill>
                <a:latin typeface="Times New Roman" panose="02020603050405020304" pitchFamily="18" charset="0"/>
                <a:cs typeface="Times New Roman" panose="02020603050405020304" pitchFamily="18" charset="0"/>
              </a:rPr>
              <a:t>Respiration takes place through its cell membrane also called plasma membrane . </a:t>
            </a:r>
          </a:p>
          <a:p>
            <a:r>
              <a:rPr lang="en-US" dirty="0">
                <a:solidFill>
                  <a:schemeClr val="bg1"/>
                </a:solidFill>
                <a:latin typeface="Times New Roman" panose="02020603050405020304" pitchFamily="18" charset="0"/>
                <a:cs typeface="Times New Roman" panose="02020603050405020304" pitchFamily="18" charset="0"/>
              </a:rPr>
              <a:t>Amoeba gets oxygen gas dissolved in surrounding water through its plasma membrane by the process of diffusion . </a:t>
            </a:r>
          </a:p>
          <a:p>
            <a:r>
              <a:rPr lang="en-US" dirty="0">
                <a:solidFill>
                  <a:schemeClr val="bg1"/>
                </a:solidFill>
                <a:latin typeface="Times New Roman" panose="02020603050405020304" pitchFamily="18" charset="0"/>
                <a:cs typeface="Times New Roman" panose="02020603050405020304" pitchFamily="18" charset="0"/>
              </a:rPr>
              <a:t>The oxygen gas diffused inside the body is used up by amoeba.</a:t>
            </a:r>
          </a:p>
        </p:txBody>
      </p:sp>
      <p:pic>
        <p:nvPicPr>
          <p:cNvPr id="4" name="Picture 3"/>
          <p:cNvPicPr>
            <a:picLocks noChangeAspect="1"/>
          </p:cNvPicPr>
          <p:nvPr/>
        </p:nvPicPr>
        <p:blipFill>
          <a:blip r:embed="rId2"/>
          <a:stretch>
            <a:fillRect/>
          </a:stretch>
        </p:blipFill>
        <p:spPr>
          <a:xfrm>
            <a:off x="7709095" y="1111347"/>
            <a:ext cx="4191959" cy="4783015"/>
          </a:xfrm>
          <a:prstGeom prst="rect">
            <a:avLst/>
          </a:prstGeom>
          <a:ln>
            <a:solidFill>
              <a:schemeClr val="bg1"/>
            </a:solidFill>
          </a:ln>
        </p:spPr>
      </p:pic>
    </p:spTree>
    <p:extLst>
      <p:ext uri="{BB962C8B-B14F-4D97-AF65-F5344CB8AC3E}">
        <p14:creationId xmlns="" xmlns:p14="http://schemas.microsoft.com/office/powerpoint/2010/main" val="3728752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75173"/>
            <a:ext cx="6298478" cy="1071737"/>
          </a:xfrm>
        </p:spPr>
        <p:txBody>
          <a:bodyPr/>
          <a:lstStyle/>
          <a:p>
            <a:r>
              <a:rPr lang="en-US"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reproduction:</a:t>
            </a:r>
          </a:p>
        </p:txBody>
      </p:sp>
      <p:sp>
        <p:nvSpPr>
          <p:cNvPr id="3" name="Content Placeholder 2"/>
          <p:cNvSpPr>
            <a:spLocks noGrp="1"/>
          </p:cNvSpPr>
          <p:nvPr>
            <p:ph idx="1"/>
          </p:nvPr>
        </p:nvSpPr>
        <p:spPr>
          <a:xfrm>
            <a:off x="1141412" y="1246910"/>
            <a:ext cx="9905999" cy="4544291"/>
          </a:xfrm>
        </p:spPr>
        <p:txBody>
          <a:bodyPr/>
          <a:lstStyle/>
          <a:p>
            <a:pPr>
              <a:buNone/>
            </a:pPr>
            <a:r>
              <a:rPr lang="en-US" dirty="0">
                <a:solidFill>
                  <a:schemeClr val="bg1"/>
                </a:solidFill>
                <a:latin typeface="Times New Roman" panose="02020603050405020304" pitchFamily="18" charset="0"/>
                <a:cs typeface="Times New Roman" panose="02020603050405020304" pitchFamily="18" charset="0"/>
              </a:rPr>
              <a:t>   Due to the extremely diverse nature, the various species of amoebae reproduce using a variety of different methods. </a:t>
            </a:r>
          </a:p>
          <a:p>
            <a:pPr>
              <a:buNone/>
            </a:pPr>
            <a:r>
              <a:rPr lang="en-US" dirty="0">
                <a:solidFill>
                  <a:schemeClr val="bg1"/>
                </a:solidFill>
                <a:latin typeface="Times New Roman" panose="02020603050405020304" pitchFamily="18" charset="0"/>
                <a:cs typeface="Times New Roman" panose="02020603050405020304" pitchFamily="18" charset="0"/>
              </a:rPr>
              <a:t>   These methods include:</a:t>
            </a:r>
          </a:p>
          <a:p>
            <a:pPr>
              <a:buFont typeface="Wingdings" pitchFamily="2" charset="2"/>
              <a:buChar char="v"/>
            </a:pPr>
            <a:r>
              <a:rPr lang="en-US" dirty="0">
                <a:solidFill>
                  <a:schemeClr val="bg1"/>
                </a:solidFill>
                <a:latin typeface="Times New Roman" panose="02020603050405020304" pitchFamily="18" charset="0"/>
                <a:cs typeface="Times New Roman" panose="02020603050405020304" pitchFamily="18" charset="0"/>
              </a:rPr>
              <a:t> Binary fission</a:t>
            </a:r>
          </a:p>
          <a:p>
            <a:pPr>
              <a:buFont typeface="Wingdings" pitchFamily="2" charset="2"/>
              <a:buChar char="v"/>
            </a:pPr>
            <a:r>
              <a:rPr lang="en-US" dirty="0">
                <a:solidFill>
                  <a:schemeClr val="bg1"/>
                </a:solidFill>
                <a:latin typeface="Times New Roman" panose="02020603050405020304" pitchFamily="18" charset="0"/>
                <a:cs typeface="Times New Roman" panose="02020603050405020304" pitchFamily="18" charset="0"/>
              </a:rPr>
              <a:t> Spores formation</a:t>
            </a:r>
          </a:p>
          <a:p>
            <a:pPr>
              <a:buFont typeface="Wingdings" pitchFamily="2" charset="2"/>
              <a:buChar char="v"/>
            </a:pPr>
            <a:r>
              <a:rPr lang="en-US" dirty="0">
                <a:solidFill>
                  <a:schemeClr val="bg1"/>
                </a:solidFill>
                <a:latin typeface="Times New Roman" panose="02020603050405020304" pitchFamily="18" charset="0"/>
                <a:cs typeface="Times New Roman" panose="02020603050405020304" pitchFamily="18" charset="0"/>
              </a:rPr>
              <a:t>Multiple fission and encystment</a:t>
            </a:r>
          </a:p>
          <a:p>
            <a:pPr>
              <a:buFont typeface="Wingdings" pitchFamily="2" charset="2"/>
              <a:buChar char="v"/>
            </a:pPr>
            <a:r>
              <a:rPr lang="en-US" dirty="0">
                <a:solidFill>
                  <a:schemeClr val="bg1"/>
                </a:solidFill>
                <a:latin typeface="Times New Roman" panose="02020603050405020304" pitchFamily="18" charset="0"/>
                <a:cs typeface="Times New Roman" panose="02020603050405020304" pitchFamily="18" charset="0"/>
              </a:rPr>
              <a:t> Sexually reproduction</a:t>
            </a:r>
          </a:p>
        </p:txBody>
      </p:sp>
    </p:spTree>
    <p:extLst>
      <p:ext uri="{BB962C8B-B14F-4D97-AF65-F5344CB8AC3E}">
        <p14:creationId xmlns="" xmlns:p14="http://schemas.microsoft.com/office/powerpoint/2010/main" val="1456059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8273BD2-961E-2341-8071-5D4BED522DD5}"/>
              </a:ext>
            </a:extLst>
          </p:cNvPr>
          <p:cNvSpPr>
            <a:spLocks noGrp="1"/>
          </p:cNvSpPr>
          <p:nvPr>
            <p:ph idx="1"/>
          </p:nvPr>
        </p:nvSpPr>
        <p:spPr>
          <a:xfrm>
            <a:off x="1323450" y="250701"/>
            <a:ext cx="10001042" cy="731233"/>
          </a:xfrm>
        </p:spPr>
        <p:txBody>
          <a:bodyPr>
            <a:noAutofit/>
          </a:bodyPr>
          <a:lstStyle/>
          <a:p>
            <a:pPr>
              <a:buNone/>
            </a:pPr>
            <a:r>
              <a:rPr lang="en-US" altLang="zh-CN" sz="4000" b="1" dirty="0">
                <a:solidFill>
                  <a:srgbClr val="FF0000"/>
                </a:solidFill>
                <a:latin typeface="Times New Roman" panose="02020603050405020304" pitchFamily="18" charset="0"/>
                <a:cs typeface="Times New Roman" panose="02020603050405020304" pitchFamily="18" charset="0"/>
              </a:rPr>
              <a:t>1:BINARY FISSION IN AMOEBA: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3112" y="886265"/>
            <a:ext cx="10352734" cy="6121676"/>
          </a:xfrm>
          <a:prstGeom prst="rect">
            <a:avLst/>
          </a:prstGeom>
        </p:spPr>
        <p:txBody>
          <a:bodyPr wrap="square">
            <a:spAutoFit/>
          </a:bodyPr>
          <a:lstStyle/>
          <a:p>
            <a:pPr marL="228600" lvl="0" indent="-228600" defTabSz="914400">
              <a:lnSpc>
                <a:spcPct val="120000"/>
              </a:lnSpc>
              <a:spcBef>
                <a:spcPts val="1000"/>
              </a:spcBef>
              <a:buSzPct val="125000"/>
              <a:buFont typeface="Arial" panose="020B0604020202020204" pitchFamily="34" charset="0"/>
              <a:buChar char="•"/>
            </a:pPr>
            <a:r>
              <a:rPr lang="en-US" altLang="zh-CN" sz="2400" dirty="0">
                <a:solidFill>
                  <a:schemeClr val="bg1"/>
                </a:solidFill>
                <a:latin typeface="Times New Roman" panose="02020603050405020304" pitchFamily="18" charset="0"/>
                <a:cs typeface="Times New Roman" panose="02020603050405020304" pitchFamily="18" charset="0"/>
              </a:rPr>
              <a:t>Binary fission is the mode of asexual reproduction.</a:t>
            </a:r>
          </a:p>
          <a:p>
            <a:pPr marL="228600" lvl="0" indent="-228600" defTabSz="914400">
              <a:lnSpc>
                <a:spcPct val="120000"/>
              </a:lnSpc>
              <a:spcBef>
                <a:spcPts val="1000"/>
              </a:spcBef>
              <a:buSzPct val="125000"/>
              <a:buFont typeface="Arial" panose="020B0604020202020204" pitchFamily="34" charset="0"/>
              <a:buChar char="•"/>
            </a:pPr>
            <a:r>
              <a:rPr lang="en-US" altLang="zh-CN" sz="2400" dirty="0">
                <a:solidFill>
                  <a:schemeClr val="bg1"/>
                </a:solidFill>
                <a:latin typeface="Times New Roman" panose="02020603050405020304" pitchFamily="18" charset="0"/>
                <a:cs typeface="Times New Roman" panose="02020603050405020304" pitchFamily="18" charset="0"/>
              </a:rPr>
              <a:t>In</a:t>
            </a:r>
            <a:r>
              <a:rPr lang="zh-CN" altLang="en-US" sz="2400" dirty="0">
                <a:solidFill>
                  <a:schemeClr val="bg1"/>
                </a:solidFill>
                <a:latin typeface="Times New Roman" panose="02020603050405020304" pitchFamily="18" charset="0"/>
                <a:cs typeface="Times New Roman" panose="02020603050405020304" pitchFamily="18" charset="0"/>
              </a:rPr>
              <a:t> </a:t>
            </a:r>
            <a:r>
              <a:rPr lang="en-US" altLang="zh-CN" sz="2400" dirty="0">
                <a:solidFill>
                  <a:schemeClr val="bg1"/>
                </a:solidFill>
                <a:latin typeface="Times New Roman" panose="02020603050405020304" pitchFamily="18" charset="0"/>
                <a:cs typeface="Times New Roman" panose="02020603050405020304" pitchFamily="18" charset="0"/>
              </a:rPr>
              <a:t>this process one parent cell is divided into two equal daughter cells.</a:t>
            </a:r>
          </a:p>
          <a:p>
            <a:pPr marL="228600" lvl="0" indent="-228600" defTabSz="914400">
              <a:lnSpc>
                <a:spcPct val="120000"/>
              </a:lnSpc>
              <a:spcBef>
                <a:spcPts val="1000"/>
              </a:spcBef>
              <a:buSzPct val="125000"/>
              <a:buFont typeface="Arial" panose="020B0604020202020204" pitchFamily="34" charset="0"/>
              <a:buChar char="•"/>
            </a:pPr>
            <a:r>
              <a:rPr lang="en-US" altLang="zh-CN" sz="2400" dirty="0">
                <a:solidFill>
                  <a:schemeClr val="bg1"/>
                </a:solidFill>
                <a:latin typeface="Times New Roman" panose="02020603050405020304" pitchFamily="18" charset="0"/>
                <a:cs typeface="Times New Roman" panose="02020603050405020304" pitchFamily="18" charset="0"/>
              </a:rPr>
              <a:t>Binary fission occurs when environmental conditions are favorable,</a:t>
            </a:r>
            <a:r>
              <a:rPr lang="zh-CN" altLang="en-US" sz="2400" dirty="0">
                <a:solidFill>
                  <a:schemeClr val="bg1"/>
                </a:solidFill>
                <a:latin typeface="Times New Roman" panose="02020603050405020304" pitchFamily="18" charset="0"/>
                <a:cs typeface="Times New Roman" panose="02020603050405020304" pitchFamily="18" charset="0"/>
              </a:rPr>
              <a:t> </a:t>
            </a:r>
            <a:r>
              <a:rPr lang="en-US" altLang="zh-CN" sz="2400" dirty="0">
                <a:solidFill>
                  <a:schemeClr val="bg1"/>
                </a:solidFill>
                <a:latin typeface="Times New Roman" panose="02020603050405020304" pitchFamily="18" charset="0"/>
                <a:cs typeface="Times New Roman" panose="02020603050405020304" pitchFamily="18" charset="0"/>
              </a:rPr>
              <a:t>when there is plenty of food and water suitable temperature. </a:t>
            </a:r>
          </a:p>
          <a:p>
            <a:pPr marL="228600" lvl="0" indent="-228600" defTabSz="914400">
              <a:lnSpc>
                <a:spcPct val="120000"/>
              </a:lnSpc>
              <a:spcBef>
                <a:spcPts val="1000"/>
              </a:spcBef>
              <a:buSzPct val="125000"/>
              <a:buFont typeface="Arial" panose="020B0604020202020204" pitchFamily="34" charset="0"/>
              <a:buChar char="•"/>
            </a:pPr>
            <a:endParaRPr lang="en-US" altLang="zh-CN" sz="2400" dirty="0">
              <a:solidFill>
                <a:prstClr val="white"/>
              </a:solidFill>
              <a:latin typeface="Times New Roman" panose="02020603050405020304" pitchFamily="18" charset="0"/>
              <a:cs typeface="Times New Roman" panose="02020603050405020304" pitchFamily="18" charset="0"/>
            </a:endParaRPr>
          </a:p>
          <a:p>
            <a:pPr marL="228600" lvl="0" indent="-228600" defTabSz="914400">
              <a:lnSpc>
                <a:spcPct val="120000"/>
              </a:lnSpc>
              <a:spcBef>
                <a:spcPts val="1000"/>
              </a:spcBef>
              <a:buSzPct val="125000"/>
              <a:buFont typeface="Arial" panose="020B0604020202020204" pitchFamily="34" charset="0"/>
              <a:buChar char="•"/>
            </a:pPr>
            <a:endParaRPr lang="en-US" altLang="zh-CN" sz="2400" dirty="0">
              <a:solidFill>
                <a:prstClr val="white"/>
              </a:solidFill>
              <a:latin typeface="Times New Roman" panose="02020603050405020304" pitchFamily="18" charset="0"/>
              <a:cs typeface="Times New Roman" panose="02020603050405020304" pitchFamily="18" charset="0"/>
            </a:endParaRPr>
          </a:p>
          <a:p>
            <a:pPr marL="228600" lvl="0" indent="-228600" defTabSz="914400">
              <a:lnSpc>
                <a:spcPct val="120000"/>
              </a:lnSpc>
              <a:spcBef>
                <a:spcPts val="1000"/>
              </a:spcBef>
              <a:buSzPct val="125000"/>
            </a:pPr>
            <a:endParaRPr lang="en-US" altLang="zh-CN" sz="2400" dirty="0">
              <a:solidFill>
                <a:prstClr val="white"/>
              </a:solidFill>
              <a:latin typeface="Times New Roman" panose="02020603050405020304" pitchFamily="18" charset="0"/>
              <a:cs typeface="Times New Roman" panose="02020603050405020304" pitchFamily="18" charset="0"/>
            </a:endParaRPr>
          </a:p>
          <a:p>
            <a:pPr marL="228600" lvl="0" indent="-228600" defTabSz="914400">
              <a:lnSpc>
                <a:spcPct val="120000"/>
              </a:lnSpc>
              <a:spcBef>
                <a:spcPts val="1000"/>
              </a:spcBef>
              <a:buSzPct val="125000"/>
              <a:buFont typeface="Arial" panose="020B0604020202020204" pitchFamily="34" charset="0"/>
              <a:buChar char="•"/>
            </a:pPr>
            <a:endParaRPr lang="en-US" altLang="zh-CN" sz="2400" dirty="0">
              <a:solidFill>
                <a:prstClr val="white"/>
              </a:solidFill>
              <a:latin typeface="Times New Roman" panose="02020603050405020304" pitchFamily="18" charset="0"/>
              <a:cs typeface="Times New Roman" panose="02020603050405020304" pitchFamily="18" charset="0"/>
            </a:endParaRPr>
          </a:p>
          <a:p>
            <a:pPr marL="228600" lvl="0" indent="-228600" defTabSz="914400">
              <a:lnSpc>
                <a:spcPct val="120000"/>
              </a:lnSpc>
              <a:spcBef>
                <a:spcPts val="1000"/>
              </a:spcBef>
              <a:buSzPct val="125000"/>
              <a:buFont typeface="Arial" panose="020B0604020202020204" pitchFamily="34" charset="0"/>
              <a:buChar char="•"/>
            </a:pPr>
            <a:endParaRPr lang="en-US" altLang="zh-CN" sz="2400" dirty="0">
              <a:solidFill>
                <a:prstClr val="white"/>
              </a:solidFill>
              <a:latin typeface="Times New Roman" panose="02020603050405020304" pitchFamily="18" charset="0"/>
              <a:cs typeface="Times New Roman" panose="02020603050405020304" pitchFamily="18" charset="0"/>
            </a:endParaRPr>
          </a:p>
          <a:p>
            <a:pPr marL="228600" lvl="0" indent="-228600" defTabSz="914400">
              <a:lnSpc>
                <a:spcPct val="120000"/>
              </a:lnSpc>
              <a:spcBef>
                <a:spcPts val="1000"/>
              </a:spcBef>
              <a:buSzPct val="125000"/>
              <a:buFont typeface="Arial" panose="020B0604020202020204" pitchFamily="34" charset="0"/>
              <a:buChar char="•"/>
            </a:pPr>
            <a:endParaRPr lang="en-US" altLang="zh-CN" sz="2400" dirty="0">
              <a:solidFill>
                <a:prstClr val="white"/>
              </a:solidFill>
              <a:latin typeface="Times New Roman" panose="02020603050405020304" pitchFamily="18" charset="0"/>
              <a:cs typeface="Times New Roman" panose="02020603050405020304" pitchFamily="18" charset="0"/>
            </a:endParaRPr>
          </a:p>
          <a:p>
            <a:pPr marL="228600" lvl="0" indent="-228600" defTabSz="914400">
              <a:lnSpc>
                <a:spcPct val="120000"/>
              </a:lnSpc>
              <a:spcBef>
                <a:spcPts val="1000"/>
              </a:spcBef>
              <a:buSzPct val="125000"/>
              <a:buFont typeface="Arial" panose="020B0604020202020204" pitchFamily="34" charset="0"/>
              <a:buChar char="•"/>
            </a:pPr>
            <a:endParaRPr lang="en-US" sz="2400" dirty="0">
              <a:solidFill>
                <a:prstClr val="white"/>
              </a:solidFill>
            </a:endParaRPr>
          </a:p>
        </p:txBody>
      </p:sp>
      <p:pic>
        <p:nvPicPr>
          <p:cNvPr id="4" name="Picture 3"/>
          <p:cNvPicPr>
            <a:picLocks noChangeAspect="1"/>
          </p:cNvPicPr>
          <p:nvPr/>
        </p:nvPicPr>
        <p:blipFill>
          <a:blip r:embed="rId2"/>
          <a:stretch>
            <a:fillRect/>
          </a:stretch>
        </p:blipFill>
        <p:spPr>
          <a:xfrm>
            <a:off x="1673840" y="3225765"/>
            <a:ext cx="8975187" cy="3179298"/>
          </a:xfrm>
          <a:prstGeom prst="rect">
            <a:avLst/>
          </a:prstGeom>
        </p:spPr>
      </p:pic>
    </p:spTree>
    <p:extLst>
      <p:ext uri="{BB962C8B-B14F-4D97-AF65-F5344CB8AC3E}">
        <p14:creationId xmlns="" xmlns:p14="http://schemas.microsoft.com/office/powerpoint/2010/main" val="1721232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6D8C1A6-3EAA-F94B-820A-3C43368B1A5B}"/>
              </a:ext>
            </a:extLst>
          </p:cNvPr>
          <p:cNvSpPr>
            <a:spLocks noGrp="1"/>
          </p:cNvSpPr>
          <p:nvPr>
            <p:ph idx="1"/>
          </p:nvPr>
        </p:nvSpPr>
        <p:spPr>
          <a:xfrm>
            <a:off x="759655" y="1"/>
            <a:ext cx="11099410" cy="6858000"/>
          </a:xfrm>
        </p:spPr>
        <p:txBody>
          <a:bodyPr>
            <a:normAutofit/>
          </a:bodyPr>
          <a:lstStyle/>
          <a:p>
            <a:pPr>
              <a:buNone/>
            </a:pPr>
            <a:r>
              <a:rPr lang="en-US" altLang="zh-CN" sz="3200" b="1" dirty="0">
                <a:solidFill>
                  <a:srgbClr val="FF0000"/>
                </a:solidFill>
                <a:latin typeface="Times New Roman" panose="02020603050405020304" pitchFamily="18" charset="0"/>
                <a:cs typeface="Times New Roman" panose="02020603050405020304" pitchFamily="18" charset="0"/>
              </a:rPr>
              <a:t>2: SPORE FORMATION:</a:t>
            </a:r>
          </a:p>
          <a:p>
            <a:r>
              <a:rPr lang="en-US" altLang="zh-CN" dirty="0">
                <a:solidFill>
                  <a:schemeClr val="bg1"/>
                </a:solidFill>
                <a:latin typeface="Times New Roman" pitchFamily="18" charset="0"/>
                <a:cs typeface="Times New Roman" pitchFamily="18" charset="0"/>
              </a:rPr>
              <a:t>Amoeba undergoes sporulation in unfavorable condition. </a:t>
            </a:r>
          </a:p>
          <a:p>
            <a:r>
              <a:rPr lang="en-US" altLang="zh-CN" dirty="0">
                <a:solidFill>
                  <a:schemeClr val="bg1"/>
                </a:solidFill>
                <a:latin typeface="Times New Roman" pitchFamily="18" charset="0"/>
                <a:cs typeface="Times New Roman" pitchFamily="18" charset="0"/>
              </a:rPr>
              <a:t>After first nuclear membrane disintegrated and chromatin body get released in the cytoplasm. </a:t>
            </a:r>
          </a:p>
          <a:p>
            <a:r>
              <a:rPr lang="en-US" altLang="zh-CN" dirty="0">
                <a:solidFill>
                  <a:schemeClr val="bg1"/>
                </a:solidFill>
                <a:latin typeface="Times New Roman" pitchFamily="18" charset="0"/>
                <a:cs typeface="Times New Roman" pitchFamily="18" charset="0"/>
              </a:rPr>
              <a:t>Each daughter nucleus</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gets surrounded by cytoplasm. </a:t>
            </a:r>
          </a:p>
          <a:p>
            <a:r>
              <a:rPr lang="en-US" altLang="zh-CN" dirty="0">
                <a:solidFill>
                  <a:schemeClr val="bg1"/>
                </a:solidFill>
                <a:latin typeface="Times New Roman" pitchFamily="18" charset="0"/>
                <a:cs typeface="Times New Roman" pitchFamily="18" charset="0"/>
              </a:rPr>
              <a:t>Thus about 200</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minute spore like daughter amoeba are formed in the body of parent</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amoeba.  </a:t>
            </a:r>
            <a:endParaRPr lang="en-US" dirty="0">
              <a:solidFill>
                <a:schemeClr val="bg1"/>
              </a:solidFill>
              <a:latin typeface="Times New Roman" pitchFamily="18" charset="0"/>
              <a:cs typeface="Times New Roman" pitchFamily="18" charset="0"/>
            </a:endParaRPr>
          </a:p>
        </p:txBody>
      </p:sp>
      <p:pic>
        <p:nvPicPr>
          <p:cNvPr id="3074" name="Picture 2" descr="C:\Users\User\Desktop\vteA1PJ.jpg"/>
          <p:cNvPicPr>
            <a:picLocks noChangeAspect="1" noChangeArrowheads="1"/>
          </p:cNvPicPr>
          <p:nvPr/>
        </p:nvPicPr>
        <p:blipFill>
          <a:blip r:embed="rId2"/>
          <a:srcRect/>
          <a:stretch>
            <a:fillRect/>
          </a:stretch>
        </p:blipFill>
        <p:spPr bwMode="auto">
          <a:xfrm>
            <a:off x="3362177" y="3609828"/>
            <a:ext cx="6147583" cy="3072326"/>
          </a:xfrm>
          <a:prstGeom prst="rect">
            <a:avLst/>
          </a:prstGeom>
          <a:noFill/>
        </p:spPr>
      </p:pic>
    </p:spTree>
    <p:extLst>
      <p:ext uri="{BB962C8B-B14F-4D97-AF65-F5344CB8AC3E}">
        <p14:creationId xmlns="" xmlns:p14="http://schemas.microsoft.com/office/powerpoint/2010/main" val="1160214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207" y="0"/>
            <a:ext cx="9905998" cy="1113300"/>
          </a:xfrm>
        </p:spPr>
        <p:txBody>
          <a:bodyPr>
            <a:normAutofit/>
          </a:bodyPr>
          <a:lstStyle/>
          <a:p>
            <a:pPr marL="571500" indent="-571500"/>
            <a:r>
              <a:rPr lang="en-US" b="1" dirty="0">
                <a:solidFill>
                  <a:srgbClr val="FF0000"/>
                </a:solidFill>
                <a:latin typeface="Times New Roman" panose="02020603050405020304" pitchFamily="18" charset="0"/>
                <a:cs typeface="Times New Roman" panose="02020603050405020304" pitchFamily="18" charset="0"/>
              </a:rPr>
              <a:t>3: Multiple fission and encystment:</a:t>
            </a:r>
          </a:p>
        </p:txBody>
      </p:sp>
      <p:sp>
        <p:nvSpPr>
          <p:cNvPr id="3" name="Content Placeholder 2"/>
          <p:cNvSpPr>
            <a:spLocks noGrp="1"/>
          </p:cNvSpPr>
          <p:nvPr>
            <p:ph idx="1"/>
          </p:nvPr>
        </p:nvSpPr>
        <p:spPr>
          <a:xfrm>
            <a:off x="1141412" y="1041009"/>
            <a:ext cx="10154945" cy="5570806"/>
          </a:xfrm>
        </p:spPr>
        <p:txBody>
          <a:bodyPr>
            <a:noAutofit/>
          </a:bodyPr>
          <a:lstStyle/>
          <a:p>
            <a:pPr>
              <a:buNone/>
            </a:pPr>
            <a:r>
              <a:rPr lang="en-US" dirty="0">
                <a:solidFill>
                  <a:schemeClr val="bg1"/>
                </a:solidFill>
                <a:latin typeface="Times New Roman" pitchFamily="18" charset="0"/>
                <a:cs typeface="Times New Roman" pitchFamily="18" charset="0"/>
              </a:rPr>
              <a:t>   Under conditions of food shortages, amoeba will reproduce via multiple fission. This process involves the production of multiple daughter cells by: </a:t>
            </a:r>
          </a:p>
          <a:p>
            <a:pPr marL="457200" indent="-457200">
              <a:buAutoNum type="arabicPeriod"/>
            </a:pPr>
            <a:r>
              <a:rPr lang="en-US" dirty="0">
                <a:solidFill>
                  <a:schemeClr val="bg1"/>
                </a:solidFill>
                <a:latin typeface="Times New Roman" pitchFamily="18" charset="0"/>
                <a:cs typeface="Times New Roman" pitchFamily="18" charset="0"/>
              </a:rPr>
              <a:t>The pseudopodia being retracted and the amoeba forming a spherical shape.</a:t>
            </a:r>
          </a:p>
          <a:p>
            <a:pPr marL="457200" indent="-457200">
              <a:buAutoNum type="arabicPeriod"/>
            </a:pPr>
            <a:r>
              <a:rPr lang="en-US" dirty="0">
                <a:solidFill>
                  <a:schemeClr val="bg1"/>
                </a:solidFill>
                <a:latin typeface="Times New Roman" pitchFamily="18" charset="0"/>
                <a:cs typeface="Times New Roman" pitchFamily="18" charset="0"/>
              </a:rPr>
              <a:t>The amoeba secreting a substance that hardens and encapsulates the cell, forming a cyst (encystment).</a:t>
            </a:r>
          </a:p>
          <a:p>
            <a:pPr marL="457200" indent="-457200">
              <a:buAutoNum type="arabicPeriod"/>
            </a:pPr>
            <a:r>
              <a:rPr lang="en-US" dirty="0">
                <a:solidFill>
                  <a:schemeClr val="bg1"/>
                </a:solidFill>
                <a:latin typeface="Times New Roman" pitchFamily="18" charset="0"/>
                <a:cs typeface="Times New Roman" pitchFamily="18" charset="0"/>
              </a:rPr>
              <a:t>The amoeba, protected by the cyst, will undergoing mitosis several times, producing multiple daughter cells.</a:t>
            </a:r>
          </a:p>
          <a:p>
            <a:pPr marL="457200" indent="-457200">
              <a:buAutoNum type="arabicPeriod"/>
            </a:pPr>
            <a:r>
              <a:rPr lang="en-US" dirty="0">
                <a:solidFill>
                  <a:schemeClr val="bg1"/>
                </a:solidFill>
                <a:latin typeface="Times New Roman" pitchFamily="18" charset="0"/>
                <a:cs typeface="Times New Roman" pitchFamily="18" charset="0"/>
              </a:rPr>
              <a:t>When favorable conditions return, the cyst wall bursts, releasing the daughter cells. Within a host, the amoeba will undergo encystment as a means of protection against desiccation as it travels through the colon, which ensures its survival outside of the host. </a:t>
            </a:r>
          </a:p>
        </p:txBody>
      </p:sp>
    </p:spTree>
    <p:extLst>
      <p:ext uri="{BB962C8B-B14F-4D97-AF65-F5344CB8AC3E}">
        <p14:creationId xmlns="" xmlns:p14="http://schemas.microsoft.com/office/powerpoint/2010/main" val="3681079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331" y="970670"/>
            <a:ext cx="10578905" cy="4698610"/>
          </a:xfrm>
          <a:prstGeom prst="rect">
            <a:avLst/>
          </a:prstGeom>
          <a:ln>
            <a:solidFill>
              <a:schemeClr val="bg1"/>
            </a:solidFill>
          </a:ln>
        </p:spPr>
      </p:pic>
    </p:spTree>
    <p:extLst>
      <p:ext uri="{BB962C8B-B14F-4D97-AF65-F5344CB8AC3E}">
        <p14:creationId xmlns="" xmlns:p14="http://schemas.microsoft.com/office/powerpoint/2010/main" val="1187775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175173"/>
            <a:ext cx="6811097" cy="1099446"/>
          </a:xfrm>
        </p:spPr>
        <p:txBody>
          <a:bodyPr/>
          <a:lstStyle/>
          <a:p>
            <a:pPr marL="571500" indent="-571500"/>
            <a:r>
              <a:rPr lang="en-US" b="1" dirty="0">
                <a:solidFill>
                  <a:srgbClr val="FF0000"/>
                </a:solidFill>
                <a:latin typeface="Times New Roman" panose="02020603050405020304" pitchFamily="18" charset="0"/>
                <a:cs typeface="Times New Roman" panose="02020603050405020304" pitchFamily="18" charset="0"/>
              </a:rPr>
              <a:t>Sexual reproduction:</a:t>
            </a:r>
          </a:p>
        </p:txBody>
      </p:sp>
      <p:sp>
        <p:nvSpPr>
          <p:cNvPr id="3" name="Content Placeholder 2"/>
          <p:cNvSpPr>
            <a:spLocks noGrp="1"/>
          </p:cNvSpPr>
          <p:nvPr>
            <p:ph idx="1"/>
          </p:nvPr>
        </p:nvSpPr>
        <p:spPr>
          <a:xfrm>
            <a:off x="1039304" y="1133942"/>
            <a:ext cx="10257053" cy="5098472"/>
          </a:xfrm>
        </p:spPr>
        <p:txBody>
          <a:bodyPr>
            <a:normAutofit lnSpcReduction="10000"/>
          </a:bodyPr>
          <a:lstStyle/>
          <a:p>
            <a:r>
              <a:rPr lang="en-US" i="1" dirty="0">
                <a:solidFill>
                  <a:schemeClr val="bg1"/>
                </a:solidFill>
                <a:latin typeface="Times New Roman" panose="02020603050405020304" pitchFamily="18" charset="0"/>
                <a:cs typeface="Times New Roman" panose="02020603050405020304" pitchFamily="18" charset="0"/>
              </a:rPr>
              <a:t>Myxamoeba</a:t>
            </a:r>
            <a:r>
              <a:rPr lang="en-US" dirty="0">
                <a:solidFill>
                  <a:schemeClr val="bg1"/>
                </a:solidFill>
                <a:latin typeface="Times New Roman" panose="02020603050405020304" pitchFamily="18" charset="0"/>
                <a:cs typeface="Times New Roman" panose="02020603050405020304" pitchFamily="18" charset="0"/>
              </a:rPr>
              <a:t> are also unique in that they can also reproduce sexually. </a:t>
            </a:r>
          </a:p>
          <a:p>
            <a:r>
              <a:rPr lang="en-US" dirty="0">
                <a:solidFill>
                  <a:schemeClr val="bg1"/>
                </a:solidFill>
                <a:latin typeface="Times New Roman" panose="02020603050405020304" pitchFamily="18" charset="0"/>
                <a:cs typeface="Times New Roman" panose="02020603050405020304" pitchFamily="18" charset="0"/>
              </a:rPr>
              <a:t>This occurs when two myxamoeba fuse to create a giant cell. This giant cell will then engulf all other cells in a myxamoeba aggregate. </a:t>
            </a:r>
          </a:p>
          <a:p>
            <a:r>
              <a:rPr lang="en-US" dirty="0">
                <a:solidFill>
                  <a:schemeClr val="bg1"/>
                </a:solidFill>
                <a:latin typeface="Times New Roman" panose="02020603050405020304" pitchFamily="18" charset="0"/>
                <a:cs typeface="Times New Roman" panose="02020603050405020304" pitchFamily="18" charset="0"/>
              </a:rPr>
              <a:t>After ingesting all of its neighbors, the giant cell will encyst itself, and undergo meiosis and mitosis division a number of times under the protective cover of the cyst.</a:t>
            </a:r>
          </a:p>
          <a:p>
            <a:r>
              <a:rPr lang="en-US" dirty="0">
                <a:solidFill>
                  <a:schemeClr val="bg1"/>
                </a:solidFill>
                <a:latin typeface="Times New Roman" panose="02020603050405020304" pitchFamily="18" charset="0"/>
                <a:cs typeface="Times New Roman" panose="02020603050405020304" pitchFamily="18" charset="0"/>
              </a:rPr>
              <a:t>When appropriate environmental conditions are met, the cyst will burst, releasing new myxamoeba. </a:t>
            </a:r>
          </a:p>
          <a:p>
            <a:r>
              <a:rPr lang="en-US" dirty="0">
                <a:solidFill>
                  <a:schemeClr val="bg1"/>
                </a:solidFill>
                <a:latin typeface="Times New Roman" panose="02020603050405020304" pitchFamily="18" charset="0"/>
                <a:cs typeface="Times New Roman" panose="02020603050405020304" pitchFamily="18" charset="0"/>
              </a:rPr>
              <a:t>Since this process involves meiosis and the genetic information from two amoebae, the resulting daughter cells will be genetically distinct from the parent cells. </a:t>
            </a:r>
          </a:p>
        </p:txBody>
      </p:sp>
    </p:spTree>
    <p:extLst>
      <p:ext uri="{BB962C8B-B14F-4D97-AF65-F5344CB8AC3E}">
        <p14:creationId xmlns="" xmlns:p14="http://schemas.microsoft.com/office/powerpoint/2010/main" val="1869590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78" y="309029"/>
            <a:ext cx="9905998" cy="1336891"/>
          </a:xfrm>
        </p:spPr>
        <p:txBody>
          <a:bodyPr>
            <a:normAutofit/>
          </a:bodyPr>
          <a:lstStyle/>
          <a:p>
            <a:r>
              <a:rPr lang="en-US" b="1" dirty="0">
                <a:solidFill>
                  <a:srgbClr val="FF0000"/>
                </a:solidFill>
                <a:latin typeface="Times New Roman" pitchFamily="18" charset="0"/>
                <a:cs typeface="Times New Roman" pitchFamily="18" charset="0"/>
              </a:rPr>
              <a:t>Diseases caused by </a:t>
            </a:r>
            <a:r>
              <a:rPr lang="en-US" b="1" i="1" dirty="0">
                <a:solidFill>
                  <a:srgbClr val="FF0000"/>
                </a:solidFill>
                <a:latin typeface="Times New Roman" pitchFamily="18" charset="0"/>
                <a:cs typeface="Times New Roman" pitchFamily="18" charset="0"/>
              </a:rPr>
              <a:t>amoeba</a:t>
            </a:r>
            <a:r>
              <a:rPr lang="en-US" b="1" dirty="0">
                <a:solidFill>
                  <a:srgbClr val="FF0000"/>
                </a:solidFill>
                <a:latin typeface="Times New Roman" pitchFamily="18" charset="0"/>
                <a:cs typeface="Times New Roman" pitchFamily="18" charset="0"/>
              </a:rPr>
              <a:t>:</a:t>
            </a:r>
          </a:p>
        </p:txBody>
      </p:sp>
      <p:sp>
        <p:nvSpPr>
          <p:cNvPr id="3" name="Content Placeholder 2"/>
          <p:cNvSpPr>
            <a:spLocks noGrp="1"/>
          </p:cNvSpPr>
          <p:nvPr>
            <p:ph idx="1"/>
          </p:nvPr>
        </p:nvSpPr>
        <p:spPr>
          <a:xfrm>
            <a:off x="1266092" y="1294228"/>
            <a:ext cx="10016197" cy="5106572"/>
          </a:xfrm>
        </p:spPr>
        <p:txBody>
          <a:bodyPr>
            <a:normAutofit lnSpcReduction="10000"/>
          </a:bodyPr>
          <a:lstStyle/>
          <a:p>
            <a:r>
              <a:rPr lang="en-US" dirty="0">
                <a:solidFill>
                  <a:schemeClr val="bg1"/>
                </a:solidFill>
                <a:latin typeface="Times New Roman" pitchFamily="18" charset="0"/>
                <a:cs typeface="Times New Roman" pitchFamily="18" charset="0"/>
              </a:rPr>
              <a:t>Amoebiasis is a disease caused by infection with a parasitic amoeba.</a:t>
            </a:r>
          </a:p>
          <a:p>
            <a:r>
              <a:rPr lang="en-US" dirty="0">
                <a:solidFill>
                  <a:schemeClr val="bg1"/>
                </a:solidFill>
                <a:latin typeface="Times New Roman" pitchFamily="18" charset="0"/>
                <a:cs typeface="Times New Roman" pitchFamily="18" charset="0"/>
              </a:rPr>
              <a:t>The cause of amoebiasis is mainly the protozoan parasite </a:t>
            </a:r>
            <a:r>
              <a:rPr lang="en-US" i="1" dirty="0">
                <a:solidFill>
                  <a:schemeClr val="bg1"/>
                </a:solidFill>
                <a:latin typeface="Times New Roman" pitchFamily="18" charset="0"/>
                <a:cs typeface="Times New Roman" pitchFamily="18" charset="0"/>
              </a:rPr>
              <a:t>Entamoeba histolytica</a:t>
            </a:r>
            <a:r>
              <a:rPr lang="en-US" dirty="0">
                <a:solidFill>
                  <a:schemeClr val="bg1"/>
                </a:solidFill>
                <a:latin typeface="Times New Roman" pitchFamily="18" charset="0"/>
                <a:cs typeface="Times New Roman" pitchFamily="18" charset="0"/>
              </a:rPr>
              <a:t>.</a:t>
            </a:r>
          </a:p>
          <a:p>
            <a:r>
              <a:rPr lang="en-US" dirty="0">
                <a:solidFill>
                  <a:schemeClr val="bg1"/>
                </a:solidFill>
                <a:latin typeface="Times New Roman" pitchFamily="18" charset="0"/>
                <a:cs typeface="Times New Roman" pitchFamily="18" charset="0"/>
              </a:rPr>
              <a:t>Some risk factors for amoebiasis include consuming contaminated food or water.</a:t>
            </a:r>
          </a:p>
          <a:p>
            <a:pPr>
              <a:buNone/>
            </a:pPr>
            <a:r>
              <a:rPr lang="en-US" dirty="0">
                <a:solidFill>
                  <a:schemeClr val="bg1"/>
                </a:solidFill>
                <a:latin typeface="Times New Roman" pitchFamily="18" charset="0"/>
                <a:cs typeface="Times New Roman" pitchFamily="18" charset="0"/>
              </a:rPr>
              <a:t>   The symptoms and signs include,</a:t>
            </a:r>
          </a:p>
          <a:p>
            <a:r>
              <a:rPr lang="en-US" dirty="0">
                <a:solidFill>
                  <a:schemeClr val="bg1"/>
                </a:solidFill>
                <a:latin typeface="Times New Roman" pitchFamily="18" charset="0"/>
                <a:cs typeface="Times New Roman" pitchFamily="18" charset="0"/>
              </a:rPr>
              <a:t>Mild abdominal pain.</a:t>
            </a:r>
          </a:p>
          <a:p>
            <a:r>
              <a:rPr lang="en-US" dirty="0">
                <a:solidFill>
                  <a:schemeClr val="bg1"/>
                </a:solidFill>
                <a:latin typeface="Times New Roman" pitchFamily="18" charset="0"/>
                <a:cs typeface="Times New Roman" pitchFamily="18" charset="0"/>
              </a:rPr>
              <a:t>Frequent, watery, and bloody stools with severe abdominal pain (termed amoebic dysentery).</a:t>
            </a:r>
          </a:p>
          <a:p>
            <a:r>
              <a:rPr lang="en-US" dirty="0">
                <a:solidFill>
                  <a:schemeClr val="bg1"/>
                </a:solidFill>
                <a:latin typeface="Times New Roman" pitchFamily="18" charset="0"/>
                <a:cs typeface="Times New Roman" pitchFamily="18" charset="0"/>
              </a:rPr>
              <a:t>Loss of appetite and fatigue.</a:t>
            </a:r>
          </a:p>
          <a:p>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88" y="-157337"/>
            <a:ext cx="10321016" cy="1478570"/>
          </a:xfrm>
        </p:spPr>
        <p:txBody>
          <a:bodyPr/>
          <a:lstStyle/>
          <a:p>
            <a:r>
              <a:rPr lang="en-US" b="1" dirty="0">
                <a:solidFill>
                  <a:srgbClr val="FF0000"/>
                </a:solidFill>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430984" y="843849"/>
            <a:ext cx="11540622" cy="5763491"/>
          </a:xfrm>
        </p:spPr>
        <p:txBody>
          <a:bodyPr>
            <a:noAutofit/>
          </a:bodyPr>
          <a:lstStyle/>
          <a:p>
            <a:r>
              <a:rPr lang="en-US" dirty="0">
                <a:solidFill>
                  <a:schemeClr val="bg1"/>
                </a:solidFill>
                <a:latin typeface="Times New Roman" panose="02020603050405020304" pitchFamily="18" charset="0"/>
                <a:cs typeface="Times New Roman" panose="02020603050405020304" pitchFamily="18" charset="0"/>
              </a:rPr>
              <a:t>The name “amoeba” is derived from an ancient Greek word, that means “changing”.</a:t>
            </a:r>
          </a:p>
          <a:p>
            <a:r>
              <a:rPr lang="en-US" dirty="0">
                <a:solidFill>
                  <a:schemeClr val="bg1"/>
                </a:solidFill>
                <a:latin typeface="Times New Roman" panose="02020603050405020304" pitchFamily="18" charset="0"/>
                <a:cs typeface="Times New Roman" panose="02020603050405020304" pitchFamily="18" charset="0"/>
              </a:rPr>
              <a:t>Earliest observed microscopic organisms. </a:t>
            </a:r>
          </a:p>
          <a:p>
            <a:r>
              <a:rPr lang="en-US" i="1" dirty="0">
                <a:solidFill>
                  <a:schemeClr val="bg1"/>
                </a:solidFill>
                <a:latin typeface="Times New Roman" pitchFamily="18" charset="0"/>
                <a:cs typeface="Times New Roman" pitchFamily="18" charset="0"/>
              </a:rPr>
              <a:t>Amoeba proteus </a:t>
            </a:r>
            <a:r>
              <a:rPr lang="en-US" dirty="0">
                <a:solidFill>
                  <a:schemeClr val="bg1"/>
                </a:solidFill>
                <a:latin typeface="Times New Roman" pitchFamily="18" charset="0"/>
                <a:cs typeface="Times New Roman" pitchFamily="18" charset="0"/>
              </a:rPr>
              <a:t>ranges in size between 250 and 750 microns.</a:t>
            </a:r>
          </a:p>
          <a:p>
            <a:r>
              <a:rPr lang="en-US" dirty="0">
                <a:solidFill>
                  <a:schemeClr val="bg1"/>
                </a:solidFill>
                <a:latin typeface="Times New Roman" pitchFamily="18" charset="0"/>
                <a:cs typeface="Times New Roman" pitchFamily="18" charset="0"/>
              </a:rPr>
              <a:t>The term amoeba is used for those protists that move and feed by means of cytoplasmic streaming.</a:t>
            </a:r>
          </a:p>
          <a:p>
            <a:r>
              <a:rPr lang="en-US" dirty="0">
                <a:solidFill>
                  <a:schemeClr val="bg1"/>
                </a:solidFill>
                <a:latin typeface="Times New Roman" pitchFamily="18" charset="0"/>
                <a:cs typeface="Times New Roman" pitchFamily="18" charset="0"/>
              </a:rPr>
              <a:t>Characterized by an irregular shape and lack of a constant body form.</a:t>
            </a:r>
          </a:p>
          <a:p>
            <a:r>
              <a:rPr lang="en-US" dirty="0">
                <a:solidFill>
                  <a:schemeClr val="bg1"/>
                </a:solidFill>
                <a:latin typeface="Times New Roman" pitchFamily="18" charset="0"/>
                <a:cs typeface="Times New Roman" pitchFamily="18" charset="0"/>
              </a:rPr>
              <a:t>Amoeba is single-celled eukaryotic microorganisms that move by characteristic surface projections of the cell known as pseudopodia.</a:t>
            </a:r>
          </a:p>
          <a:p>
            <a:r>
              <a:rPr lang="en-US" dirty="0">
                <a:solidFill>
                  <a:schemeClr val="bg1"/>
                </a:solidFill>
                <a:latin typeface="Times New Roman" pitchFamily="18" charset="0"/>
                <a:cs typeface="Times New Roman" pitchFamily="18" charset="0"/>
              </a:rPr>
              <a:t>This unique method of locomotion is called amoeboid movement.</a:t>
            </a:r>
          </a:p>
          <a:p>
            <a:r>
              <a:rPr lang="en-US" dirty="0">
                <a:solidFill>
                  <a:schemeClr val="bg1"/>
                </a:solidFill>
                <a:latin typeface="Times New Roman" pitchFamily="18" charset="0"/>
                <a:cs typeface="Times New Roman" pitchFamily="18" charset="0"/>
              </a:rPr>
              <a:t>Locomotory organ of amoeba is “pseudopodia”.</a:t>
            </a:r>
          </a:p>
          <a:p>
            <a:pPr marL="0" indent="0">
              <a:buNone/>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4042363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78" y="309029"/>
            <a:ext cx="9905998" cy="985199"/>
          </a:xfrm>
        </p:spPr>
        <p:txBody>
          <a:bodyPr/>
          <a:lstStyle/>
          <a:p>
            <a:r>
              <a:rPr lang="en-US" b="1" dirty="0">
                <a:solidFill>
                  <a:srgbClr val="FF0000"/>
                </a:solidFill>
                <a:latin typeface="Times New Roman" pitchFamily="18" charset="0"/>
                <a:cs typeface="Times New Roman" pitchFamily="18" charset="0"/>
              </a:rPr>
              <a:t>SUMMARY:</a:t>
            </a:r>
          </a:p>
        </p:txBody>
      </p:sp>
      <p:sp>
        <p:nvSpPr>
          <p:cNvPr id="3" name="Content Placeholder 2"/>
          <p:cNvSpPr>
            <a:spLocks noGrp="1"/>
          </p:cNvSpPr>
          <p:nvPr>
            <p:ph idx="1"/>
          </p:nvPr>
        </p:nvSpPr>
        <p:spPr>
          <a:xfrm>
            <a:off x="1141412" y="1097280"/>
            <a:ext cx="9905999" cy="5416061"/>
          </a:xfrm>
        </p:spPr>
        <p:txBody>
          <a:bodyPr>
            <a:normAutofit/>
          </a:bodyPr>
          <a:lstStyle/>
          <a:p>
            <a:pPr fontAlgn="base">
              <a:buFont typeface="Wingdings" pitchFamily="2" charset="2"/>
              <a:buChar char="§"/>
            </a:pPr>
            <a:r>
              <a:rPr lang="en-US" dirty="0">
                <a:solidFill>
                  <a:schemeClr val="bg1"/>
                </a:solidFill>
                <a:latin typeface="Times New Roman" pitchFamily="18" charset="0"/>
                <a:cs typeface="Times New Roman" pitchFamily="18" charset="0"/>
              </a:rPr>
              <a:t>Amoeba is a unicellular, parasitic aquatic organism.</a:t>
            </a:r>
          </a:p>
          <a:p>
            <a:pPr fontAlgn="base">
              <a:buFont typeface="Wingdings" pitchFamily="2" charset="2"/>
              <a:buChar char="§"/>
            </a:pPr>
            <a:r>
              <a:rPr lang="en-US" dirty="0">
                <a:solidFill>
                  <a:schemeClr val="bg1"/>
                </a:solidFill>
                <a:latin typeface="Times New Roman" pitchFamily="18" charset="0"/>
                <a:cs typeface="Times New Roman" pitchFamily="18" charset="0"/>
              </a:rPr>
              <a:t>Nucleus membrane is totally absent.</a:t>
            </a:r>
          </a:p>
          <a:p>
            <a:pPr fontAlgn="base">
              <a:buFont typeface="Wingdings" pitchFamily="2" charset="2"/>
              <a:buChar char="§"/>
            </a:pPr>
            <a:r>
              <a:rPr lang="en-US" dirty="0">
                <a:solidFill>
                  <a:schemeClr val="bg1"/>
                </a:solidFill>
                <a:latin typeface="Times New Roman" pitchFamily="18" charset="0"/>
                <a:cs typeface="Times New Roman" pitchFamily="18" charset="0"/>
              </a:rPr>
              <a:t>The movement of amoeba is called pseudopodia</a:t>
            </a:r>
          </a:p>
          <a:p>
            <a:pPr fontAlgn="base">
              <a:buFont typeface="Wingdings" pitchFamily="2" charset="2"/>
              <a:buChar char="§"/>
            </a:pPr>
            <a:r>
              <a:rPr lang="en-US" dirty="0">
                <a:solidFill>
                  <a:schemeClr val="bg1"/>
                </a:solidFill>
                <a:latin typeface="Times New Roman" pitchFamily="18" charset="0"/>
                <a:cs typeface="Times New Roman" pitchFamily="18" charset="0"/>
              </a:rPr>
              <a:t>It have two vacuoles</a:t>
            </a:r>
            <a:br>
              <a:rPr lang="en-US" dirty="0">
                <a:solidFill>
                  <a:schemeClr val="bg1"/>
                </a:solidFill>
                <a:latin typeface="Times New Roman" pitchFamily="18" charset="0"/>
                <a:cs typeface="Times New Roman" pitchFamily="18" charset="0"/>
              </a:rPr>
            </a:br>
            <a:r>
              <a:rPr lang="en-US" dirty="0">
                <a:solidFill>
                  <a:schemeClr val="bg1"/>
                </a:solidFill>
                <a:latin typeface="Times New Roman" pitchFamily="18" charset="0"/>
                <a:cs typeface="Times New Roman" pitchFamily="18" charset="0"/>
              </a:rPr>
              <a:t>(i) Food vacuole which stores food.</a:t>
            </a:r>
            <a:br>
              <a:rPr lang="en-US" dirty="0">
                <a:solidFill>
                  <a:schemeClr val="bg1"/>
                </a:solidFill>
                <a:latin typeface="Times New Roman" pitchFamily="18" charset="0"/>
                <a:cs typeface="Times New Roman" pitchFamily="18" charset="0"/>
              </a:rPr>
            </a:br>
            <a:r>
              <a:rPr lang="en-US" dirty="0">
                <a:solidFill>
                  <a:schemeClr val="bg1"/>
                </a:solidFill>
                <a:latin typeface="Times New Roman" pitchFamily="18" charset="0"/>
                <a:cs typeface="Times New Roman" pitchFamily="18" charset="0"/>
              </a:rPr>
              <a:t>(ii) Contractile vacuole which balance food.</a:t>
            </a:r>
          </a:p>
          <a:p>
            <a:pPr fontAlgn="base">
              <a:buFont typeface="Wingdings" pitchFamily="2" charset="2"/>
              <a:buChar char="§"/>
            </a:pPr>
            <a:r>
              <a:rPr lang="en-US" dirty="0">
                <a:solidFill>
                  <a:schemeClr val="bg1"/>
                </a:solidFill>
                <a:latin typeface="Times New Roman" pitchFamily="18" charset="0"/>
                <a:cs typeface="Times New Roman" pitchFamily="18" charset="0"/>
              </a:rPr>
              <a:t> Its cytoplasm is divided into two parts..</a:t>
            </a:r>
            <a:br>
              <a:rPr lang="en-US" dirty="0">
                <a:solidFill>
                  <a:schemeClr val="bg1"/>
                </a:solidFill>
                <a:latin typeface="Times New Roman" pitchFamily="18" charset="0"/>
                <a:cs typeface="Times New Roman" pitchFamily="18" charset="0"/>
              </a:rPr>
            </a:br>
            <a:r>
              <a:rPr lang="en-US" dirty="0">
                <a:solidFill>
                  <a:schemeClr val="bg1"/>
                </a:solidFill>
                <a:latin typeface="Times New Roman" pitchFamily="18" charset="0"/>
                <a:cs typeface="Times New Roman" pitchFamily="18" charset="0"/>
              </a:rPr>
              <a:t>(i) Ectoplasm              (ii) Endoplasm</a:t>
            </a:r>
          </a:p>
          <a:p>
            <a:pPr fontAlgn="base">
              <a:buFont typeface="Wingdings" pitchFamily="2" charset="2"/>
              <a:buChar char="§"/>
            </a:pPr>
            <a:r>
              <a:rPr lang="en-US" dirty="0">
                <a:solidFill>
                  <a:schemeClr val="bg1"/>
                </a:solidFill>
                <a:latin typeface="Times New Roman" pitchFamily="18" charset="0"/>
                <a:cs typeface="Times New Roman" pitchFamily="18" charset="0"/>
              </a:rPr>
              <a:t>Reproduction is mostly asexual (binary fission, sporulation, multiple fission or encystment) .</a:t>
            </a:r>
          </a:p>
          <a:p>
            <a:pPr fontAlgn="base">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783" y="132817"/>
            <a:ext cx="3943205" cy="1016318"/>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Cont……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6438" y="1149135"/>
            <a:ext cx="11202988" cy="5389419"/>
          </a:xfrm>
        </p:spPr>
        <p:txBody>
          <a:bodyPr>
            <a:normAutofit fontScale="92500" lnSpcReduction="10000"/>
          </a:bodyPr>
          <a:lstStyle/>
          <a:p>
            <a:r>
              <a:rPr lang="en-US" dirty="0">
                <a:solidFill>
                  <a:schemeClr val="bg1"/>
                </a:solidFill>
                <a:latin typeface="Times New Roman" panose="02020603050405020304" pitchFamily="18" charset="0"/>
                <a:cs typeface="Times New Roman" panose="02020603050405020304" pitchFamily="18" charset="0"/>
              </a:rPr>
              <a:t>There are numerous parasitic amoebas. Of six species found in the human alimentary tract, </a:t>
            </a:r>
            <a:r>
              <a:rPr lang="en-US" i="1" dirty="0">
                <a:solidFill>
                  <a:schemeClr val="bg1"/>
                </a:solidFill>
                <a:latin typeface="Times New Roman" panose="02020603050405020304" pitchFamily="18" charset="0"/>
                <a:cs typeface="Times New Roman" panose="02020603050405020304" pitchFamily="18" charset="0"/>
              </a:rPr>
              <a:t>Entamoeba histolytica </a:t>
            </a:r>
            <a:r>
              <a:rPr lang="en-US" dirty="0">
                <a:solidFill>
                  <a:schemeClr val="bg1"/>
                </a:solidFill>
                <a:latin typeface="Times New Roman" panose="02020603050405020304" pitchFamily="18" charset="0"/>
                <a:cs typeface="Times New Roman" panose="02020603050405020304" pitchFamily="18" charset="0"/>
              </a:rPr>
              <a:t>causes amoebic dysentery.</a:t>
            </a:r>
          </a:p>
          <a:p>
            <a:r>
              <a:rPr lang="en-US" dirty="0">
                <a:solidFill>
                  <a:schemeClr val="bg1"/>
                </a:solidFill>
                <a:latin typeface="Times New Roman" panose="02020603050405020304" pitchFamily="18" charset="0"/>
                <a:cs typeface="Times New Roman" panose="02020603050405020304" pitchFamily="18" charset="0"/>
              </a:rPr>
              <a:t> Each amoeba contains a small mass of jellylike cytoplasm, which is differentiated into a thin outer plasma membrane, a layer of stiff, clear ectoplasm just within the plasma membrane, and a central granular endoplasm. </a:t>
            </a:r>
          </a:p>
          <a:p>
            <a:r>
              <a:rPr lang="en-US" dirty="0">
                <a:solidFill>
                  <a:schemeClr val="bg1"/>
                </a:solidFill>
                <a:latin typeface="Times New Roman" panose="02020603050405020304" pitchFamily="18" charset="0"/>
                <a:cs typeface="Times New Roman" panose="02020603050405020304" pitchFamily="18" charset="0"/>
              </a:rPr>
              <a:t>The endoplasm contains food vacuoles, a granular nucleus, and a clear contractile vacuole. The amoeba has no mouth or anus; food is taken in and material excreted at any point on the cell surface.</a:t>
            </a:r>
          </a:p>
          <a:p>
            <a:r>
              <a:rPr lang="en-US" dirty="0">
                <a:solidFill>
                  <a:schemeClr val="bg1"/>
                </a:solidFill>
                <a:latin typeface="Times New Roman" panose="02020603050405020304" pitchFamily="18" charset="0"/>
                <a:cs typeface="Times New Roman" panose="02020603050405020304" pitchFamily="18" charset="0"/>
              </a:rPr>
              <a:t> A contractile vacuole, which removes excess water from the amoeba, is absent in most marine and parasitic species. </a:t>
            </a:r>
          </a:p>
          <a:p>
            <a:r>
              <a:rPr lang="en-US" dirty="0">
                <a:solidFill>
                  <a:schemeClr val="bg1"/>
                </a:solidFill>
                <a:latin typeface="Times New Roman" panose="02020603050405020304" pitchFamily="18" charset="0"/>
                <a:cs typeface="Times New Roman" panose="02020603050405020304" pitchFamily="18" charset="0"/>
              </a:rPr>
              <a:t>Reproduction is asexual (binary fission)</a:t>
            </a:r>
          </a:p>
          <a:p>
            <a:r>
              <a:rPr lang="en-US" altLang="zh-CN" dirty="0">
                <a:solidFill>
                  <a:schemeClr val="bg1"/>
                </a:solidFill>
                <a:latin typeface="Times New Roman" pitchFamily="18" charset="0"/>
                <a:cs typeface="Times New Roman" pitchFamily="18" charset="0"/>
              </a:rPr>
              <a:t>Respiration take place with the help of</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body surface. </a:t>
            </a: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67262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Amoeba.jpg"/>
          <p:cNvPicPr>
            <a:picLocks noGrp="1" noChangeAspect="1" noChangeArrowheads="1"/>
          </p:cNvPicPr>
          <p:nvPr>
            <p:ph idx="1"/>
          </p:nvPr>
        </p:nvPicPr>
        <p:blipFill>
          <a:blip r:embed="rId2"/>
          <a:srcRect/>
          <a:stretch>
            <a:fillRect/>
          </a:stretch>
        </p:blipFill>
        <p:spPr bwMode="auto">
          <a:xfrm>
            <a:off x="1141413" y="346597"/>
            <a:ext cx="9906000" cy="61417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02881"/>
            <a:ext cx="5522623" cy="1071737"/>
          </a:xfrm>
        </p:spPr>
        <p:txBody>
          <a:bodyPr>
            <a:normAutofit/>
          </a:bodyPr>
          <a:lstStyle/>
          <a:p>
            <a:r>
              <a:rPr lang="en-US" b="1" dirty="0">
                <a:solidFill>
                  <a:srgbClr val="FF0000"/>
                </a:solidFill>
                <a:latin typeface="Times New Roman" panose="02020603050405020304" pitchFamily="18" charset="0"/>
                <a:cs typeface="Times New Roman" panose="02020603050405020304" pitchFamily="18" charset="0"/>
              </a:rPr>
              <a:t>Plasma membrane:</a:t>
            </a:r>
          </a:p>
        </p:txBody>
      </p:sp>
      <p:sp>
        <p:nvSpPr>
          <p:cNvPr id="3" name="Content Placeholder 2"/>
          <p:cNvSpPr>
            <a:spLocks noGrp="1"/>
          </p:cNvSpPr>
          <p:nvPr>
            <p:ph idx="1"/>
          </p:nvPr>
        </p:nvSpPr>
        <p:spPr>
          <a:xfrm>
            <a:off x="1141412" y="1371600"/>
            <a:ext cx="9905999" cy="4987636"/>
          </a:xfrm>
        </p:spPr>
        <p:txBody>
          <a:bodyPr/>
          <a:lstStyle/>
          <a:p>
            <a:r>
              <a:rPr lang="en-US" dirty="0">
                <a:solidFill>
                  <a:schemeClr val="bg1"/>
                </a:solidFill>
                <a:latin typeface="Times New Roman" panose="02020603050405020304" pitchFamily="18" charset="0"/>
                <a:cs typeface="Times New Roman" panose="02020603050405020304" pitchFamily="18" charset="0"/>
              </a:rPr>
              <a:t>This is a very thin membrane, with good regenerative abilities and elasticity.</a:t>
            </a:r>
          </a:p>
          <a:p>
            <a:r>
              <a:rPr lang="en-US" dirty="0">
                <a:solidFill>
                  <a:schemeClr val="bg1"/>
                </a:solidFill>
                <a:latin typeface="Times New Roman" panose="02020603050405020304" pitchFamily="18" charset="0"/>
                <a:cs typeface="Times New Roman" panose="02020603050405020304" pitchFamily="18" charset="0"/>
              </a:rPr>
              <a:t> It contains the inner part of the cell (organelles, cytoplasm, etc.) and is semi permeable.</a:t>
            </a:r>
          </a:p>
          <a:p>
            <a:r>
              <a:rPr lang="en-US" dirty="0">
                <a:solidFill>
                  <a:schemeClr val="bg1"/>
                </a:solidFill>
                <a:latin typeface="Times New Roman" panose="02020603050405020304" pitchFamily="18" charset="0"/>
                <a:cs typeface="Times New Roman" panose="02020603050405020304" pitchFamily="18" charset="0"/>
              </a:rPr>
              <a:t> It allows the movement of materials in and out of the cell (i.e. water, oxygen, waste, etc.), making it an important component of the cell.</a:t>
            </a:r>
          </a:p>
          <a:p>
            <a:r>
              <a:rPr lang="en-US" dirty="0">
                <a:solidFill>
                  <a:schemeClr val="bg1"/>
                </a:solidFill>
                <a:latin typeface="Times New Roman" panose="02020603050405020304" pitchFamily="18" charset="0"/>
                <a:cs typeface="Times New Roman" panose="02020603050405020304" pitchFamily="18" charset="0"/>
              </a:rPr>
              <a:t> A feature that the plasma membrane of </a:t>
            </a:r>
            <a:r>
              <a:rPr lang="en-US" i="1" dirty="0">
                <a:solidFill>
                  <a:schemeClr val="bg1"/>
                </a:solidFill>
                <a:latin typeface="Times New Roman" panose="02020603050405020304" pitchFamily="18" charset="0"/>
                <a:cs typeface="Times New Roman" panose="02020603050405020304" pitchFamily="18" charset="0"/>
              </a:rPr>
              <a:t>Amoeba proteus </a:t>
            </a:r>
            <a:r>
              <a:rPr lang="en-US" dirty="0">
                <a:solidFill>
                  <a:schemeClr val="bg1"/>
                </a:solidFill>
                <a:latin typeface="Times New Roman" panose="02020603050405020304" pitchFamily="18" charset="0"/>
                <a:cs typeface="Times New Roman" panose="02020603050405020304" pitchFamily="18" charset="0"/>
              </a:rPr>
              <a:t>has is the fact that it has many microvilli attached to it (can be seen under an electron microscope), which prevent the amoeba from sticking to the surface of the water.</a:t>
            </a:r>
          </a:p>
        </p:txBody>
      </p:sp>
    </p:spTree>
    <p:extLst>
      <p:ext uri="{BB962C8B-B14F-4D97-AF65-F5344CB8AC3E}">
        <p14:creationId xmlns="" xmlns:p14="http://schemas.microsoft.com/office/powerpoint/2010/main" val="1638935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503" y="189027"/>
            <a:ext cx="3153496" cy="933191"/>
          </a:xfrm>
        </p:spPr>
        <p:txBody>
          <a:bodyPr/>
          <a:lstStyle/>
          <a:p>
            <a:r>
              <a:rPr lang="en-US" b="1" dirty="0">
                <a:solidFill>
                  <a:srgbClr val="FF0000"/>
                </a:solidFill>
                <a:latin typeface="Times New Roman" panose="02020603050405020304" pitchFamily="18" charset="0"/>
                <a:cs typeface="Times New Roman" panose="02020603050405020304" pitchFamily="18" charset="0"/>
              </a:rPr>
              <a:t>Nucleus:</a:t>
            </a:r>
          </a:p>
        </p:txBody>
      </p:sp>
      <p:sp>
        <p:nvSpPr>
          <p:cNvPr id="3" name="Content Placeholder 2"/>
          <p:cNvSpPr>
            <a:spLocks noGrp="1"/>
          </p:cNvSpPr>
          <p:nvPr>
            <p:ph idx="1"/>
          </p:nvPr>
        </p:nvSpPr>
        <p:spPr>
          <a:xfrm>
            <a:off x="1141412" y="1260764"/>
            <a:ext cx="9905999" cy="4530437"/>
          </a:xfrm>
        </p:spPr>
        <p:txBody>
          <a:bodyPr/>
          <a:lstStyle/>
          <a:p>
            <a:r>
              <a:rPr lang="en-US" dirty="0">
                <a:solidFill>
                  <a:schemeClr val="bg1"/>
                </a:solidFill>
                <a:latin typeface="Times New Roman" panose="02020603050405020304" pitchFamily="18" charset="0"/>
                <a:cs typeface="Times New Roman" panose="02020603050405020304" pitchFamily="18" charset="0"/>
              </a:rPr>
              <a:t>The nucleus is a membrane bound organelle which houses most of the cell’s genetic information and controls the actions of the amoeba. If the nucleus is somehow removed from the cell (i.e. splicing of the cell into 2 parts), the cell quickly dies. It is an essential part in the reproduction of cell.</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r="44384" b="7250"/>
          <a:stretch/>
        </p:blipFill>
        <p:spPr>
          <a:xfrm>
            <a:off x="3020291" y="3221502"/>
            <a:ext cx="5251512" cy="3277772"/>
          </a:xfrm>
          <a:prstGeom prst="rect">
            <a:avLst/>
          </a:prstGeom>
          <a:ln>
            <a:solidFill>
              <a:schemeClr val="bg1"/>
            </a:solidFill>
          </a:ln>
        </p:spPr>
      </p:pic>
    </p:spTree>
    <p:extLst>
      <p:ext uri="{BB962C8B-B14F-4D97-AF65-F5344CB8AC3E}">
        <p14:creationId xmlns="" xmlns:p14="http://schemas.microsoft.com/office/powerpoint/2010/main" val="2096410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704" y="133609"/>
            <a:ext cx="5661169" cy="1057882"/>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vacuoles:</a:t>
            </a:r>
          </a:p>
        </p:txBody>
      </p:sp>
      <p:sp>
        <p:nvSpPr>
          <p:cNvPr id="3" name="Content Placeholder 2"/>
          <p:cNvSpPr>
            <a:spLocks noGrp="1"/>
          </p:cNvSpPr>
          <p:nvPr>
            <p:ph idx="1"/>
          </p:nvPr>
        </p:nvSpPr>
        <p:spPr>
          <a:xfrm>
            <a:off x="919740" y="1191491"/>
            <a:ext cx="10127671" cy="5430982"/>
          </a:xfrm>
        </p:spPr>
        <p:txBody>
          <a:bodyPr>
            <a:normAutofit/>
          </a:bodyPr>
          <a:lstStyle/>
          <a:p>
            <a:pPr marL="0" indent="0">
              <a:buNone/>
            </a:pPr>
            <a:r>
              <a:rPr lang="en-US" dirty="0">
                <a:solidFill>
                  <a:schemeClr val="bg1"/>
                </a:solidFill>
                <a:latin typeface="Times New Roman" panose="02020603050405020304" pitchFamily="18" charset="0"/>
                <a:cs typeface="Times New Roman" panose="02020603050405020304" pitchFamily="18" charset="0"/>
              </a:rPr>
              <a:t>Two types of vacuoles present:</a:t>
            </a:r>
          </a:p>
          <a:p>
            <a:r>
              <a:rPr lang="en-US" dirty="0">
                <a:solidFill>
                  <a:schemeClr val="bg1"/>
                </a:solidFill>
                <a:latin typeface="Times New Roman" panose="02020603050405020304" pitchFamily="18" charset="0"/>
                <a:cs typeface="Times New Roman" panose="02020603050405020304" pitchFamily="18" charset="0"/>
              </a:rPr>
              <a:t>Food vacuole</a:t>
            </a:r>
          </a:p>
          <a:p>
            <a:r>
              <a:rPr lang="en-US" dirty="0">
                <a:solidFill>
                  <a:schemeClr val="bg1"/>
                </a:solidFill>
                <a:latin typeface="Times New Roman" panose="02020603050405020304" pitchFamily="18" charset="0"/>
                <a:cs typeface="Times New Roman" panose="02020603050405020304" pitchFamily="18" charset="0"/>
              </a:rPr>
              <a:t>Contractile vacuole</a:t>
            </a:r>
          </a:p>
          <a:p>
            <a:pPr>
              <a:buFont typeface="Wingdings" panose="05000000000000000000" pitchFamily="2" charset="2"/>
              <a:buChar char="Ø"/>
            </a:pPr>
            <a:r>
              <a:rPr lang="en-US" b="1" dirty="0">
                <a:solidFill>
                  <a:schemeClr val="bg1"/>
                </a:solidFill>
                <a:latin typeface="Times New Roman" panose="02020603050405020304" pitchFamily="18" charset="0"/>
                <a:cs typeface="Times New Roman" panose="02020603050405020304" pitchFamily="18" charset="0"/>
              </a:rPr>
              <a:t>Food vacuole: </a:t>
            </a:r>
            <a:r>
              <a:rPr lang="en-US" dirty="0">
                <a:solidFill>
                  <a:schemeClr val="bg1"/>
                </a:solidFill>
                <a:latin typeface="Times New Roman" panose="02020603050405020304" pitchFamily="18" charset="0"/>
                <a:cs typeface="Times New Roman" panose="02020603050405020304" pitchFamily="18" charset="0"/>
              </a:rPr>
              <a:t>A food vacuole of amoeba is a storage unit of food for the amoeba and is formed only when the amoeba has engulfed its prey completely ,then digestive enzymes are released into the vacuole. </a:t>
            </a:r>
          </a:p>
          <a:p>
            <a:pPr>
              <a:buFont typeface="Wingdings" panose="05000000000000000000" pitchFamily="2" charset="2"/>
              <a:buChar char="Ø"/>
            </a:pPr>
            <a:r>
              <a:rPr lang="en-US" b="1" dirty="0">
                <a:solidFill>
                  <a:schemeClr val="bg1"/>
                </a:solidFill>
                <a:latin typeface="Times New Roman" panose="02020603050405020304" pitchFamily="18" charset="0"/>
                <a:cs typeface="Times New Roman" panose="02020603050405020304" pitchFamily="18" charset="0"/>
              </a:rPr>
              <a:t>Contractile vacuole: </a:t>
            </a:r>
            <a:r>
              <a:rPr lang="en-US" dirty="0">
                <a:solidFill>
                  <a:schemeClr val="bg1"/>
                </a:solidFill>
                <a:latin typeface="Times New Roman" panose="02020603050405020304" pitchFamily="18" charset="0"/>
                <a:cs typeface="Times New Roman" panose="02020603050405020304" pitchFamily="18" charset="0"/>
              </a:rPr>
              <a:t>The contractile vacuole is basically a water bubble within the endoplasm. It’s function is to regulate the water content of the cell. It is also a means of excreting its waste from the cell</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b="1"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14973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486317-81B6-C249-B75B-8AC95F6BEB47}"/>
              </a:ext>
            </a:extLst>
          </p:cNvPr>
          <p:cNvSpPr>
            <a:spLocks noGrp="1"/>
          </p:cNvSpPr>
          <p:nvPr>
            <p:ph type="title"/>
          </p:nvPr>
        </p:nvSpPr>
        <p:spPr>
          <a:xfrm>
            <a:off x="845352" y="0"/>
            <a:ext cx="9905998" cy="1478570"/>
          </a:xfrm>
        </p:spPr>
        <p:txBody>
          <a:bodyPr>
            <a:normAutofit/>
          </a:bodyPr>
          <a:lstStyle/>
          <a:p>
            <a:r>
              <a:rPr lang="en-US" altLang="zh-CN" sz="4000" b="1" dirty="0">
                <a:solidFill>
                  <a:srgbClr val="FF0000"/>
                </a:solidFill>
                <a:latin typeface="Times New Roman" panose="02020603050405020304" pitchFamily="18" charset="0"/>
                <a:cs typeface="Times New Roman" panose="02020603050405020304" pitchFamily="18" charset="0"/>
              </a:rPr>
              <a:t>NUTRITION</a:t>
            </a:r>
            <a:r>
              <a:rPr lang="en-US" altLang="zh-CN" sz="4000" b="1" dirty="0">
                <a:latin typeface="Times New Roman" panose="02020603050405020304" pitchFamily="18" charset="0"/>
                <a:cs typeface="Times New Roman" panose="02020603050405020304" pitchFamily="18" charset="0"/>
              </a:rPr>
              <a:t> </a:t>
            </a:r>
            <a:r>
              <a:rPr lang="en-US" altLang="zh-CN" sz="4000" b="1" dirty="0">
                <a:solidFill>
                  <a:srgbClr val="FF0000"/>
                </a:solidFill>
                <a:latin typeface="Times New Roman" panose="02020603050405020304" pitchFamily="18" charset="0"/>
                <a:cs typeface="Times New Roman" panose="02020603050405020304" pitchFamily="18" charset="0"/>
              </a:rPr>
              <a:t>IN</a:t>
            </a:r>
            <a:r>
              <a:rPr lang="en-US" altLang="zh-CN" sz="4000" b="1" dirty="0">
                <a:latin typeface="Times New Roman" panose="02020603050405020304" pitchFamily="18" charset="0"/>
                <a:cs typeface="Times New Roman" panose="02020603050405020304" pitchFamily="18" charset="0"/>
              </a:rPr>
              <a:t> </a:t>
            </a:r>
            <a:r>
              <a:rPr lang="en-US" altLang="zh-CN" sz="4000" b="1" dirty="0">
                <a:solidFill>
                  <a:srgbClr val="FF0000"/>
                </a:solidFill>
                <a:latin typeface="Times New Roman" panose="02020603050405020304" pitchFamily="18" charset="0"/>
                <a:cs typeface="Times New Roman" panose="02020603050405020304" pitchFamily="18" charset="0"/>
              </a:rPr>
              <a:t>AMOEBA:</a:t>
            </a:r>
            <a:r>
              <a:rPr lang="en-US" altLang="zh-CN"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 xmlns:a16="http://schemas.microsoft.com/office/drawing/2014/main" id="{697CE834-DEAB-7D4F-B45E-89EEA3EE1E81}"/>
              </a:ext>
            </a:extLst>
          </p:cNvPr>
          <p:cNvPicPr>
            <a:picLocks noGrp="1" noChangeAspect="1"/>
          </p:cNvPicPr>
          <p:nvPr>
            <p:ph idx="1"/>
          </p:nvPr>
        </p:nvPicPr>
        <p:blipFill>
          <a:blip r:embed="rId2"/>
          <a:stretch>
            <a:fillRect/>
          </a:stretch>
        </p:blipFill>
        <p:spPr>
          <a:xfrm>
            <a:off x="6696222" y="1341008"/>
            <a:ext cx="5251734" cy="4961318"/>
          </a:xfrm>
        </p:spPr>
      </p:pic>
      <p:sp>
        <p:nvSpPr>
          <p:cNvPr id="5" name="Rectangle 4"/>
          <p:cNvSpPr/>
          <p:nvPr/>
        </p:nvSpPr>
        <p:spPr>
          <a:xfrm>
            <a:off x="553968" y="1351961"/>
            <a:ext cx="6096000" cy="3894399"/>
          </a:xfrm>
          <a:prstGeom prst="rect">
            <a:avLst/>
          </a:prstGeom>
        </p:spPr>
        <p:txBody>
          <a:bodyPr wrap="square">
            <a:spAutoFit/>
          </a:bodyPr>
          <a:lstStyle/>
          <a:p>
            <a:pPr marL="228600" indent="-228600" defTabSz="914400">
              <a:lnSpc>
                <a:spcPct val="120000"/>
              </a:lnSpc>
              <a:spcBef>
                <a:spcPts val="1000"/>
              </a:spcBef>
              <a:buSzPct val="125000"/>
              <a:buFont typeface="Arial" panose="020B0604020202020204" pitchFamily="34" charset="0"/>
              <a:buChar char="•"/>
            </a:pPr>
            <a:r>
              <a:rPr lang="en-US" altLang="zh-CN" sz="2400" dirty="0">
                <a:solidFill>
                  <a:schemeClr val="bg1"/>
                </a:solidFill>
                <a:latin typeface="Times New Roman" panose="02020603050405020304" pitchFamily="18" charset="0"/>
                <a:cs typeface="Times New Roman" panose="02020603050405020304" pitchFamily="18" charset="0"/>
              </a:rPr>
              <a:t>Process</a:t>
            </a:r>
            <a:r>
              <a:rPr lang="en-US" altLang="zh-CN" sz="2400" dirty="0">
                <a:solidFill>
                  <a:schemeClr val="bg1"/>
                </a:solidFill>
              </a:rPr>
              <a:t> </a:t>
            </a:r>
            <a:r>
              <a:rPr lang="en-US" altLang="zh-CN" sz="2400" dirty="0">
                <a:solidFill>
                  <a:schemeClr val="bg1"/>
                </a:solidFill>
                <a:latin typeface="Times New Roman" panose="02020603050405020304" pitchFamily="18" charset="0"/>
                <a:cs typeface="Times New Roman" panose="02020603050405020304" pitchFamily="18" charset="0"/>
              </a:rPr>
              <a:t>of</a:t>
            </a:r>
            <a:r>
              <a:rPr lang="en-US" altLang="zh-CN" sz="2400" dirty="0">
                <a:solidFill>
                  <a:schemeClr val="bg1"/>
                </a:solidFill>
              </a:rPr>
              <a:t> </a:t>
            </a:r>
            <a:r>
              <a:rPr lang="en-US" altLang="zh-CN" sz="2400" dirty="0">
                <a:solidFill>
                  <a:schemeClr val="bg1"/>
                </a:solidFill>
                <a:latin typeface="Times New Roman" panose="02020603050405020304" pitchFamily="18" charset="0"/>
                <a:cs typeface="Times New Roman" panose="02020603050405020304" pitchFamily="18" charset="0"/>
              </a:rPr>
              <a:t>digestion</a:t>
            </a:r>
            <a:r>
              <a:rPr lang="en-US" altLang="zh-CN" sz="2400" dirty="0">
                <a:solidFill>
                  <a:schemeClr val="bg1"/>
                </a:solidFill>
              </a:rPr>
              <a:t> </a:t>
            </a:r>
            <a:r>
              <a:rPr lang="en-US" altLang="zh-CN" sz="2400" dirty="0">
                <a:solidFill>
                  <a:schemeClr val="bg1"/>
                </a:solidFill>
                <a:latin typeface="Times New Roman" panose="02020603050405020304" pitchFamily="18" charset="0"/>
                <a:cs typeface="Times New Roman" panose="02020603050405020304" pitchFamily="18" charset="0"/>
              </a:rPr>
              <a:t>in</a:t>
            </a:r>
            <a:r>
              <a:rPr lang="en-US" altLang="zh-CN" sz="2400" dirty="0">
                <a:solidFill>
                  <a:schemeClr val="bg1"/>
                </a:solidFill>
              </a:rPr>
              <a:t> </a:t>
            </a:r>
            <a:r>
              <a:rPr lang="en-US" altLang="zh-CN" sz="2400" dirty="0">
                <a:solidFill>
                  <a:schemeClr val="bg1"/>
                </a:solidFill>
                <a:latin typeface="Times New Roman" panose="02020603050405020304" pitchFamily="18" charset="0"/>
                <a:cs typeface="Times New Roman" panose="02020603050405020304" pitchFamily="18" charset="0"/>
              </a:rPr>
              <a:t>amoeba</a:t>
            </a:r>
            <a:r>
              <a:rPr lang="en-US" altLang="zh-CN" sz="2400" dirty="0">
                <a:solidFill>
                  <a:schemeClr val="bg1"/>
                </a:solidFill>
              </a:rPr>
              <a:t> </a:t>
            </a:r>
            <a:r>
              <a:rPr lang="en-US" altLang="zh-CN" sz="2400" dirty="0">
                <a:solidFill>
                  <a:schemeClr val="bg1"/>
                </a:solidFill>
                <a:latin typeface="Times New Roman" panose="02020603050405020304" pitchFamily="18" charset="0"/>
                <a:cs typeface="Times New Roman" panose="02020603050405020304" pitchFamily="18" charset="0"/>
              </a:rPr>
              <a:t>is</a:t>
            </a:r>
            <a:r>
              <a:rPr lang="en-US" altLang="zh-CN" sz="2400" dirty="0">
                <a:solidFill>
                  <a:schemeClr val="bg1"/>
                </a:solidFill>
              </a:rPr>
              <a:t> </a:t>
            </a:r>
            <a:r>
              <a:rPr lang="en-US" altLang="zh-CN" sz="2400" dirty="0">
                <a:solidFill>
                  <a:schemeClr val="bg1"/>
                </a:solidFill>
                <a:latin typeface="Times New Roman" panose="02020603050405020304" pitchFamily="18" charset="0"/>
                <a:cs typeface="Times New Roman" panose="02020603050405020304" pitchFamily="18" charset="0"/>
              </a:rPr>
              <a:t>intracellular</a:t>
            </a:r>
            <a:r>
              <a:rPr lang="en-US" altLang="zh-CN" sz="2400" dirty="0">
                <a:solidFill>
                  <a:schemeClr val="bg1"/>
                </a:solidFill>
              </a:rPr>
              <a:t> </a:t>
            </a:r>
            <a:r>
              <a:rPr lang="en-US" altLang="zh-CN" sz="2400" dirty="0">
                <a:solidFill>
                  <a:schemeClr val="bg1"/>
                </a:solidFill>
                <a:latin typeface="Times New Roman" panose="02020603050405020304" pitchFamily="18" charset="0"/>
                <a:cs typeface="Times New Roman" panose="02020603050405020304" pitchFamily="18" charset="0"/>
              </a:rPr>
              <a:t>digestion</a:t>
            </a:r>
            <a:r>
              <a:rPr lang="en-US" altLang="zh-CN" sz="2400" dirty="0">
                <a:solidFill>
                  <a:schemeClr val="bg1"/>
                </a:solidFill>
              </a:rPr>
              <a:t> .</a:t>
            </a:r>
          </a:p>
          <a:p>
            <a:pPr marL="228600" indent="-228600" defTabSz="914400">
              <a:lnSpc>
                <a:spcPct val="120000"/>
              </a:lnSpc>
              <a:spcBef>
                <a:spcPts val="1000"/>
              </a:spcBef>
              <a:buSzPct val="125000"/>
              <a:buFont typeface="Arial" panose="020B0604020202020204" pitchFamily="34" charset="0"/>
              <a:buChar char="•"/>
            </a:pPr>
            <a:r>
              <a:rPr lang="en-US" altLang="zh-CN" sz="2400" dirty="0">
                <a:solidFill>
                  <a:schemeClr val="bg1"/>
                </a:solidFill>
                <a:latin typeface="Times New Roman" pitchFamily="18" charset="0"/>
                <a:cs typeface="Times New Roman" pitchFamily="18" charset="0"/>
              </a:rPr>
              <a:t> Its diet includes bacteria, microscopic plants like the diatoms, minute algae, microscopic animals like other protozoa, nematodes and even dead organic matter.</a:t>
            </a:r>
          </a:p>
          <a:p>
            <a:pPr marL="228600" lvl="0" indent="-228600" defTabSz="914400">
              <a:lnSpc>
                <a:spcPct val="120000"/>
              </a:lnSpc>
              <a:spcBef>
                <a:spcPts val="1000"/>
              </a:spcBef>
              <a:buSzPct val="125000"/>
              <a:buFont typeface="Arial" panose="020B0604020202020204" pitchFamily="34" charset="0"/>
              <a:buChar char="•"/>
            </a:pPr>
            <a:r>
              <a:rPr lang="en-US" altLang="zh-CN" sz="2400" dirty="0">
                <a:solidFill>
                  <a:schemeClr val="bg1"/>
                </a:solidFill>
                <a:latin typeface="Times New Roman" pitchFamily="18" charset="0"/>
                <a:cs typeface="Times New Roman" pitchFamily="18" charset="0"/>
              </a:rPr>
              <a:t>The amoeba gathers it’s food with the help of Pseudopodia. </a:t>
            </a:r>
          </a:p>
        </p:txBody>
      </p:sp>
    </p:spTree>
    <p:extLst>
      <p:ext uri="{BB962C8B-B14F-4D97-AF65-F5344CB8AC3E}">
        <p14:creationId xmlns="" xmlns:p14="http://schemas.microsoft.com/office/powerpoint/2010/main" val="1212786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4E37B94-92A0-5447-887C-61CDA2E71976}"/>
              </a:ext>
            </a:extLst>
          </p:cNvPr>
          <p:cNvSpPr>
            <a:spLocks noGrp="1"/>
          </p:cNvSpPr>
          <p:nvPr>
            <p:ph idx="1"/>
          </p:nvPr>
        </p:nvSpPr>
        <p:spPr>
          <a:xfrm>
            <a:off x="759655" y="436099"/>
            <a:ext cx="10691447" cy="5992836"/>
          </a:xfrm>
        </p:spPr>
        <p:txBody>
          <a:bodyPr>
            <a:normAutofit/>
          </a:bodyPr>
          <a:lstStyle/>
          <a:p>
            <a:pPr>
              <a:buNone/>
            </a:pPr>
            <a:r>
              <a:rPr lang="en-US" altLang="zh-CN" sz="4000" b="1" dirty="0" smtClean="0">
                <a:solidFill>
                  <a:srgbClr val="FF0000"/>
                </a:solidFill>
                <a:latin typeface="Times New Roman" panose="02020603050405020304" pitchFamily="18" charset="0"/>
                <a:cs typeface="Times New Roman" panose="02020603050405020304" pitchFamily="18" charset="0"/>
              </a:rPr>
              <a:t>CONT….</a:t>
            </a:r>
            <a:endParaRPr lang="en-US" altLang="zh-CN" sz="4000" b="1" dirty="0">
              <a:solidFill>
                <a:srgbClr val="FF0000"/>
              </a:solidFill>
              <a:latin typeface="Times New Roman" panose="02020603050405020304" pitchFamily="18" charset="0"/>
              <a:cs typeface="Times New Roman" panose="02020603050405020304" pitchFamily="18" charset="0"/>
            </a:endParaRPr>
          </a:p>
          <a:p>
            <a:pPr lvl="0"/>
            <a:r>
              <a:rPr lang="en-US" altLang="zh-CN" dirty="0">
                <a:solidFill>
                  <a:schemeClr val="bg1"/>
                </a:solidFill>
                <a:latin typeface="Times New Roman" pitchFamily="18" charset="0"/>
                <a:cs typeface="Times New Roman" pitchFamily="18" charset="0"/>
              </a:rPr>
              <a:t>Digestion takes place inside the food vacuole contains enzymes that can digest</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carbohydrate,</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lipids and proteins.</a:t>
            </a:r>
            <a:endParaRPr lang="en-US" dirty="0">
              <a:solidFill>
                <a:schemeClr val="bg1"/>
              </a:solidFill>
              <a:latin typeface="Times New Roman" pitchFamily="18" charset="0"/>
              <a:cs typeface="Times New Roman" pitchFamily="18" charset="0"/>
            </a:endParaRPr>
          </a:p>
          <a:p>
            <a:r>
              <a:rPr lang="en-US" altLang="zh-CN" dirty="0">
                <a:solidFill>
                  <a:schemeClr val="bg1"/>
                </a:solidFill>
                <a:latin typeface="Times New Roman" panose="02020603050405020304" pitchFamily="18" charset="0"/>
                <a:cs typeface="Times New Roman" panose="02020603050405020304" pitchFamily="18" charset="0"/>
              </a:rPr>
              <a:t>The nutrients are</a:t>
            </a:r>
            <a:r>
              <a:rPr lang="zh-CN" altLang="en-US" dirty="0">
                <a:solidFill>
                  <a:schemeClr val="bg1"/>
                </a:solidFill>
                <a:latin typeface="Times New Roman" panose="02020603050405020304" pitchFamily="18" charset="0"/>
                <a:cs typeface="Times New Roman" panose="02020603050405020304" pitchFamily="18" charset="0"/>
              </a:rPr>
              <a:t> </a:t>
            </a:r>
            <a:r>
              <a:rPr lang="en-US" altLang="zh-CN" dirty="0">
                <a:solidFill>
                  <a:schemeClr val="bg1"/>
                </a:solidFill>
                <a:latin typeface="Times New Roman" panose="02020603050405020304" pitchFamily="18" charset="0"/>
                <a:cs typeface="Times New Roman" panose="02020603050405020304" pitchFamily="18" charset="0"/>
              </a:rPr>
              <a:t>absorbed into the cytoplasm surrounding the food vacuole. </a:t>
            </a:r>
          </a:p>
          <a:p>
            <a:r>
              <a:rPr lang="en-US" altLang="zh-CN" dirty="0">
                <a:solidFill>
                  <a:schemeClr val="bg1"/>
                </a:solidFill>
                <a:latin typeface="Times New Roman" panose="02020603050405020304" pitchFamily="18" charset="0"/>
                <a:cs typeface="Times New Roman" panose="02020603050405020304" pitchFamily="18" charset="0"/>
              </a:rPr>
              <a:t>The</a:t>
            </a:r>
            <a:r>
              <a:rPr lang="en-US" altLang="zh-CN" dirty="0">
                <a:solidFill>
                  <a:schemeClr val="bg1"/>
                </a:solidFill>
              </a:rPr>
              <a:t> </a:t>
            </a:r>
            <a:r>
              <a:rPr lang="en-US" altLang="zh-CN" dirty="0">
                <a:solidFill>
                  <a:schemeClr val="bg1"/>
                </a:solidFill>
                <a:latin typeface="Times New Roman" panose="02020603050405020304" pitchFamily="18" charset="0"/>
                <a:cs typeface="Times New Roman" panose="02020603050405020304" pitchFamily="18" charset="0"/>
              </a:rPr>
              <a:t>waste</a:t>
            </a:r>
            <a:r>
              <a:rPr lang="en-US" altLang="zh-CN" dirty="0">
                <a:solidFill>
                  <a:schemeClr val="bg1"/>
                </a:solidFill>
              </a:rPr>
              <a:t> </a:t>
            </a:r>
            <a:r>
              <a:rPr lang="en-US" altLang="zh-CN" dirty="0">
                <a:solidFill>
                  <a:schemeClr val="bg1"/>
                </a:solidFill>
                <a:latin typeface="Times New Roman" panose="02020603050405020304" pitchFamily="18" charset="0"/>
                <a:cs typeface="Times New Roman" panose="02020603050405020304" pitchFamily="18" charset="0"/>
              </a:rPr>
              <a:t>material</a:t>
            </a:r>
            <a:r>
              <a:rPr lang="en-US" altLang="zh-CN" dirty="0">
                <a:solidFill>
                  <a:schemeClr val="bg1"/>
                </a:solidFill>
              </a:rPr>
              <a:t> </a:t>
            </a:r>
            <a:r>
              <a:rPr lang="en-US" altLang="zh-CN" dirty="0">
                <a:solidFill>
                  <a:schemeClr val="bg1"/>
                </a:solidFill>
                <a:latin typeface="Times New Roman" panose="02020603050405020304" pitchFamily="18" charset="0"/>
                <a:cs typeface="Times New Roman" panose="02020603050405020304" pitchFamily="18" charset="0"/>
              </a:rPr>
              <a:t>are</a:t>
            </a:r>
            <a:r>
              <a:rPr lang="en-US" altLang="zh-CN" dirty="0">
                <a:solidFill>
                  <a:schemeClr val="bg1"/>
                </a:solidFill>
              </a:rPr>
              <a:t> </a:t>
            </a:r>
            <a:r>
              <a:rPr lang="en-US" altLang="zh-CN" dirty="0">
                <a:solidFill>
                  <a:schemeClr val="bg1"/>
                </a:solidFill>
                <a:latin typeface="Times New Roman" panose="02020603050405020304" pitchFamily="18" charset="0"/>
                <a:cs typeface="Times New Roman" panose="02020603050405020304" pitchFamily="18" charset="0"/>
              </a:rPr>
              <a:t>expelled</a:t>
            </a:r>
            <a:r>
              <a:rPr lang="en-US" altLang="zh-CN" dirty="0">
                <a:solidFill>
                  <a:schemeClr val="bg1"/>
                </a:solidFill>
              </a:rPr>
              <a:t> </a:t>
            </a:r>
            <a:r>
              <a:rPr lang="en-US" altLang="zh-CN" dirty="0">
                <a:solidFill>
                  <a:schemeClr val="bg1"/>
                </a:solidFill>
                <a:latin typeface="Times New Roman" panose="02020603050405020304" pitchFamily="18" charset="0"/>
                <a:cs typeface="Times New Roman" panose="02020603050405020304" pitchFamily="18" charset="0"/>
              </a:rPr>
              <a:t>through</a:t>
            </a:r>
            <a:r>
              <a:rPr lang="en-US" altLang="zh-CN" dirty="0">
                <a:solidFill>
                  <a:schemeClr val="bg1"/>
                </a:solidFill>
              </a:rPr>
              <a:t> </a:t>
            </a:r>
            <a:r>
              <a:rPr lang="en-US" altLang="zh-CN" dirty="0">
                <a:solidFill>
                  <a:schemeClr val="bg1"/>
                </a:solidFill>
                <a:latin typeface="Times New Roman" panose="02020603050405020304" pitchFamily="18" charset="0"/>
                <a:cs typeface="Times New Roman" panose="02020603050405020304" pitchFamily="18" charset="0"/>
              </a:rPr>
              <a:t>the</a:t>
            </a:r>
            <a:r>
              <a:rPr lang="en-US" altLang="zh-CN" dirty="0">
                <a:solidFill>
                  <a:schemeClr val="bg1"/>
                </a:solidFill>
              </a:rPr>
              <a:t> </a:t>
            </a:r>
            <a:r>
              <a:rPr lang="en-US" altLang="zh-CN" dirty="0">
                <a:solidFill>
                  <a:schemeClr val="bg1"/>
                </a:solidFill>
                <a:latin typeface="Times New Roman" panose="02020603050405020304" pitchFamily="18" charset="0"/>
                <a:cs typeface="Times New Roman" panose="02020603050405020304" pitchFamily="18" charset="0"/>
              </a:rPr>
              <a:t>body</a:t>
            </a:r>
            <a:r>
              <a:rPr lang="en-US" altLang="zh-CN" dirty="0">
                <a:solidFill>
                  <a:schemeClr val="bg1"/>
                </a:solidFill>
              </a:rPr>
              <a:t> </a:t>
            </a:r>
            <a:r>
              <a:rPr lang="en-US" altLang="zh-CN" dirty="0">
                <a:solidFill>
                  <a:schemeClr val="bg1"/>
                </a:solidFill>
                <a:latin typeface="Times New Roman" panose="02020603050405020304" pitchFamily="18" charset="0"/>
                <a:cs typeface="Times New Roman" panose="02020603050405020304" pitchFamily="18" charset="0"/>
              </a:rPr>
              <a:t>surface</a:t>
            </a:r>
            <a:r>
              <a:rPr lang="en-US" altLang="zh-CN" dirty="0">
                <a:solidFill>
                  <a:schemeClr val="bg1"/>
                </a:solidFill>
              </a:rPr>
              <a:t>. </a:t>
            </a:r>
          </a:p>
          <a:p>
            <a:r>
              <a:rPr lang="en-US" altLang="zh-CN" dirty="0">
                <a:solidFill>
                  <a:schemeClr val="bg1"/>
                </a:solidFill>
              </a:rPr>
              <a:t> </a:t>
            </a:r>
            <a:r>
              <a:rPr lang="en-US" altLang="zh-CN" dirty="0">
                <a:solidFill>
                  <a:schemeClr val="bg1"/>
                </a:solidFill>
                <a:latin typeface="Times New Roman" panose="02020603050405020304" pitchFamily="18" charset="0"/>
                <a:cs typeface="Times New Roman" panose="02020603050405020304" pitchFamily="18" charset="0"/>
              </a:rPr>
              <a:t>Nutrition in amoeba is holozoic. </a:t>
            </a:r>
          </a:p>
          <a:p>
            <a:r>
              <a:rPr lang="en-US" altLang="zh-CN" dirty="0">
                <a:solidFill>
                  <a:schemeClr val="bg1"/>
                </a:solidFill>
                <a:latin typeface="Times New Roman" panose="02020603050405020304" pitchFamily="18" charset="0"/>
                <a:cs typeface="Times New Roman" panose="02020603050405020304" pitchFamily="18" charset="0"/>
              </a:rPr>
              <a:t>Thus, solid food particles are ingested which are then acted upon by enzymes and digested. </a:t>
            </a:r>
          </a:p>
          <a:p>
            <a:r>
              <a:rPr lang="en-US" altLang="zh-CN" dirty="0">
                <a:solidFill>
                  <a:schemeClr val="bg1"/>
                </a:solidFill>
                <a:latin typeface="Times New Roman" panose="02020603050405020304" pitchFamily="18" charset="0"/>
                <a:cs typeface="Times New Roman" panose="02020603050405020304" pitchFamily="18" charset="0"/>
              </a:rPr>
              <a:t>It is an omnivore, feeding on both plants and animals. </a:t>
            </a:r>
          </a:p>
        </p:txBody>
      </p:sp>
    </p:spTree>
    <p:extLst>
      <p:ext uri="{BB962C8B-B14F-4D97-AF65-F5344CB8AC3E}">
        <p14:creationId xmlns="" xmlns:p14="http://schemas.microsoft.com/office/powerpoint/2010/main" val="6884883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605</TotalTime>
  <Words>1209</Words>
  <Application>Microsoft Office PowerPoint</Application>
  <PresentationFormat>Custom</PresentationFormat>
  <Paragraphs>116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Circuit</vt:lpstr>
      <vt:lpstr>Slide 1</vt:lpstr>
      <vt:lpstr>Introduction:</vt:lpstr>
      <vt:lpstr>Cont……</vt:lpstr>
      <vt:lpstr>Slide 4</vt:lpstr>
      <vt:lpstr>Plasma membrane:</vt:lpstr>
      <vt:lpstr>Nucleus:</vt:lpstr>
      <vt:lpstr>vacuoles:</vt:lpstr>
      <vt:lpstr>NUTRITION IN AMOEBA: </vt:lpstr>
      <vt:lpstr>Slide 9</vt:lpstr>
      <vt:lpstr>Slide 10</vt:lpstr>
      <vt:lpstr>Slide 11</vt:lpstr>
      <vt:lpstr>RESPIRATION: </vt:lpstr>
      <vt:lpstr> reproduction:</vt:lpstr>
      <vt:lpstr>Slide 14</vt:lpstr>
      <vt:lpstr>Slide 15</vt:lpstr>
      <vt:lpstr>3: Multiple fission and encystment:</vt:lpstr>
      <vt:lpstr>Slide 17</vt:lpstr>
      <vt:lpstr>Sexual reproduction:</vt:lpstr>
      <vt:lpstr>Diseases caused by amoeba:</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User</cp:lastModifiedBy>
  <cp:revision>85</cp:revision>
  <dcterms:created xsi:type="dcterms:W3CDTF">2020-04-15T04:54:44Z</dcterms:created>
  <dcterms:modified xsi:type="dcterms:W3CDTF">2020-05-20T15:01:16Z</dcterms:modified>
</cp:coreProperties>
</file>