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30"/>
  </p:notesMasterIdLst>
  <p:sldIdLst>
    <p:sldId id="285" r:id="rId2"/>
    <p:sldId id="288" r:id="rId3"/>
    <p:sldId id="289" r:id="rId4"/>
    <p:sldId id="290" r:id="rId5"/>
    <p:sldId id="258" r:id="rId6"/>
    <p:sldId id="259" r:id="rId7"/>
    <p:sldId id="260" r:id="rId8"/>
    <p:sldId id="261" r:id="rId9"/>
    <p:sldId id="262" r:id="rId10"/>
    <p:sldId id="263" r:id="rId11"/>
    <p:sldId id="280"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DCAD1-F853-48E5-973E-CE3F304CBCFF}" type="datetimeFigureOut">
              <a:rPr lang="en-US" smtClean="0"/>
              <a:pPr/>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C9DC1-A6F1-4DE6-A7BA-8B60317D06B5}" type="slidenum">
              <a:rPr lang="en-US" smtClean="0"/>
              <a:pPr/>
              <a:t>‹#›</a:t>
            </a:fld>
            <a:endParaRPr lang="en-US"/>
          </a:p>
        </p:txBody>
      </p:sp>
    </p:spTree>
    <p:extLst>
      <p:ext uri="{BB962C8B-B14F-4D97-AF65-F5344CB8AC3E}">
        <p14:creationId xmlns:p14="http://schemas.microsoft.com/office/powerpoint/2010/main" xmlns="" val="319885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83608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139748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250646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3502E-809A-4AC5-9153-1887F0463203}"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243285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305892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3651943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3343998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672791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311427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26589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143734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295385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337052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312160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274489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35728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1C5A68-D0A2-487E-BBFE-F4DC2A021968}"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216279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F1C5A68-D0A2-487E-BBFE-F4DC2A021968}" type="datetimeFigureOut">
              <a:rPr lang="en-US" smtClean="0"/>
              <a:pPr/>
              <a:t>5/20/2020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F73502E-809A-4AC5-9153-1887F0463203}" type="slidenum">
              <a:rPr lang="en-US" smtClean="0"/>
              <a:pPr/>
              <a:t>‹#›</a:t>
            </a:fld>
            <a:endParaRPr lang="en-US" dirty="0"/>
          </a:p>
        </p:txBody>
      </p:sp>
    </p:spTree>
    <p:extLst>
      <p:ext uri="{BB962C8B-B14F-4D97-AF65-F5344CB8AC3E}">
        <p14:creationId xmlns:p14="http://schemas.microsoft.com/office/powerpoint/2010/main" xmlns="" val="669458306"/>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10.png"/><Relationship Id="rId4" Type="http://schemas.microsoft.com/office/2007/relationships/media" Target="../media/media9.m4a"/></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5" y="233082"/>
            <a:ext cx="11510683" cy="6315636"/>
          </a:xfrm>
        </p:spPr>
        <p:txBody>
          <a:bodyPr anchor="t">
            <a:normAutofit fontScale="90000"/>
          </a:bodyPr>
          <a:lstStyle/>
          <a:p>
            <a:pPr algn="l">
              <a:lnSpc>
                <a:spcPct val="150000"/>
              </a:lnSpc>
            </a:pPr>
            <a:r>
              <a:rPr lang="en-US" sz="2800" dirty="0">
                <a:effectLst/>
                <a:latin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unit 1: invertebrates introduction and phylum protozoa</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topic: classification and disease causing protozoa</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B.Ed</a:t>
            </a:r>
            <a:r>
              <a:rPr lang="en-US" sz="2800" b="0" dirty="0" smtClean="0">
                <a:effectLst/>
                <a:latin typeface="Times New Roman" panose="02020603050405020304" pitchFamily="18" charset="0"/>
                <a:cs typeface="Times New Roman" panose="02020603050405020304" pitchFamily="18" charset="0"/>
              </a:rPr>
              <a:t> </a:t>
            </a:r>
            <a:r>
              <a:rPr lang="en-US" sz="2800" b="0" dirty="0">
                <a:effectLst/>
                <a:latin typeface="Times New Roman" panose="02020603050405020304" pitchFamily="18" charset="0"/>
                <a:cs typeface="Times New Roman" panose="02020603050405020304" pitchFamily="18" charset="0"/>
              </a:rPr>
              <a:t>(hons) secondary</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semester IV </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subject: biology IV (minor)</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course title: invertebrates diversity</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represented by</a:t>
            </a:r>
            <a:r>
              <a:rPr lang="en-US" sz="2800" b="0">
                <a:effectLst/>
                <a:latin typeface="Times New Roman" panose="02020603050405020304" pitchFamily="18" charset="0"/>
                <a:cs typeface="Times New Roman" panose="02020603050405020304" pitchFamily="18" charset="0"/>
              </a:rPr>
              <a:t>: </a:t>
            </a:r>
            <a:r>
              <a:rPr lang="en-US" sz="2800" b="0" smtClean="0">
                <a:effectLst/>
                <a:latin typeface="Times New Roman" panose="02020603050405020304" pitchFamily="18" charset="0"/>
                <a:cs typeface="Times New Roman" panose="02020603050405020304" pitchFamily="18" charset="0"/>
              </a:rPr>
              <a:t>Ms sidra</a:t>
            </a:r>
            <a:r>
              <a:rPr lang="en-US" sz="2800" b="0" dirty="0" smtClean="0">
                <a:effectLst/>
                <a:latin typeface="Times New Roman" panose="02020603050405020304" pitchFamily="18" charset="0"/>
                <a:cs typeface="Times New Roman" panose="02020603050405020304" pitchFamily="18" charset="0"/>
              </a:rPr>
              <a:t> </a:t>
            </a:r>
            <a:r>
              <a:rPr lang="en-US" sz="2800" b="0" dirty="0">
                <a:effectLst/>
                <a:latin typeface="Times New Roman" panose="02020603050405020304" pitchFamily="18" charset="0"/>
                <a:cs typeface="Times New Roman" panose="02020603050405020304" pitchFamily="18" charset="0"/>
              </a:rPr>
              <a:t>younis </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department of education (planning and development)</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Lahore college for women university, Lahore</a:t>
            </a:r>
            <a:br>
              <a:rPr lang="en-US" sz="2800" b="0" dirty="0">
                <a:effectLst/>
                <a:latin typeface="Times New Roman" panose="02020603050405020304" pitchFamily="18" charset="0"/>
                <a:cs typeface="Times New Roman" panose="02020603050405020304" pitchFamily="18" charset="0"/>
              </a:rPr>
            </a:br>
            <a:endParaRPr lang="en-US" sz="28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2445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7464" y="300446"/>
            <a:ext cx="5943599"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lgerian" panose="04020705040A02060702" pitchFamily="82" charset="0"/>
              </a:rPr>
              <a:t>Classes of protozoa </a:t>
            </a:r>
          </a:p>
        </p:txBody>
      </p:sp>
      <p:pic>
        <p:nvPicPr>
          <p:cNvPr id="3" name="Picture 2"/>
          <p:cNvPicPr>
            <a:picLocks noChangeAspect="1"/>
          </p:cNvPicPr>
          <p:nvPr/>
        </p:nvPicPr>
        <p:blipFill>
          <a:blip r:embed="rId2"/>
          <a:stretch>
            <a:fillRect/>
          </a:stretch>
        </p:blipFill>
        <p:spPr>
          <a:xfrm>
            <a:off x="404950" y="1554480"/>
            <a:ext cx="11234056" cy="4637314"/>
          </a:xfrm>
          <a:prstGeom prst="rect">
            <a:avLst/>
          </a:prstGeom>
        </p:spPr>
      </p:pic>
    </p:spTree>
    <p:extLst>
      <p:ext uri="{BB962C8B-B14F-4D97-AF65-F5344CB8AC3E}">
        <p14:creationId xmlns:p14="http://schemas.microsoft.com/office/powerpoint/2010/main" xmlns="" val="859437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840" y="875212"/>
            <a:ext cx="9901645" cy="5133702"/>
          </a:xfrm>
          <a:prstGeom prst="rect">
            <a:avLst/>
          </a:prstGeom>
        </p:spPr>
      </p:pic>
    </p:spTree>
    <p:extLst>
      <p:ext uri="{BB962C8B-B14F-4D97-AF65-F5344CB8AC3E}">
        <p14:creationId xmlns:p14="http://schemas.microsoft.com/office/powerpoint/2010/main" xmlns="" val="366289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p:cNvSpPr/>
          <p:nvPr/>
        </p:nvSpPr>
        <p:spPr>
          <a:xfrm>
            <a:off x="2011677" y="561702"/>
            <a:ext cx="3735978" cy="1097281"/>
          </a:xfrm>
          <a:prstGeom prst="flowChartPrepara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Algerian" panose="04020705040A02060702" pitchFamily="82" charset="0"/>
              </a:rPr>
              <a:t>A: amoeba </a:t>
            </a:r>
          </a:p>
        </p:txBody>
      </p:sp>
      <p:sp>
        <p:nvSpPr>
          <p:cNvPr id="3" name="Rounded Rectangle 2"/>
          <p:cNvSpPr/>
          <p:nvPr/>
        </p:nvSpPr>
        <p:spPr>
          <a:xfrm>
            <a:off x="3435528" y="1959430"/>
            <a:ext cx="5721533" cy="4650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This group includes all the free living freshwater, marine and soil amoebas. It also has some parasites of animals.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They are unicellular.</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Amoeba lack flagella. They move by forming specialized cytoplasmic projections called pseudopodia (false foot).</a:t>
            </a:r>
          </a:p>
          <a:p>
            <a:r>
              <a:rPr lang="en-US" sz="2400" b="1" dirty="0">
                <a:solidFill>
                  <a:schemeClr val="bg1"/>
                </a:solidFill>
                <a:latin typeface="Times New Roman" panose="02020603050405020304" pitchFamily="18" charset="0"/>
                <a:cs typeface="Times New Roman" panose="02020603050405020304" pitchFamily="18" charset="0"/>
              </a:rPr>
              <a:t>Example : </a:t>
            </a:r>
            <a:r>
              <a:rPr lang="en-US" sz="2400" dirty="0">
                <a:solidFill>
                  <a:schemeClr val="bg1"/>
                </a:solidFill>
                <a:latin typeface="Times New Roman" panose="02020603050405020304" pitchFamily="18" charset="0"/>
                <a:cs typeface="Times New Roman" panose="02020603050405020304" pitchFamily="18" charset="0"/>
              </a:rPr>
              <a:t>The intestinal parasite , entameoba histolytica , causes amoeboic dysentery in humans.   </a:t>
            </a:r>
          </a:p>
        </p:txBody>
      </p:sp>
    </p:spTree>
    <p:extLst>
      <p:ext uri="{BB962C8B-B14F-4D97-AF65-F5344CB8AC3E}">
        <p14:creationId xmlns:p14="http://schemas.microsoft.com/office/powerpoint/2010/main" xmlns="" val="81926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1240973" y="326571"/>
            <a:ext cx="3840478" cy="1018903"/>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The Giant Amoeba:</a:t>
            </a:r>
          </a:p>
        </p:txBody>
      </p:sp>
      <p:sp>
        <p:nvSpPr>
          <p:cNvPr id="4" name="Round Same Side Corner Rectangle 3"/>
          <p:cNvSpPr/>
          <p:nvPr/>
        </p:nvSpPr>
        <p:spPr>
          <a:xfrm>
            <a:off x="535578" y="1554480"/>
            <a:ext cx="6335486" cy="3905794"/>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bg1"/>
                </a:solidFill>
                <a:latin typeface="Times New Roman" panose="02020603050405020304" pitchFamily="18" charset="0"/>
                <a:cs typeface="Times New Roman" panose="02020603050405020304" pitchFamily="18" charset="0"/>
              </a:rPr>
              <a:t>The giant amoeba Pelomyxa palustris is the most primitive amoeba. This species has multiple membranous-bound nuclei. Such organelles are not present in any of the eukaryote. The giant amoeba obtains energy from methanogenic bacteria. These bacteria live inside the giant bacteria. Giant amoeba lives inside the mud at the bottom of freshwater ponds.  </a:t>
            </a:r>
          </a:p>
        </p:txBody>
      </p:sp>
      <p:pic>
        <p:nvPicPr>
          <p:cNvPr id="5" name="Picture 4"/>
          <p:cNvPicPr>
            <a:picLocks noChangeAspect="1"/>
          </p:cNvPicPr>
          <p:nvPr/>
        </p:nvPicPr>
        <p:blipFill>
          <a:blip r:embed="rId2"/>
          <a:stretch>
            <a:fillRect/>
          </a:stretch>
        </p:blipFill>
        <p:spPr>
          <a:xfrm>
            <a:off x="7210697" y="1698171"/>
            <a:ext cx="4585063" cy="3958045"/>
          </a:xfrm>
          <a:prstGeom prst="rect">
            <a:avLst/>
          </a:prstGeom>
        </p:spPr>
      </p:pic>
    </p:spTree>
    <p:extLst>
      <p:ext uri="{BB962C8B-B14F-4D97-AF65-F5344CB8AC3E}">
        <p14:creationId xmlns:p14="http://schemas.microsoft.com/office/powerpoint/2010/main" xmlns="" val="3165054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254034" y="261257"/>
            <a:ext cx="4807131" cy="914400"/>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lgerian" panose="04020705040A02060702" pitchFamily="82" charset="0"/>
                <a:cs typeface="Times New Roman" panose="02020603050405020304" pitchFamily="18" charset="0"/>
              </a:rPr>
              <a:t>B: zoo flagellates</a:t>
            </a:r>
          </a:p>
        </p:txBody>
      </p:sp>
      <p:sp>
        <p:nvSpPr>
          <p:cNvPr id="3" name="Rounded Rectangle 2"/>
          <p:cNvSpPr/>
          <p:nvPr/>
        </p:nvSpPr>
        <p:spPr>
          <a:xfrm>
            <a:off x="627017" y="1528354"/>
            <a:ext cx="5930537" cy="485938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These protists are mostly unicellular. A few organism are colonial.</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They have spherical or elongated bodies.</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Zoo flagellates have single central nucleus.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They possess one to many long , whips like flagella for locomotion.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They obtain their food by ingesting living or dead organisms.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They may symbionts , parasites or free living.  </a:t>
            </a:r>
          </a:p>
          <a:p>
            <a:pPr marL="342900" indent="-34290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949440" y="2103121"/>
            <a:ext cx="4271554" cy="3138623"/>
          </a:xfrm>
          <a:prstGeom prst="rect">
            <a:avLst/>
          </a:prstGeom>
          <a:ln>
            <a:solidFill>
              <a:schemeClr val="accent6">
                <a:lumMod val="50000"/>
              </a:schemeClr>
            </a:solidFill>
          </a:ln>
        </p:spPr>
      </p:pic>
    </p:spTree>
    <p:extLst>
      <p:ext uri="{BB962C8B-B14F-4D97-AF65-F5344CB8AC3E}">
        <p14:creationId xmlns:p14="http://schemas.microsoft.com/office/powerpoint/2010/main" xmlns="" val="3665752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215537" y="444137"/>
            <a:ext cx="4056014" cy="4637314"/>
          </a:xfrm>
          <a:prstGeom prst="snip2Same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u="sng" dirty="0">
                <a:latin typeface="Times New Roman" panose="02020603050405020304" pitchFamily="18" charset="0"/>
                <a:cs typeface="Times New Roman" panose="02020603050405020304" pitchFamily="18" charset="0"/>
              </a:rPr>
              <a:t>Symbionts </a:t>
            </a: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Trichonymphas are complex and specialized flagellates.</a:t>
            </a: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Having many flagella.</a:t>
            </a: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Live as symbionts in the guts of termites.</a:t>
            </a: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Helps  termites in the digestion of dry wood</a:t>
            </a:r>
          </a:p>
          <a:p>
            <a:r>
              <a:rPr lang="en-US" sz="2400" dirty="0">
                <a:latin typeface="Times New Roman" panose="02020603050405020304" pitchFamily="18" charset="0"/>
                <a:cs typeface="Times New Roman" panose="02020603050405020304" pitchFamily="18" charset="0"/>
              </a:rPr>
              <a:t> </a:t>
            </a:r>
          </a:p>
        </p:txBody>
      </p:sp>
      <p:sp>
        <p:nvSpPr>
          <p:cNvPr id="4" name="Snip Same Side Corner Rectangle 3"/>
          <p:cNvSpPr/>
          <p:nvPr/>
        </p:nvSpPr>
        <p:spPr>
          <a:xfrm>
            <a:off x="4271551" y="2220686"/>
            <a:ext cx="3931923" cy="4637314"/>
          </a:xfrm>
          <a:prstGeom prst="snip2Same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u="sng" dirty="0">
                <a:latin typeface="Times New Roman" panose="02020603050405020304" pitchFamily="18" charset="0"/>
                <a:cs typeface="Times New Roman" panose="02020603050405020304" pitchFamily="18" charset="0"/>
              </a:rPr>
              <a:t>Parasitic flagellates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causes diseases.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 trypanosoma is a human parasite.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Causes African sleeping sickness disease.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Transmitted by infected tsetse fly. </a:t>
            </a:r>
          </a:p>
        </p:txBody>
      </p:sp>
      <p:sp>
        <p:nvSpPr>
          <p:cNvPr id="5" name="Snip Same Side Corner Rectangle 4"/>
          <p:cNvSpPr/>
          <p:nvPr/>
        </p:nvSpPr>
        <p:spPr>
          <a:xfrm>
            <a:off x="8203474" y="444135"/>
            <a:ext cx="3879669" cy="4833259"/>
          </a:xfrm>
          <a:prstGeom prst="snip2SameRect">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u="sng" dirty="0">
                <a:latin typeface="Times New Roman" panose="02020603050405020304" pitchFamily="18" charset="0"/>
                <a:cs typeface="Times New Roman" panose="02020603050405020304" pitchFamily="18" charset="0"/>
              </a:rPr>
              <a:t>Free living flagellates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Choanoflagellates are sessile, marine or freshwater flagellates.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Attached by a stalk.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organisms are most important for evolutionary point of view as they have  striking similarities with the collar cells of the sponges.</a:t>
            </a:r>
          </a:p>
        </p:txBody>
      </p:sp>
    </p:spTree>
    <p:extLst>
      <p:ext uri="{BB962C8B-B14F-4D97-AF65-F5344CB8AC3E}">
        <p14:creationId xmlns:p14="http://schemas.microsoft.com/office/powerpoint/2010/main" xmlns="" val="3281312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59427" y="509451"/>
            <a:ext cx="259950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Algerian" panose="04020705040A02060702" pitchFamily="82" charset="0"/>
              </a:rPr>
              <a:t>C: ciliates </a:t>
            </a:r>
          </a:p>
        </p:txBody>
      </p:sp>
      <p:sp>
        <p:nvSpPr>
          <p:cNvPr id="3" name="Rectangle 2"/>
          <p:cNvSpPr/>
          <p:nvPr/>
        </p:nvSpPr>
        <p:spPr>
          <a:xfrm>
            <a:off x="1031966" y="1841863"/>
            <a:ext cx="5617029" cy="4754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Ciliates are unicellular organisms.</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Flexible outer covering called pellicle.</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Gives them a definite shape.</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This shape can be changed.</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Body covered with cilia.</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These cilia are fine , short, hair like structures.</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Cilia help the organism to move forward, move backward and turn around.</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Some ciliates are sessile and remain attached with the rock or other surfaces.</a:t>
            </a:r>
          </a:p>
        </p:txBody>
      </p:sp>
      <p:pic>
        <p:nvPicPr>
          <p:cNvPr id="4" name="Picture 3"/>
          <p:cNvPicPr>
            <a:picLocks noChangeAspect="1"/>
          </p:cNvPicPr>
          <p:nvPr/>
        </p:nvPicPr>
        <p:blipFill>
          <a:blip r:embed="rId2"/>
          <a:stretch>
            <a:fillRect/>
          </a:stretch>
        </p:blipFill>
        <p:spPr>
          <a:xfrm>
            <a:off x="6989444" y="2083525"/>
            <a:ext cx="4688750" cy="4271555"/>
          </a:xfrm>
          <a:prstGeom prst="rect">
            <a:avLst/>
          </a:prstGeom>
          <a:ln>
            <a:solidFill>
              <a:schemeClr val="accent1">
                <a:lumMod val="50000"/>
              </a:schemeClr>
            </a:solidFill>
          </a:ln>
        </p:spPr>
      </p:pic>
    </p:spTree>
    <p:extLst>
      <p:ext uri="{BB962C8B-B14F-4D97-AF65-F5344CB8AC3E}">
        <p14:creationId xmlns:p14="http://schemas.microsoft.com/office/powerpoint/2010/main" xmlns="" val="1151588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4949" y="378824"/>
            <a:ext cx="6596742" cy="6126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bg1"/>
                </a:solidFill>
                <a:latin typeface="Times New Roman" panose="02020603050405020304" pitchFamily="18" charset="0"/>
                <a:cs typeface="Times New Roman" panose="02020603050405020304" pitchFamily="18" charset="0"/>
              </a:rPr>
              <a:t>9. Most ciliates ingest bacteria and other tiny protists.</a:t>
            </a:r>
          </a:p>
          <a:p>
            <a:r>
              <a:rPr lang="en-US" sz="2400" dirty="0">
                <a:solidFill>
                  <a:schemeClr val="bg1"/>
                </a:solidFill>
                <a:latin typeface="Times New Roman" panose="02020603050405020304" pitchFamily="18" charset="0"/>
                <a:cs typeface="Times New Roman" panose="02020603050405020304" pitchFamily="18" charset="0"/>
              </a:rPr>
              <a:t>10. Having special organelles called contractile vacuole. Regulate water movement in fresh water ciliates.</a:t>
            </a:r>
          </a:p>
          <a:p>
            <a:r>
              <a:rPr lang="en-US" sz="2400" dirty="0">
                <a:solidFill>
                  <a:schemeClr val="bg1"/>
                </a:solidFill>
                <a:latin typeface="Times New Roman" panose="02020603050405020304" pitchFamily="18" charset="0"/>
                <a:cs typeface="Times New Roman" panose="02020603050405020304" pitchFamily="18" charset="0"/>
              </a:rPr>
              <a:t>11. All other protozoans have single nucleus but ciliates have two kinds of nuclei:</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Micronuclei; </a:t>
            </a:r>
            <a:r>
              <a:rPr lang="en-US" sz="2400" dirty="0">
                <a:solidFill>
                  <a:schemeClr val="bg1"/>
                </a:solidFill>
                <a:latin typeface="Times New Roman" panose="02020603050405020304" pitchFamily="18" charset="0"/>
                <a:cs typeface="Times New Roman" panose="02020603050405020304" pitchFamily="18" charset="0"/>
              </a:rPr>
              <a:t>they are small, diploid nuclei. Each ciliate have one or more micronuclei. They are involved in sexual reproduction.</a:t>
            </a:r>
          </a:p>
          <a:p>
            <a:pPr marL="342900" indent="-3429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Macronuclei; </a:t>
            </a:r>
            <a:r>
              <a:rPr lang="en-US" sz="2400" dirty="0">
                <a:solidFill>
                  <a:schemeClr val="bg1"/>
                </a:solidFill>
                <a:latin typeface="Times New Roman" panose="02020603050405020304" pitchFamily="18" charset="0"/>
                <a:cs typeface="Times New Roman" panose="02020603050405020304" pitchFamily="18" charset="0"/>
              </a:rPr>
              <a:t>it is a large and polyploid nucleus. Controls cell metabolism and growth.</a:t>
            </a:r>
          </a:p>
          <a:p>
            <a:r>
              <a:rPr lang="en-US" sz="2400" dirty="0">
                <a:solidFill>
                  <a:schemeClr val="bg1"/>
                </a:solidFill>
                <a:latin typeface="Times New Roman" panose="02020603050405020304" pitchFamily="18" charset="0"/>
                <a:cs typeface="Times New Roman" panose="02020603050405020304" pitchFamily="18" charset="0"/>
              </a:rPr>
              <a:t>12. Most ciliates undergo sexual reproduction called conjugation.</a:t>
            </a:r>
          </a:p>
        </p:txBody>
      </p:sp>
      <p:pic>
        <p:nvPicPr>
          <p:cNvPr id="3" name="Picture 2"/>
          <p:cNvPicPr>
            <a:picLocks noChangeAspect="1"/>
          </p:cNvPicPr>
          <p:nvPr/>
        </p:nvPicPr>
        <p:blipFill rotWithShape="1">
          <a:blip r:embed="rId2"/>
          <a:srcRect l="-1" r="712"/>
          <a:stretch/>
        </p:blipFill>
        <p:spPr>
          <a:xfrm>
            <a:off x="7226889" y="927464"/>
            <a:ext cx="3641408" cy="4846320"/>
          </a:xfrm>
          <a:prstGeom prst="rect">
            <a:avLst/>
          </a:prstGeom>
          <a:solidFill>
            <a:srgbClr val="FFFFFF">
              <a:shade val="85000"/>
            </a:srgbClr>
          </a:solidFill>
          <a:ln w="190500" cap="rnd">
            <a:solidFill>
              <a:schemeClr val="accent1">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416121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1123405" y="117565"/>
            <a:ext cx="7602584" cy="914400"/>
          </a:xfrm>
          <a:prstGeom prst="snip2Same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lgerian" panose="04020705040A02060702" pitchFamily="82" charset="0"/>
              </a:rPr>
              <a:t>d. Foraminiferans and actinopods </a:t>
            </a:r>
          </a:p>
        </p:txBody>
      </p:sp>
      <p:sp>
        <p:nvSpPr>
          <p:cNvPr id="3" name="Rounded Rectangle 2"/>
          <p:cNvSpPr/>
          <p:nvPr/>
        </p:nvSpPr>
        <p:spPr>
          <a:xfrm>
            <a:off x="783770" y="1136468"/>
            <a:ext cx="5538651" cy="5538652"/>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Marine protozoans produce shells or tests.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Tests of foraminiferans are made up of calcium carbonate.</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While tests of actinopods are made up of silica.</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Shell or tests contain pores through which cytoplasmic projections come out.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Dead foraminiferans sink to the bottom of the ocean.</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They form grey mud.</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Old  and dead foraminiferans are changed into limestone deposits.</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49" t="20930" r="-4606"/>
          <a:stretch/>
        </p:blipFill>
        <p:spPr>
          <a:xfrm>
            <a:off x="6426926" y="1541417"/>
            <a:ext cx="5330733" cy="4514032"/>
          </a:xfrm>
          <a:prstGeom prst="rect">
            <a:avLst/>
          </a:prstGeom>
        </p:spPr>
      </p:pic>
    </p:spTree>
    <p:extLst>
      <p:ext uri="{BB962C8B-B14F-4D97-AF65-F5344CB8AC3E}">
        <p14:creationId xmlns:p14="http://schemas.microsoft.com/office/powerpoint/2010/main" xmlns="" val="1857622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4479" y="195942"/>
            <a:ext cx="4193177" cy="9144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lgerian" panose="04020705040A02060702" pitchFamily="82" charset="0"/>
              </a:rPr>
              <a:t>e. apicomplexans</a:t>
            </a:r>
          </a:p>
        </p:txBody>
      </p:sp>
      <p:sp>
        <p:nvSpPr>
          <p:cNvPr id="3" name="Snip Same Side Corner Rectangle 2"/>
          <p:cNvSpPr/>
          <p:nvPr/>
        </p:nvSpPr>
        <p:spPr>
          <a:xfrm>
            <a:off x="1175655" y="1214846"/>
            <a:ext cx="4950823" cy="5473337"/>
          </a:xfrm>
          <a:prstGeom prst="snip2Same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Large group of parasitic protozoa.</a:t>
            </a:r>
          </a:p>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Causes serious diseases in man such as malaria.</a:t>
            </a:r>
          </a:p>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They lack locomotary organs.</a:t>
            </a:r>
          </a:p>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They move by flexing.</a:t>
            </a:r>
          </a:p>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They develop spore at some stage of their life.</a:t>
            </a:r>
          </a:p>
          <a:p>
            <a:pPr marL="342900" indent="-342900">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rPr>
              <a:t>Many apicomplexans spend their life in two or more hosts.</a:t>
            </a:r>
          </a:p>
          <a:p>
            <a:pPr marL="342900" indent="-342900">
              <a:buFont typeface="Wingdings" panose="05000000000000000000" pitchFamily="2" charset="2"/>
              <a:buChar char="§"/>
            </a:pPr>
            <a:r>
              <a:rPr lang="en-US" sz="2400" b="1" dirty="0">
                <a:solidFill>
                  <a:schemeClr val="bg1"/>
                </a:solidFill>
                <a:latin typeface="Times New Roman" panose="02020603050405020304" pitchFamily="18" charset="0"/>
                <a:cs typeface="Times New Roman" panose="02020603050405020304" pitchFamily="18" charset="0"/>
              </a:rPr>
              <a:t>Example: </a:t>
            </a:r>
            <a:r>
              <a:rPr lang="en-US" sz="2400" dirty="0">
                <a:solidFill>
                  <a:schemeClr val="bg1"/>
                </a:solidFill>
                <a:latin typeface="Times New Roman" panose="02020603050405020304" pitchFamily="18" charset="0"/>
                <a:cs typeface="Times New Roman" panose="02020603050405020304" pitchFamily="18" charset="0"/>
              </a:rPr>
              <a:t>plasmodium </a:t>
            </a:r>
            <a:endParaRPr lang="en-US" sz="2400" b="1"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675120" y="1776549"/>
            <a:ext cx="4127863" cy="4402182"/>
          </a:xfrm>
          <a:prstGeom prst="rect">
            <a:avLst/>
          </a:prstGeom>
          <a:ln>
            <a:solidFill>
              <a:schemeClr val="bg1"/>
            </a:solidFill>
          </a:ln>
        </p:spPr>
      </p:pic>
    </p:spTree>
    <p:extLst>
      <p:ext uri="{BB962C8B-B14F-4D97-AF65-F5344CB8AC3E}">
        <p14:creationId xmlns:p14="http://schemas.microsoft.com/office/powerpoint/2010/main" xmlns="" val="65895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3646" y="261257"/>
            <a:ext cx="51075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Algerian" panose="04020705040A02060702" pitchFamily="82" charset="0"/>
              </a:rPr>
              <a:t>Phylum protozoa</a:t>
            </a:r>
          </a:p>
        </p:txBody>
      </p:sp>
      <p:sp>
        <p:nvSpPr>
          <p:cNvPr id="3" name="Rounded Rectangle 2"/>
          <p:cNvSpPr/>
          <p:nvPr/>
        </p:nvSpPr>
        <p:spPr>
          <a:xfrm>
            <a:off x="261257" y="1254034"/>
            <a:ext cx="3997234"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Distinguish features:</a:t>
            </a:r>
          </a:p>
        </p:txBody>
      </p:sp>
      <p:sp>
        <p:nvSpPr>
          <p:cNvPr id="4" name="Round Same Side Corner Rectangle 3"/>
          <p:cNvSpPr/>
          <p:nvPr/>
        </p:nvSpPr>
        <p:spPr>
          <a:xfrm>
            <a:off x="261257" y="1972491"/>
            <a:ext cx="6609805" cy="4754880"/>
          </a:xfrm>
          <a:prstGeom prst="round2Same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Phylum protozoa belongs to kingdom </a:t>
            </a:r>
            <a:r>
              <a:rPr lang="en-US" sz="2400" i="1" dirty="0">
                <a:solidFill>
                  <a:schemeClr val="bg1"/>
                </a:solidFill>
                <a:latin typeface="Times New Roman" panose="02020603050405020304" pitchFamily="18" charset="0"/>
                <a:cs typeface="Times New Roman" panose="02020603050405020304" pitchFamily="18" charset="0"/>
              </a:rPr>
              <a:t>Protista.</a:t>
            </a: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They are known as acellular or non cellular organism. </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A protozoans body consists of only mass of protoplasm , so they are called acellular or non-cellular animals.</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They are the simplest and primitive of all the animals with very simple body organization , i.e. protoplasmic grade of organization.</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Body of protozoa is either naked or covered by a pellicle.</a:t>
            </a:r>
          </a:p>
        </p:txBody>
      </p:sp>
      <p:pic>
        <p:nvPicPr>
          <p:cNvPr id="5" name="Picture 4"/>
          <p:cNvPicPr>
            <a:picLocks noChangeAspect="1"/>
          </p:cNvPicPr>
          <p:nvPr/>
        </p:nvPicPr>
        <p:blipFill>
          <a:blip r:embed="rId2"/>
          <a:stretch>
            <a:fillRect/>
          </a:stretch>
        </p:blipFill>
        <p:spPr>
          <a:xfrm>
            <a:off x="7489644" y="1998618"/>
            <a:ext cx="3966482" cy="4271553"/>
          </a:xfrm>
          <a:prstGeom prst="rect">
            <a:avLst/>
          </a:prstGeom>
          <a:ln>
            <a:solidFill>
              <a:schemeClr val="bg1">
                <a:lumMod val="50000"/>
                <a:lumOff val="50000"/>
              </a:schemeClr>
            </a:solidFill>
          </a:ln>
        </p:spPr>
      </p:pic>
    </p:spTree>
    <p:extLst>
      <p:ext uri="{BB962C8B-B14F-4D97-AF65-F5344CB8AC3E}">
        <p14:creationId xmlns:p14="http://schemas.microsoft.com/office/powerpoint/2010/main" xmlns="" val="3761366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023360" y="444137"/>
            <a:ext cx="4023360" cy="914400"/>
          </a:xfrm>
          <a:prstGeom prst="round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lgerian" panose="04020705040A02060702" pitchFamily="82" charset="0"/>
              </a:rPr>
              <a:t>Plasmodium </a:t>
            </a:r>
          </a:p>
        </p:txBody>
      </p:sp>
      <p:sp>
        <p:nvSpPr>
          <p:cNvPr id="4" name="Hexagon 3"/>
          <p:cNvSpPr/>
          <p:nvPr/>
        </p:nvSpPr>
        <p:spPr>
          <a:xfrm>
            <a:off x="1750423" y="1698173"/>
            <a:ext cx="8138160" cy="4702627"/>
          </a:xfrm>
          <a:prstGeom prst="hexagon">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It causes malaria.</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Enters into human body of man by the biting of female anopheles mosquito.</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First enters into liver cells, then enters red blood cells.</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RBC bursts and releases many parasites.</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Millions of RBC caused the symptoms of malaria.</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Symptoms are chill and high fever.</a:t>
            </a:r>
          </a:p>
          <a:p>
            <a:pPr marL="342900" indent="-342900">
              <a:buFont typeface="Wingdings" panose="05000000000000000000" pitchFamily="2" charset="2"/>
              <a:buChar char="Ø"/>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09225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95452" y="483326"/>
            <a:ext cx="6609805" cy="914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Disease causing protozoa</a:t>
            </a:r>
          </a:p>
        </p:txBody>
      </p:sp>
      <p:sp>
        <p:nvSpPr>
          <p:cNvPr id="3" name="Rectangle 2"/>
          <p:cNvSpPr/>
          <p:nvPr/>
        </p:nvSpPr>
        <p:spPr>
          <a:xfrm>
            <a:off x="1632858" y="1724297"/>
            <a:ext cx="8236856" cy="448056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Many protozoa cause diseases in animals and humans.</a:t>
            </a:r>
          </a:p>
          <a:p>
            <a:pPr marL="342900" indent="-342900">
              <a:lnSpc>
                <a:spcPct val="150000"/>
              </a:lnSpc>
              <a:buFont typeface="Wingdings" panose="05000000000000000000" pitchFamily="2" charset="2"/>
              <a:buChar char="Ø"/>
            </a:pPr>
            <a:r>
              <a:rPr lang="en-US" sz="2400" b="1" dirty="0">
                <a:solidFill>
                  <a:schemeClr val="bg1"/>
                </a:solidFill>
                <a:latin typeface="Times New Roman" panose="02020603050405020304" pitchFamily="18" charset="0"/>
                <a:cs typeface="Times New Roman" panose="02020603050405020304" pitchFamily="18" charset="0"/>
              </a:rPr>
              <a:t>Plasmodium, </a:t>
            </a:r>
            <a:r>
              <a:rPr lang="en-US" sz="2400" dirty="0">
                <a:solidFill>
                  <a:schemeClr val="bg1"/>
                </a:solidFill>
                <a:latin typeface="Times New Roman" panose="02020603050405020304" pitchFamily="18" charset="0"/>
                <a:cs typeface="Times New Roman" panose="02020603050405020304" pitchFamily="18" charset="0"/>
              </a:rPr>
              <a:t>which causes malaria. </a:t>
            </a:r>
          </a:p>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Others like </a:t>
            </a:r>
            <a:r>
              <a:rPr lang="en-US" sz="2400" b="1" dirty="0">
                <a:solidFill>
                  <a:schemeClr val="bg1"/>
                </a:solidFill>
                <a:latin typeface="Times New Roman" panose="02020603050405020304" pitchFamily="18" charset="0"/>
                <a:cs typeface="Times New Roman" panose="02020603050405020304" pitchFamily="18" charset="0"/>
              </a:rPr>
              <a:t>trichomonas, </a:t>
            </a:r>
            <a:r>
              <a:rPr lang="en-US" sz="2400" dirty="0">
                <a:solidFill>
                  <a:schemeClr val="bg1"/>
                </a:solidFill>
                <a:latin typeface="Times New Roman" panose="02020603050405020304" pitchFamily="18" charset="0"/>
                <a:cs typeface="Times New Roman" panose="02020603050405020304" pitchFamily="18" charset="0"/>
              </a:rPr>
              <a:t>caused sexually transmitted diseases.</a:t>
            </a:r>
          </a:p>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Relatively benign and 100% curable.</a:t>
            </a:r>
          </a:p>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Vast majority of the species, through, are completely harmless.</a:t>
            </a:r>
          </a:p>
        </p:txBody>
      </p:sp>
    </p:spTree>
    <p:extLst>
      <p:ext uri="{BB962C8B-B14F-4D97-AF65-F5344CB8AC3E}">
        <p14:creationId xmlns:p14="http://schemas.microsoft.com/office/powerpoint/2010/main" xmlns="" val="1133268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94559" y="352697"/>
            <a:ext cx="7053944" cy="1110343"/>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Protists and human diseases</a:t>
            </a:r>
          </a:p>
        </p:txBody>
      </p:sp>
      <p:sp>
        <p:nvSpPr>
          <p:cNvPr id="3" name="Round Same Side Corner Rectangle 2"/>
          <p:cNvSpPr/>
          <p:nvPr/>
        </p:nvSpPr>
        <p:spPr>
          <a:xfrm>
            <a:off x="613953" y="1606732"/>
            <a:ext cx="6322424" cy="1698171"/>
          </a:xfrm>
          <a:prstGeom prst="round2Same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Most protists diseases in humans are caused by animal-like protists, or protozoa.</a:t>
            </a: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Protozoa make us sick when they become human </a:t>
            </a:r>
            <a:r>
              <a:rPr lang="en-US" sz="2400" b="1" dirty="0">
                <a:latin typeface="Times New Roman" panose="02020603050405020304" pitchFamily="18" charset="0"/>
                <a:cs typeface="Times New Roman" panose="02020603050405020304" pitchFamily="18" charset="0"/>
              </a:rPr>
              <a:t>parasites.</a:t>
            </a:r>
            <a:endParaRPr lang="en-US" sz="2400" dirty="0">
              <a:latin typeface="Times New Roman" panose="02020603050405020304" pitchFamily="18" charset="0"/>
              <a:cs typeface="Times New Roman" panose="02020603050405020304" pitchFamily="18" charset="0"/>
            </a:endParaRPr>
          </a:p>
        </p:txBody>
      </p:sp>
      <p:sp>
        <p:nvSpPr>
          <p:cNvPr id="4" name="Snip Same Side Corner Rectangle 3"/>
          <p:cNvSpPr/>
          <p:nvPr/>
        </p:nvSpPr>
        <p:spPr>
          <a:xfrm>
            <a:off x="6270170" y="3448595"/>
            <a:ext cx="4689566" cy="2821576"/>
          </a:xfrm>
          <a:prstGeom prst="snip2Same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latin typeface="Times New Roman" panose="02020603050405020304" pitchFamily="18" charset="0"/>
                <a:cs typeface="Times New Roman" panose="02020603050405020304" pitchFamily="18" charset="0"/>
              </a:rPr>
              <a:t>Examples </a:t>
            </a:r>
          </a:p>
          <a:p>
            <a:r>
              <a:rPr lang="en-US" sz="2400" dirty="0">
                <a:latin typeface="Times New Roman" panose="02020603050405020304" pitchFamily="18" charset="0"/>
                <a:cs typeface="Times New Roman" panose="02020603050405020304" pitchFamily="18" charset="0"/>
              </a:rPr>
              <a:t>Three examples of parasitic protozoa are described below:</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Trypanosoma protozoa</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Giardia protozoa</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Plasmodium protozoa</a:t>
            </a:r>
          </a:p>
        </p:txBody>
      </p:sp>
    </p:spTree>
    <p:extLst>
      <p:ext uri="{BB962C8B-B14F-4D97-AF65-F5344CB8AC3E}">
        <p14:creationId xmlns:p14="http://schemas.microsoft.com/office/powerpoint/2010/main" xmlns="" val="839068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979713" y="914398"/>
            <a:ext cx="5773784" cy="4885510"/>
          </a:xfrm>
          <a:prstGeom prst="round2Diag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u="sng" dirty="0">
                <a:latin typeface="Algerian" panose="04020705040A02060702" pitchFamily="82" charset="0"/>
              </a:rPr>
              <a:t>Tripanosoma protozoa</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Members of the genus Trypanosoma are flagellate protozoa that cause  </a:t>
            </a:r>
            <a:r>
              <a:rPr lang="en-US" sz="2400" b="1" dirty="0">
                <a:latin typeface="Times New Roman" panose="02020603050405020304" pitchFamily="18" charset="0"/>
                <a:cs typeface="Times New Roman" panose="02020603050405020304" pitchFamily="18" charset="0"/>
              </a:rPr>
              <a:t>sleeping sickness , </a:t>
            </a:r>
            <a:r>
              <a:rPr lang="en-US" sz="2400" dirty="0">
                <a:latin typeface="Times New Roman" panose="02020603050405020304" pitchFamily="18" charset="0"/>
                <a:cs typeface="Times New Roman" panose="02020603050405020304" pitchFamily="18" charset="0"/>
              </a:rPr>
              <a:t>Common in Africa</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Also cause </a:t>
            </a:r>
            <a:r>
              <a:rPr lang="en-US" sz="2400" b="1" dirty="0">
                <a:latin typeface="Times New Roman" panose="02020603050405020304" pitchFamily="18" charset="0"/>
                <a:cs typeface="Times New Roman" panose="02020603050405020304" pitchFamily="18" charset="0"/>
              </a:rPr>
              <a:t>Chagas disease, </a:t>
            </a:r>
            <a:r>
              <a:rPr lang="en-US" sz="2400" dirty="0">
                <a:latin typeface="Times New Roman" panose="02020603050405020304" pitchFamily="18" charset="0"/>
                <a:cs typeface="Times New Roman" panose="02020603050405020304" pitchFamily="18" charset="0"/>
              </a:rPr>
              <a:t>common in South America.</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Parasites are spread by insect vectors.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Enters a persons blood when the vector bites.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Then spread to other tissues and organs.</a:t>
            </a:r>
          </a:p>
          <a:p>
            <a:pPr marL="342900" indent="-342900">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1" t="-1" r="60702" b="47118"/>
          <a:stretch/>
        </p:blipFill>
        <p:spPr>
          <a:xfrm>
            <a:off x="7080069" y="1136467"/>
            <a:ext cx="4663440" cy="4062548"/>
          </a:xfrm>
          <a:prstGeom prst="rect">
            <a:avLst/>
          </a:prstGeom>
          <a:ln>
            <a:solidFill>
              <a:schemeClr val="bg1"/>
            </a:solidFill>
          </a:ln>
        </p:spPr>
      </p:pic>
    </p:spTree>
    <p:extLst>
      <p:ext uri="{BB962C8B-B14F-4D97-AF65-F5344CB8AC3E}">
        <p14:creationId xmlns:p14="http://schemas.microsoft.com/office/powerpoint/2010/main" xmlns="" val="3812127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084218" y="875210"/>
            <a:ext cx="5643154" cy="540802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u="sng" dirty="0">
                <a:solidFill>
                  <a:schemeClr val="bg1"/>
                </a:solidFill>
                <a:latin typeface="Algerian" panose="04020705040A02060702" pitchFamily="82" charset="0"/>
              </a:rPr>
              <a:t>Giardia protozoa</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Flagellate protozoa that cause  </a:t>
            </a:r>
            <a:r>
              <a:rPr lang="en-US" sz="2400" b="1" dirty="0">
                <a:solidFill>
                  <a:schemeClr val="bg1"/>
                </a:solidFill>
                <a:latin typeface="Times New Roman" panose="02020603050405020304" pitchFamily="18" charset="0"/>
                <a:cs typeface="Times New Roman" panose="02020603050405020304" pitchFamily="18" charset="0"/>
              </a:rPr>
              <a:t>giardiasis.</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Parasite enter the body through food or water that has been contaminated by feces of infected people or animals.</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Protozoa attach to the lining of the hosts small intestine</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Prevent the host from fully absorbing nutrients.</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Also cause diarrhea , abdominal pain , and fever.</a:t>
            </a:r>
          </a:p>
          <a:p>
            <a:pPr algn="ctr"/>
            <a:endParaRPr lang="en-US" sz="3600" u="sng" dirty="0">
              <a:solidFill>
                <a:schemeClr val="bg1"/>
              </a:solidFill>
              <a:latin typeface="Algerian" panose="04020705040A02060702" pitchFamily="82" charset="0"/>
            </a:endParaRPr>
          </a:p>
        </p:txBody>
      </p:sp>
      <p:pic>
        <p:nvPicPr>
          <p:cNvPr id="3" name="Picture 2"/>
          <p:cNvPicPr>
            <a:picLocks noChangeAspect="1"/>
          </p:cNvPicPr>
          <p:nvPr/>
        </p:nvPicPr>
        <p:blipFill rotWithShape="1">
          <a:blip r:embed="rId2"/>
          <a:srcRect l="229" t="51062" r="62767" b="607"/>
          <a:stretch/>
        </p:blipFill>
        <p:spPr>
          <a:xfrm>
            <a:off x="6975565" y="1084217"/>
            <a:ext cx="4611189" cy="4323806"/>
          </a:xfrm>
          <a:prstGeom prst="rect">
            <a:avLst/>
          </a:prstGeom>
          <a:ln>
            <a:solidFill>
              <a:schemeClr val="bg1"/>
            </a:solidFill>
          </a:ln>
        </p:spPr>
      </p:pic>
    </p:spTree>
    <p:extLst>
      <p:ext uri="{BB962C8B-B14F-4D97-AF65-F5344CB8AC3E}">
        <p14:creationId xmlns:p14="http://schemas.microsoft.com/office/powerpoint/2010/main" xmlns="" val="23523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058091" y="953589"/>
            <a:ext cx="5630092" cy="5643154"/>
          </a:xfrm>
          <a:prstGeom prst="round2Diag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u="sng" dirty="0">
                <a:solidFill>
                  <a:schemeClr val="tx1"/>
                </a:solidFill>
                <a:latin typeface="Algerian" panose="04020705040A02060702" pitchFamily="82" charset="0"/>
              </a:rPr>
              <a:t>Plasmodium protozoa</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Plasmodium protozoa causes </a:t>
            </a:r>
            <a:r>
              <a:rPr lang="en-US" sz="2400" b="1" dirty="0">
                <a:solidFill>
                  <a:schemeClr val="tx1"/>
                </a:solidFill>
                <a:latin typeface="Times New Roman" panose="02020603050405020304" pitchFamily="18" charset="0"/>
                <a:cs typeface="Times New Roman" panose="02020603050405020304" pitchFamily="18" charset="0"/>
              </a:rPr>
              <a:t>malaria.</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Parasites are spread by a mosquito vector.</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Parasite enter a hosts blood through the bite of an infected mosquito.</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Malaria is common in tropical and subtropical climates throughout the world.</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Kills several million people each year, most of them children.</a:t>
            </a:r>
          </a:p>
        </p:txBody>
      </p:sp>
      <p:pic>
        <p:nvPicPr>
          <p:cNvPr id="3" name="Picture 2"/>
          <p:cNvPicPr>
            <a:picLocks noChangeAspect="1"/>
          </p:cNvPicPr>
          <p:nvPr/>
        </p:nvPicPr>
        <p:blipFill>
          <a:blip r:embed="rId2"/>
          <a:stretch>
            <a:fillRect/>
          </a:stretch>
        </p:blipFill>
        <p:spPr>
          <a:xfrm>
            <a:off x="7081703" y="1136469"/>
            <a:ext cx="3760470" cy="4937760"/>
          </a:xfrm>
          <a:prstGeom prst="rect">
            <a:avLst/>
          </a:prstGeom>
        </p:spPr>
      </p:pic>
    </p:spTree>
    <p:extLst>
      <p:ext uri="{BB962C8B-B14F-4D97-AF65-F5344CB8AC3E}">
        <p14:creationId xmlns:p14="http://schemas.microsoft.com/office/powerpoint/2010/main" xmlns="" val="3312526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799" y="91440"/>
            <a:ext cx="3762104" cy="100584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lgerian" panose="04020705040A02060702" pitchFamily="82" charset="0"/>
              </a:rPr>
              <a:t>Entamoeba </a:t>
            </a:r>
          </a:p>
        </p:txBody>
      </p:sp>
      <p:sp>
        <p:nvSpPr>
          <p:cNvPr id="4" name="Snip Same Side Corner Rectangle 3"/>
          <p:cNvSpPr/>
          <p:nvPr/>
        </p:nvSpPr>
        <p:spPr>
          <a:xfrm>
            <a:off x="404947" y="1097281"/>
            <a:ext cx="6479179" cy="2468880"/>
          </a:xfrm>
          <a:prstGeom prst="snip2Same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Entameoba is  a genus of amoebozoa found as internal parasites or commensals of animals.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Having a simple life cycle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Divides by simple binary fission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Almost all specie form cysts.</a:t>
            </a:r>
          </a:p>
        </p:txBody>
      </p:sp>
      <p:pic>
        <p:nvPicPr>
          <p:cNvPr id="5" name="Picture 4"/>
          <p:cNvPicPr>
            <a:picLocks noChangeAspect="1"/>
          </p:cNvPicPr>
          <p:nvPr/>
        </p:nvPicPr>
        <p:blipFill>
          <a:blip r:embed="rId2"/>
          <a:stretch>
            <a:fillRect/>
          </a:stretch>
        </p:blipFill>
        <p:spPr>
          <a:xfrm>
            <a:off x="7138243" y="1672045"/>
            <a:ext cx="4374491" cy="4349931"/>
          </a:xfrm>
          <a:prstGeom prst="rect">
            <a:avLst/>
          </a:prstGeom>
        </p:spPr>
      </p:pic>
      <p:pic>
        <p:nvPicPr>
          <p:cNvPr id="6" name="Picture 5"/>
          <p:cNvPicPr>
            <a:picLocks noChangeAspect="1"/>
          </p:cNvPicPr>
          <p:nvPr/>
        </p:nvPicPr>
        <p:blipFill>
          <a:blip r:embed="rId3"/>
          <a:stretch>
            <a:fillRect/>
          </a:stretch>
        </p:blipFill>
        <p:spPr>
          <a:xfrm>
            <a:off x="2038065" y="3566161"/>
            <a:ext cx="4066384" cy="1603380"/>
          </a:xfrm>
          <a:prstGeom prst="rect">
            <a:avLst/>
          </a:prstGeom>
        </p:spPr>
      </p:pic>
      <p:pic>
        <p:nvPicPr>
          <p:cNvPr id="7" name="Picture 6"/>
          <p:cNvPicPr>
            <a:picLocks noChangeAspect="1"/>
          </p:cNvPicPr>
          <p:nvPr/>
        </p:nvPicPr>
        <p:blipFill>
          <a:blip r:embed="rId4"/>
          <a:stretch>
            <a:fillRect/>
          </a:stretch>
        </p:blipFill>
        <p:spPr>
          <a:xfrm>
            <a:off x="1573420" y="4766406"/>
            <a:ext cx="5047926" cy="1981372"/>
          </a:xfrm>
          <a:prstGeom prst="rect">
            <a:avLst/>
          </a:prstGeom>
        </p:spPr>
      </p:pic>
    </p:spTree>
    <p:extLst>
      <p:ext uri="{BB962C8B-B14F-4D97-AF65-F5344CB8AC3E}">
        <p14:creationId xmlns:p14="http://schemas.microsoft.com/office/powerpoint/2010/main" xmlns="" val="1309337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5840" y="391887"/>
            <a:ext cx="4167051" cy="86214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lgerian" panose="04020705040A02060702" pitchFamily="82" charset="0"/>
              </a:rPr>
              <a:t>Primary infection </a:t>
            </a:r>
          </a:p>
        </p:txBody>
      </p:sp>
      <p:sp>
        <p:nvSpPr>
          <p:cNvPr id="6" name="Snip Same Side Corner Rectangle 5"/>
          <p:cNvSpPr/>
          <p:nvPr/>
        </p:nvSpPr>
        <p:spPr>
          <a:xfrm>
            <a:off x="783770" y="1397725"/>
            <a:ext cx="4611189" cy="5329646"/>
          </a:xfrm>
          <a:prstGeom prst="snip2Same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Primary infection of the large intestine with </a:t>
            </a:r>
            <a:r>
              <a:rPr lang="en-US" sz="2400" i="1" dirty="0">
                <a:solidFill>
                  <a:schemeClr val="bg1"/>
                </a:solidFill>
                <a:latin typeface="Times New Roman" panose="02020603050405020304" pitchFamily="18" charset="0"/>
                <a:cs typeface="Times New Roman" panose="02020603050405020304" pitchFamily="18" charset="0"/>
              </a:rPr>
              <a:t>E.</a:t>
            </a:r>
            <a:r>
              <a:rPr lang="en-US" sz="2400" dirty="0">
                <a:solidFill>
                  <a:schemeClr val="bg1"/>
                </a:solidFill>
                <a:latin typeface="Times New Roman" panose="02020603050405020304" pitchFamily="18" charset="0"/>
                <a:cs typeface="Times New Roman" panose="02020603050405020304" pitchFamily="18" charset="0"/>
              </a:rPr>
              <a:t>histolytica (amebiasis) is often asymptomatic.</a:t>
            </a:r>
          </a:p>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However , diarrhea , abdominal pain, and fever may result from invasion and ulceration of intestinal wall.</a:t>
            </a:r>
          </a:p>
        </p:txBody>
      </p:sp>
      <p:sp>
        <p:nvSpPr>
          <p:cNvPr id="7" name="Rectangle 6"/>
          <p:cNvSpPr/>
          <p:nvPr/>
        </p:nvSpPr>
        <p:spPr>
          <a:xfrm>
            <a:off x="6453052" y="391887"/>
            <a:ext cx="4519747" cy="86214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lgerian" panose="04020705040A02060702" pitchFamily="82" charset="0"/>
              </a:rPr>
              <a:t>Secondary infection</a:t>
            </a:r>
          </a:p>
        </p:txBody>
      </p:sp>
      <p:sp>
        <p:nvSpPr>
          <p:cNvPr id="8" name="Snip Same Side Corner Rectangle 7"/>
          <p:cNvSpPr/>
          <p:nvPr/>
        </p:nvSpPr>
        <p:spPr>
          <a:xfrm>
            <a:off x="6453052" y="1397725"/>
            <a:ext cx="4519747" cy="5329646"/>
          </a:xfrm>
          <a:prstGeom prst="snip2Same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Secondary infection occurs in the liver, lungs , brain and spleen after the amoebas enter the circulation by way of the portal vein  and abscesses in these tissues.</a:t>
            </a:r>
          </a:p>
        </p:txBody>
      </p:sp>
    </p:spTree>
    <p:extLst>
      <p:ext uri="{BB962C8B-B14F-4D97-AF65-F5344CB8AC3E}">
        <p14:creationId xmlns:p14="http://schemas.microsoft.com/office/powerpoint/2010/main" xmlns="" val="1847382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0868" y="1628640"/>
            <a:ext cx="4010297" cy="4301898"/>
          </a:xfrm>
          <a:prstGeom prst="rect">
            <a:avLst/>
          </a:prstGeom>
          <a:ln>
            <a:solidFill>
              <a:schemeClr val="bg1"/>
            </a:solidFill>
          </a:ln>
        </p:spPr>
      </p:pic>
      <p:pic>
        <p:nvPicPr>
          <p:cNvPr id="3" name="Picture 2"/>
          <p:cNvPicPr>
            <a:picLocks noChangeAspect="1"/>
          </p:cNvPicPr>
          <p:nvPr/>
        </p:nvPicPr>
        <p:blipFill>
          <a:blip r:embed="rId3"/>
          <a:stretch>
            <a:fillRect/>
          </a:stretch>
        </p:blipFill>
        <p:spPr>
          <a:xfrm>
            <a:off x="6257108" y="1628639"/>
            <a:ext cx="4127864" cy="4301899"/>
          </a:xfrm>
          <a:prstGeom prst="rect">
            <a:avLst/>
          </a:prstGeom>
          <a:ln>
            <a:solidFill>
              <a:schemeClr val="bg1"/>
            </a:solidFill>
          </a:ln>
        </p:spPr>
      </p:pic>
      <p:sp>
        <p:nvSpPr>
          <p:cNvPr id="4" name="Rounded Rectangle 3"/>
          <p:cNvSpPr/>
          <p:nvPr/>
        </p:nvSpPr>
        <p:spPr>
          <a:xfrm>
            <a:off x="3213463" y="622799"/>
            <a:ext cx="590441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lgerian" panose="04020705040A02060702" pitchFamily="82" charset="0"/>
              </a:rPr>
              <a:t>Entamoeba histolytica</a:t>
            </a:r>
          </a:p>
        </p:txBody>
      </p:sp>
    </p:spTree>
    <p:extLst>
      <p:ext uri="{BB962C8B-B14F-4D97-AF65-F5344CB8AC3E}">
        <p14:creationId xmlns:p14="http://schemas.microsoft.com/office/powerpoint/2010/main" xmlns="" val="67113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702" y="300446"/>
            <a:ext cx="68188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Protozoa are animal like because they move</a:t>
            </a:r>
          </a:p>
        </p:txBody>
      </p:sp>
      <p:pic>
        <p:nvPicPr>
          <p:cNvPr id="4" name="Picture 3"/>
          <p:cNvPicPr>
            <a:picLocks noChangeAspect="1"/>
          </p:cNvPicPr>
          <p:nvPr/>
        </p:nvPicPr>
        <p:blipFill rotWithShape="1">
          <a:blip r:embed="rId2"/>
          <a:srcRect l="345" t="29203" r="52812" b="1146"/>
          <a:stretch/>
        </p:blipFill>
        <p:spPr>
          <a:xfrm>
            <a:off x="7968344" y="3499619"/>
            <a:ext cx="3840478" cy="2987858"/>
          </a:xfrm>
          <a:prstGeom prst="rect">
            <a:avLst/>
          </a:prstGeom>
        </p:spPr>
      </p:pic>
      <p:sp>
        <p:nvSpPr>
          <p:cNvPr id="6" name="Rectangle 5"/>
          <p:cNvSpPr/>
          <p:nvPr/>
        </p:nvSpPr>
        <p:spPr>
          <a:xfrm>
            <a:off x="561702" y="1366837"/>
            <a:ext cx="68188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Some are autotrophs, and some are parasitic mostly live in the host.</a:t>
            </a:r>
          </a:p>
        </p:txBody>
      </p:sp>
      <p:sp>
        <p:nvSpPr>
          <p:cNvPr id="7" name="Rectangle 6"/>
          <p:cNvSpPr/>
          <p:nvPr/>
        </p:nvSpPr>
        <p:spPr>
          <a:xfrm>
            <a:off x="561702" y="2433228"/>
            <a:ext cx="68188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They are present in water as well as moist area.</a:t>
            </a:r>
          </a:p>
        </p:txBody>
      </p:sp>
      <p:sp>
        <p:nvSpPr>
          <p:cNvPr id="8" name="Rectangle 7"/>
          <p:cNvSpPr/>
          <p:nvPr/>
        </p:nvSpPr>
        <p:spPr>
          <a:xfrm>
            <a:off x="561702" y="3499619"/>
            <a:ext cx="68188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They are asymmetrical, having no symmetry mostly.</a:t>
            </a:r>
          </a:p>
        </p:txBody>
      </p:sp>
      <p:sp>
        <p:nvSpPr>
          <p:cNvPr id="9" name="Rectangle 8"/>
          <p:cNvSpPr/>
          <p:nvPr/>
        </p:nvSpPr>
        <p:spPr>
          <a:xfrm>
            <a:off x="561702" y="4562474"/>
            <a:ext cx="6818812" cy="1198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Two types of nucleus present;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Micronucleus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Macronucleus </a:t>
            </a:r>
          </a:p>
        </p:txBody>
      </p:sp>
      <p:pic>
        <p:nvPicPr>
          <p:cNvPr id="10" name="Picture 9"/>
          <p:cNvPicPr>
            <a:picLocks noChangeAspect="1"/>
          </p:cNvPicPr>
          <p:nvPr/>
        </p:nvPicPr>
        <p:blipFill>
          <a:blip r:embed="rId3"/>
          <a:stretch>
            <a:fillRect/>
          </a:stretch>
        </p:blipFill>
        <p:spPr>
          <a:xfrm>
            <a:off x="7968343" y="300445"/>
            <a:ext cx="3840479" cy="2847704"/>
          </a:xfrm>
          <a:prstGeom prst="rect">
            <a:avLst/>
          </a:prstGeom>
        </p:spPr>
      </p:pic>
    </p:spTree>
    <p:extLst>
      <p:ext uri="{BB962C8B-B14F-4D97-AF65-F5344CB8AC3E}">
        <p14:creationId xmlns:p14="http://schemas.microsoft.com/office/powerpoint/2010/main" xmlns="" val="37708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262" y="457200"/>
            <a:ext cx="57215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Contractile and food vacuole is present.</a:t>
            </a:r>
          </a:p>
        </p:txBody>
      </p:sp>
      <p:sp>
        <p:nvSpPr>
          <p:cNvPr id="3" name="Rectangle 2"/>
          <p:cNvSpPr/>
          <p:nvPr/>
        </p:nvSpPr>
        <p:spPr>
          <a:xfrm>
            <a:off x="470262" y="1763486"/>
            <a:ext cx="57215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In protozoans inner outer skeleton is absent.</a:t>
            </a:r>
          </a:p>
        </p:txBody>
      </p:sp>
      <p:sp>
        <p:nvSpPr>
          <p:cNvPr id="4" name="Rectangle 3"/>
          <p:cNvSpPr/>
          <p:nvPr/>
        </p:nvSpPr>
        <p:spPr>
          <a:xfrm>
            <a:off x="1410788" y="3069772"/>
            <a:ext cx="296526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They are brainless.</a:t>
            </a:r>
          </a:p>
        </p:txBody>
      </p:sp>
      <p:sp>
        <p:nvSpPr>
          <p:cNvPr id="5" name="Rectangle 4"/>
          <p:cNvSpPr/>
          <p:nvPr/>
        </p:nvSpPr>
        <p:spPr>
          <a:xfrm>
            <a:off x="470262" y="4310743"/>
            <a:ext cx="57215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err="1">
                <a:solidFill>
                  <a:schemeClr val="bg1"/>
                </a:solidFill>
                <a:latin typeface="Times New Roman" panose="02020603050405020304" pitchFamily="18" charset="0"/>
                <a:cs typeface="Times New Roman" panose="02020603050405020304" pitchFamily="18" charset="0"/>
              </a:rPr>
              <a:t>Holophitic</a:t>
            </a:r>
            <a:r>
              <a:rPr lang="en-US" sz="2400" dirty="0">
                <a:solidFill>
                  <a:schemeClr val="bg1"/>
                </a:solidFill>
                <a:latin typeface="Times New Roman" panose="02020603050405020304" pitchFamily="18" charset="0"/>
                <a:cs typeface="Times New Roman" panose="02020603050405020304" pitchFamily="18" charset="0"/>
              </a:rPr>
              <a:t> , holozoic , saprophytic and parasitic on the base of nutrition.</a:t>
            </a:r>
          </a:p>
        </p:txBody>
      </p:sp>
      <p:sp>
        <p:nvSpPr>
          <p:cNvPr id="6" name="Rectangle 5"/>
          <p:cNvSpPr/>
          <p:nvPr/>
        </p:nvSpPr>
        <p:spPr>
          <a:xfrm>
            <a:off x="470262" y="5551713"/>
            <a:ext cx="5721531" cy="1110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Respiration is of two types;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Aerobic respiration</a:t>
            </a:r>
          </a:p>
          <a:p>
            <a:pPr marL="342900" indent="-342900">
              <a:buFont typeface="Arial" panose="020B0604020202020204" pitchFamily="34" charset="0"/>
              <a:buChar char="•"/>
            </a:pPr>
            <a:r>
              <a:rPr lang="en-US" sz="2400" dirty="0" err="1">
                <a:solidFill>
                  <a:schemeClr val="bg1"/>
                </a:solidFill>
                <a:latin typeface="Times New Roman" panose="02020603050405020304" pitchFamily="18" charset="0"/>
                <a:cs typeface="Times New Roman" panose="02020603050405020304" pitchFamily="18" charset="0"/>
              </a:rPr>
              <a:t>Anerobic</a:t>
            </a:r>
            <a:r>
              <a:rPr lang="en-US" sz="2400" dirty="0">
                <a:solidFill>
                  <a:schemeClr val="bg1"/>
                </a:solidFill>
                <a:latin typeface="Times New Roman" panose="02020603050405020304" pitchFamily="18" charset="0"/>
                <a:cs typeface="Times New Roman" panose="02020603050405020304" pitchFamily="18" charset="0"/>
              </a:rPr>
              <a:t> respiration</a:t>
            </a:r>
          </a:p>
        </p:txBody>
      </p:sp>
      <p:pic>
        <p:nvPicPr>
          <p:cNvPr id="7" name="Picture 6"/>
          <p:cNvPicPr>
            <a:picLocks noChangeAspect="1"/>
          </p:cNvPicPr>
          <p:nvPr/>
        </p:nvPicPr>
        <p:blipFill rotWithShape="1">
          <a:blip r:embed="rId2"/>
          <a:srcRect l="-1" t="-684" r="548" b="13698"/>
          <a:stretch/>
        </p:blipFill>
        <p:spPr>
          <a:xfrm>
            <a:off x="6648994" y="1554480"/>
            <a:ext cx="5225143" cy="3670663"/>
          </a:xfrm>
          <a:prstGeom prst="rect">
            <a:avLst/>
          </a:prstGeom>
        </p:spPr>
      </p:pic>
    </p:spTree>
    <p:extLst>
      <p:ext uri="{BB962C8B-B14F-4D97-AF65-F5344CB8AC3E}">
        <p14:creationId xmlns:p14="http://schemas.microsoft.com/office/powerpoint/2010/main" xmlns="" val="1940731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59430" y="209006"/>
            <a:ext cx="85300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lgerian" panose="04020705040A02060702" pitchFamily="82" charset="0"/>
              </a:rPr>
              <a:t>Classification of protozoa</a:t>
            </a:r>
          </a:p>
        </p:txBody>
      </p:sp>
      <p:sp>
        <p:nvSpPr>
          <p:cNvPr id="3" name="Rectangle 2"/>
          <p:cNvSpPr/>
          <p:nvPr/>
        </p:nvSpPr>
        <p:spPr>
          <a:xfrm>
            <a:off x="261257" y="1254034"/>
            <a:ext cx="8503920" cy="88827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pitchFamily="18" charset="0"/>
                <a:cs typeface="Times New Roman" panose="02020603050405020304" pitchFamily="18" charset="0"/>
              </a:rPr>
              <a:t>Phylum protozoa is classified into four classes on the basis of locomotary organs</a:t>
            </a:r>
          </a:p>
        </p:txBody>
      </p:sp>
      <p:pic>
        <p:nvPicPr>
          <p:cNvPr id="4" name="Picture 3"/>
          <p:cNvPicPr>
            <a:picLocks noChangeAspect="1"/>
          </p:cNvPicPr>
          <p:nvPr/>
        </p:nvPicPr>
        <p:blipFill>
          <a:blip r:embed="rId2"/>
          <a:stretch>
            <a:fillRect/>
          </a:stretch>
        </p:blipFill>
        <p:spPr>
          <a:xfrm>
            <a:off x="822961" y="2390503"/>
            <a:ext cx="9940834" cy="4323806"/>
          </a:xfrm>
          <a:prstGeom prst="rect">
            <a:avLst/>
          </a:prstGeom>
        </p:spPr>
      </p:pic>
    </p:spTree>
    <p:extLst>
      <p:ext uri="{BB962C8B-B14F-4D97-AF65-F5344CB8AC3E}">
        <p14:creationId xmlns:p14="http://schemas.microsoft.com/office/powerpoint/2010/main" xmlns="" val="1635003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7382" y="209005"/>
            <a:ext cx="2116183" cy="757646"/>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Class 1:</a:t>
            </a:r>
          </a:p>
        </p:txBody>
      </p:sp>
      <p:sp>
        <p:nvSpPr>
          <p:cNvPr id="6" name="Rounded Rectangle 5"/>
          <p:cNvSpPr/>
          <p:nvPr/>
        </p:nvSpPr>
        <p:spPr>
          <a:xfrm>
            <a:off x="2403565" y="176348"/>
            <a:ext cx="2730138" cy="82295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Rhizopoda </a:t>
            </a:r>
          </a:p>
        </p:txBody>
      </p:sp>
      <p:sp>
        <p:nvSpPr>
          <p:cNvPr id="8" name="Snip Single Corner Rectangle 7"/>
          <p:cNvSpPr/>
          <p:nvPr/>
        </p:nvSpPr>
        <p:spPr>
          <a:xfrm>
            <a:off x="235131" y="1123406"/>
            <a:ext cx="5995852" cy="5643154"/>
          </a:xfrm>
          <a:prstGeom prst="snip1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Mostly free living or some are parasitic endoparasite.</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Contractile vacuole may be present or absent .</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Locomotary organelles are pseudopodia which also help in food capturing .</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Body is without a pellicle, and has no fixed shape.</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Protoplasm  is differentiated into ectoplasm and endoplasm .</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Single nucleus is found in the endoplasm </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Nutrition is holozoic and parasitic in few forms .</a:t>
            </a:r>
          </a:p>
          <a:p>
            <a:pPr marL="342900" indent="-342900">
              <a:buFont typeface="Wingdings" panose="05000000000000000000" pitchFamily="2" charset="2"/>
              <a:buChar char="Ø"/>
            </a:pP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1" name="Cloud 10"/>
          <p:cNvSpPr/>
          <p:nvPr/>
        </p:nvSpPr>
        <p:spPr>
          <a:xfrm>
            <a:off x="5688875" y="830749"/>
            <a:ext cx="4206240" cy="1449977"/>
          </a:xfrm>
          <a:prstGeom prst="cloud">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Example: </a:t>
            </a:r>
            <a:r>
              <a:rPr lang="en-US" sz="2400" dirty="0">
                <a:solidFill>
                  <a:schemeClr val="bg1"/>
                </a:solidFill>
                <a:latin typeface="Times New Roman" panose="02020603050405020304" pitchFamily="18" charset="0"/>
                <a:cs typeface="Times New Roman" panose="02020603050405020304" pitchFamily="18" charset="0"/>
              </a:rPr>
              <a:t>Amoeba ,      paramecium</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6596743" y="2534194"/>
            <a:ext cx="5199018" cy="4232366"/>
          </a:xfrm>
          <a:prstGeom prst="rect">
            <a:avLst/>
          </a:prstGeom>
        </p:spPr>
      </p:pic>
    </p:spTree>
    <p:extLst>
      <p:ext uri="{BB962C8B-B14F-4D97-AF65-F5344CB8AC3E}">
        <p14:creationId xmlns:p14="http://schemas.microsoft.com/office/powerpoint/2010/main" xmlns="" val="27063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9634" y="222069"/>
            <a:ext cx="2312126" cy="770709"/>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Class : 02</a:t>
            </a:r>
          </a:p>
        </p:txBody>
      </p:sp>
      <p:sp>
        <p:nvSpPr>
          <p:cNvPr id="3" name="Rounded Rectangle 2"/>
          <p:cNvSpPr/>
          <p:nvPr/>
        </p:nvSpPr>
        <p:spPr>
          <a:xfrm>
            <a:off x="2651759" y="222069"/>
            <a:ext cx="4219303" cy="770709"/>
          </a:xfrm>
          <a:prstGeom prst="round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Mastigophora /Flagellata</a:t>
            </a:r>
          </a:p>
        </p:txBody>
      </p:sp>
      <p:sp>
        <p:nvSpPr>
          <p:cNvPr id="4" name="Round Single Corner Rectangle 3"/>
          <p:cNvSpPr/>
          <p:nvPr/>
        </p:nvSpPr>
        <p:spPr>
          <a:xfrm>
            <a:off x="470263" y="1306286"/>
            <a:ext cx="5682344" cy="5146765"/>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Usually free living but few are parasitic forms.</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One or more flagella usually present for locomotion or food capturing or attachment or protection.</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Some forms are green due to the presence of chloroplasts (e.g. , euglena )</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Asexual reproduction occurs by longitudinal binary fission. No conjugation.</a:t>
            </a:r>
          </a:p>
          <a:p>
            <a:pPr marL="342900" indent="-342900">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Single nucleus present in a cell.</a:t>
            </a:r>
          </a:p>
        </p:txBody>
      </p:sp>
      <p:sp>
        <p:nvSpPr>
          <p:cNvPr id="7" name="Flowchart: Process 6"/>
          <p:cNvSpPr/>
          <p:nvPr/>
        </p:nvSpPr>
        <p:spPr>
          <a:xfrm>
            <a:off x="6152607" y="1110343"/>
            <a:ext cx="5238204" cy="1123406"/>
          </a:xfrm>
          <a:prstGeom prst="flowChartProcess">
            <a:avLst/>
          </a:prstGeom>
          <a:solidFill>
            <a:schemeClr val="tx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volvox , noctiluca , trichomonas ,giardia etc.</a:t>
            </a:r>
            <a:endParaRPr lang="en-US" sz="2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6596743" y="2508069"/>
            <a:ext cx="4467497" cy="3944982"/>
          </a:xfrm>
          <a:prstGeom prst="rect">
            <a:avLst/>
          </a:prstGeom>
          <a:ln>
            <a:solidFill>
              <a:schemeClr val="bg2"/>
            </a:solidFill>
          </a:ln>
        </p:spPr>
      </p:pic>
    </p:spTree>
    <p:extLst>
      <p:ext uri="{BB962C8B-B14F-4D97-AF65-F5344CB8AC3E}">
        <p14:creationId xmlns:p14="http://schemas.microsoft.com/office/powerpoint/2010/main" xmlns="" val="4285391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8010" y="222069"/>
            <a:ext cx="2573383" cy="77070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Class : 03</a:t>
            </a:r>
          </a:p>
        </p:txBody>
      </p:sp>
      <p:sp>
        <p:nvSpPr>
          <p:cNvPr id="3" name="Rounded Rectangle 2"/>
          <p:cNvSpPr/>
          <p:nvPr/>
        </p:nvSpPr>
        <p:spPr>
          <a:xfrm>
            <a:off x="2991394" y="222069"/>
            <a:ext cx="2364378" cy="770708"/>
          </a:xfrm>
          <a:prstGeom prst="roundRect">
            <a:avLst/>
          </a:prstGeom>
          <a:solidFill>
            <a:schemeClr val="accent3">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Sporozoa </a:t>
            </a:r>
          </a:p>
        </p:txBody>
      </p:sp>
      <p:sp>
        <p:nvSpPr>
          <p:cNvPr id="4" name="Round Single Corner Rectangle 3"/>
          <p:cNvSpPr/>
          <p:nvPr/>
        </p:nvSpPr>
        <p:spPr>
          <a:xfrm>
            <a:off x="613953" y="1685108"/>
            <a:ext cx="5199020" cy="4859383"/>
          </a:xfrm>
          <a:prstGeom prst="round1Rect">
            <a:avLst/>
          </a:prstGeom>
          <a:solidFill>
            <a:schemeClr val="accent3">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They are exclusively endoparasites.</a:t>
            </a:r>
          </a:p>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Locomotary organelles are absent.</a:t>
            </a:r>
          </a:p>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Body is covered by a thick pellicle.</a:t>
            </a:r>
          </a:p>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Nutrition is saprophytic and contractile vacuole is absent.</a:t>
            </a:r>
          </a:p>
          <a:p>
            <a:pPr marL="342900" indent="-342900">
              <a:lnSpc>
                <a:spcPct val="150000"/>
              </a:lnSpc>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Sexual reproduction takes place by gamete or spore formation .</a:t>
            </a:r>
          </a:p>
          <a:p>
            <a:pPr>
              <a:lnSpc>
                <a:spcPct val="150000"/>
              </a:lnSpc>
            </a:pP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Oval 4"/>
          <p:cNvSpPr/>
          <p:nvPr/>
        </p:nvSpPr>
        <p:spPr>
          <a:xfrm>
            <a:off x="5460274" y="1162594"/>
            <a:ext cx="3500846" cy="118872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e.g. , monocystis, plasmodium etc </a:t>
            </a:r>
          </a:p>
        </p:txBody>
      </p:sp>
      <p:pic>
        <p:nvPicPr>
          <p:cNvPr id="6" name="Picture 5"/>
          <p:cNvPicPr>
            <a:picLocks noChangeAspect="1"/>
          </p:cNvPicPr>
          <p:nvPr/>
        </p:nvPicPr>
        <p:blipFill>
          <a:blip r:embed="rId3"/>
          <a:stretch>
            <a:fillRect/>
          </a:stretch>
        </p:blipFill>
        <p:spPr>
          <a:xfrm>
            <a:off x="6061165" y="2690949"/>
            <a:ext cx="5329645" cy="3853542"/>
          </a:xfrm>
          <a:prstGeom prst="rect">
            <a:avLst/>
          </a:prstGeom>
          <a:solidFill>
            <a:schemeClr val="accent3">
              <a:lumMod val="75000"/>
            </a:schemeClr>
          </a:solidFill>
          <a:ln>
            <a:solidFill>
              <a:schemeClr val="bg1"/>
            </a:solidFill>
          </a:ln>
        </p:spPr>
      </p:pic>
      <p:pic>
        <p:nvPicPr>
          <p:cNvPr id="11" name="Recorded Sound">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5791200" y="3124200"/>
            <a:ext cx="609600" cy="609600"/>
          </a:xfrm>
          <a:prstGeom prst="rect">
            <a:avLst/>
          </a:prstGeom>
        </p:spPr>
      </p:pic>
    </p:spTree>
    <p:extLst>
      <p:ext uri="{BB962C8B-B14F-4D97-AF65-F5344CB8AC3E}">
        <p14:creationId xmlns:p14="http://schemas.microsoft.com/office/powerpoint/2010/main" xmlns="" val="2003608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99"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endCondLst>
                    <p:cond evt="onStopAudio" delay="0">
                      <p:tgtEl>
                        <p:sldTgt/>
                      </p:tgtEl>
                    </p:cond>
                  </p:endCondLst>
                </p:cTn>
                <p:tgtEl>
                  <p:spTgt spid="1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6386" y="124093"/>
            <a:ext cx="2429691" cy="90133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Class : 04</a:t>
            </a:r>
          </a:p>
        </p:txBody>
      </p:sp>
      <p:sp>
        <p:nvSpPr>
          <p:cNvPr id="3" name="Rounded Rectangle 2"/>
          <p:cNvSpPr/>
          <p:nvPr/>
        </p:nvSpPr>
        <p:spPr>
          <a:xfrm>
            <a:off x="2926077" y="124093"/>
            <a:ext cx="1763487" cy="9013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Ciliata </a:t>
            </a:r>
          </a:p>
        </p:txBody>
      </p:sp>
      <p:sp>
        <p:nvSpPr>
          <p:cNvPr id="4" name="Round Single Corner Rectangle 3"/>
          <p:cNvSpPr/>
          <p:nvPr/>
        </p:nvSpPr>
        <p:spPr>
          <a:xfrm>
            <a:off x="431071" y="1162593"/>
            <a:ext cx="5930540" cy="5590903"/>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They may be either free living or endoparasite.</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Nucleus may be one, two or many in number.</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Body organization is complex.</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Body shape and size is definite and is covered with a pellicle.</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Cilia are the locomotary organelles.</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They have a holozoic mode of nutrition.</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Small micronucleus is reproductive in function whereas large macronucleus is vegetative in function. </a:t>
            </a:r>
          </a:p>
          <a:p>
            <a:pPr marL="342900" indent="-342900">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Asexual reproduction occurs by transverse fission and sexual by conjugation.</a:t>
            </a:r>
          </a:p>
          <a:p>
            <a:pPr marL="342900" indent="-342900">
              <a:buFont typeface="Wingdings" panose="05000000000000000000" pitchFamily="2" charset="2"/>
              <a:buChar char="Ø"/>
            </a:pP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Cloud 4"/>
          <p:cNvSpPr/>
          <p:nvPr/>
        </p:nvSpPr>
        <p:spPr>
          <a:xfrm>
            <a:off x="5858690" y="574761"/>
            <a:ext cx="4082144" cy="168510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opalina , nyctotherus , paramecium etc. .</a:t>
            </a:r>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518367" y="2455818"/>
            <a:ext cx="5381896" cy="3801292"/>
          </a:xfrm>
          <a:prstGeom prst="rect">
            <a:avLst/>
          </a:prstGeom>
          <a:ln>
            <a:solidFill>
              <a:schemeClr val="bg2"/>
            </a:solidFill>
          </a:ln>
        </p:spPr>
      </p:pic>
    </p:spTree>
    <p:extLst>
      <p:ext uri="{BB962C8B-B14F-4D97-AF65-F5344CB8AC3E}">
        <p14:creationId xmlns:p14="http://schemas.microsoft.com/office/powerpoint/2010/main" xmlns="" val="277910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1219</TotalTime>
  <Words>1450</Words>
  <Application>Microsoft Office PowerPoint</Application>
  <PresentationFormat>Custom</PresentationFormat>
  <Paragraphs>179</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Damask</vt:lpstr>
      <vt:lpstr> unit 1: invertebrates introduction and phylum protozoa            topic: classification and disease causing protozoa                                  B.Ed (hons) secondary                                             semester IV                                  subject: biology IV (minor)                       course title: invertebrates diversity                            represented by: Ms sidra younis        department of education (planning and development)              Lahore college for women university, Lahore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Phyllum protozoa</dc:title>
  <dc:creator>Windows User</dc:creator>
  <cp:lastModifiedBy>User</cp:lastModifiedBy>
  <cp:revision>111</cp:revision>
  <dcterms:created xsi:type="dcterms:W3CDTF">2020-04-13T06:32:13Z</dcterms:created>
  <dcterms:modified xsi:type="dcterms:W3CDTF">2020-05-20T15:00:59Z</dcterms:modified>
</cp:coreProperties>
</file>