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85" r:id="rId22"/>
    <p:sldId id="277" r:id="rId23"/>
    <p:sldId id="283" r:id="rId24"/>
    <p:sldId id="282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06767-518D-824F-B7B5-FCC174A2A3E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F9A42-D435-284B-8943-6BE1AE805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07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9A42-D435-284B-8943-6BE1AE8058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03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9A42-D435-284B-8943-6BE1AE8058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41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7A2130B2-8851-8C48-A585-59C86CB0AB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 bwMode="gray">
          <a:xfrm>
            <a:off x="523875" y="1190625"/>
            <a:ext cx="10787063" cy="5095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GB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Phylum </a:t>
            </a:r>
            <a:r>
              <a:rPr lang="en-GB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porifera</a:t>
            </a:r>
            <a:r>
              <a:rPr lang="en-GB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Topic:</a:t>
            </a:r>
            <a:r>
              <a:rPr lang="en-GB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Example </a:t>
            </a:r>
            <a:r>
              <a:rPr lang="en-GB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sycon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B.Ed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 Secondary                                                                                              Semester IV                                                                                                                       Subject: Biology IV (Minor)                                                                                      Course Title: Invertebrates Diversity                                                                     Represented By: Ms Sidra </a:t>
            </a:r>
            <a:r>
              <a:rPr lang="en-US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Younis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Department of Education(Planning and Development)                                              </a:t>
            </a:r>
            <a:endParaRPr lang="en-GB" sz="2400" b="1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Lahore College for Women University</a:t>
            </a:r>
            <a:r>
              <a:rPr lang="en-GB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,Lahore</a:t>
            </a:r>
            <a:endParaRPr lang="en-US" sz="2400" b="1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1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3DAE4-FC6B-6346-87BF-D6C7D02A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Ostia and osculum:</a:t>
            </a:r>
            <a:endParaRPr lang="en-US" sz="4400">
              <a:latin typeface="Algerian" pitchFamily="8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D0D5518-6307-E641-8CB0-74F14428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Water enters the body via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ostia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enters the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incurrent canals from where it passes into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adial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canals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through prosopyles.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From radial canals, water enters the excurrent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canal through apopyles.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Water reaches to spongocoel through the gastral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ostia and passes out by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osculum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7C2E36F1-8C72-F54A-8D74-088BFB49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13" y="2274094"/>
            <a:ext cx="365991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6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19722-BAC7-C84A-8476-B4504FE0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Nutrition: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13C3F0-FBC9-A54D-8676-CC93BAED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77850"/>
            <a:ext cx="8825659" cy="3416300"/>
          </a:xfrm>
        </p:spPr>
        <p:txBody>
          <a:bodyPr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Sponges feed on particles with size from 0.1 to 50 pm.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Their food consists of bacteria, microscopic algae,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protists and other suspended organic matter.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preys are slowly drawn into the sponge and digested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few species of sponges are carnivores.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 captures small crustaceans with the help of these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piculces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F6D01F4-1B4B-A349-8DC4-2B48F8DC5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39" y="2369343"/>
            <a:ext cx="3322584" cy="44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8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649BD-6E84-1F49-8513-40C2F56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656" y="797720"/>
            <a:ext cx="8094711" cy="882912"/>
          </a:xfrm>
        </p:spPr>
        <p:txBody>
          <a:bodyPr/>
          <a:lstStyle/>
          <a:p>
            <a:r>
              <a:rPr lang="en-GB" sz="4000">
                <a:latin typeface="Algerian" pitchFamily="82" charset="0"/>
                <a:cs typeface="Times New Roman" panose="02020603050405020304" pitchFamily="18" charset="0"/>
              </a:rPr>
              <a:t>Canal System:</a:t>
            </a:r>
            <a:endParaRPr lang="en-US" sz="4000">
              <a:latin typeface="Algerian" pitchFamily="82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B5F60FF-AECE-E14C-98CE-B6456776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359" y="2503097"/>
            <a:ext cx="5226903" cy="4354903"/>
          </a:xfrm>
        </p:spPr>
      </p:pic>
    </p:spTree>
    <p:extLst>
      <p:ext uri="{BB962C8B-B14F-4D97-AF65-F5344CB8AC3E}">
        <p14:creationId xmlns:p14="http://schemas.microsoft.com/office/powerpoint/2010/main" xmlns="" val="10034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CE9CD-4EC5-EB4D-8BF0-467FC7D1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Respiration and Excretion: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93D9A9-FB6D-DF4C-AF92-371DE6E2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79" y="2634720"/>
            <a:ext cx="8825659" cy="3416300"/>
          </a:xfrm>
        </p:spPr>
        <p:txBody>
          <a:bodyPr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organs are absent in sycon.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is by simple diffusion, between the </a:t>
            </a: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cells of sponge and water.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sycon excretory organs are absent. </a:t>
            </a: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 is done by diffusion.</a:t>
            </a: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Some people say the excretory wastes will go out of the body through excurrent water.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3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F8748-A728-C741-80CE-283AEC15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Diagram:</a:t>
            </a:r>
            <a:endParaRPr lang="en-US" sz="44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179A7-6BF3-8148-B412-531FAF221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 large volume of water circulates of through these canals. </a:t>
            </a:r>
            <a:endParaRPr 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All sponge cells are in close contact with water.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E95E2774-C357-904B-A620-C349C92B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81" y="2401093"/>
            <a:ext cx="3693319" cy="38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3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556D3-E96E-CB40-87E0-62FBAE1E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Digestion: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EBA2C3-5CE2-0642-8067-7025C075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digestion is intracellular. </a:t>
            </a:r>
          </a:p>
          <a:p>
            <a:r>
              <a:rPr lang="en-GB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food particles are usually captured by the choanocytes. </a:t>
            </a:r>
          </a:p>
          <a:p>
            <a:r>
              <a:rPr lang="en-GB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Digestion takes place in the choanocytes. </a:t>
            </a:r>
          </a:p>
          <a:p>
            <a:r>
              <a:rPr lang="en-GB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digested food </a:t>
            </a:r>
            <a:r>
              <a:rPr lang="en-GB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GB" sz="2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passed to other cells.</a:t>
            </a:r>
          </a:p>
          <a:p>
            <a:r>
              <a:rPr lang="en-GB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reserve food is stored in the form of fats,</a:t>
            </a:r>
            <a:r>
              <a:rPr lang="en-GB" sz="24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glycogen </a:t>
            </a:r>
          </a:p>
          <a:p>
            <a:pPr marL="0" indent="0">
              <a:buNone/>
            </a:pPr>
            <a:r>
              <a:rPr lang="en-GB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sz="240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GB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 </a:t>
            </a:r>
            <a:r>
              <a:rPr lang="en-GB" sz="240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GB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thesocyte.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1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70154-69F5-A942-A24E-ECF7438D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Reproduction: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571E89-5C5A-244B-A8E5-FF5E21D3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takes place by both</a:t>
            </a:r>
            <a:endParaRPr lang="en-GB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asexual (budding and regeneration) and</a:t>
            </a:r>
            <a:endParaRPr lang="en-GB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sexual (by ova and sperms).</a:t>
            </a:r>
            <a:endParaRPr lang="en-GB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Fertilization is internal.</a:t>
            </a:r>
            <a:endParaRPr lang="en-GB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Budding is the common asexual method. </a:t>
            </a:r>
          </a:p>
          <a:p>
            <a:r>
              <a:rPr lang="en-GB" sz="240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Sexual reproduction is carried on by the</a:t>
            </a:r>
          </a:p>
          <a:p>
            <a:pPr marL="0" indent="0">
              <a:buNone/>
            </a:pPr>
            <a:r>
              <a:rPr lang="en-GB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240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of sperms and ova.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2ADC0369-EDB2-0046-A36A-ED25C126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643" y="2405063"/>
            <a:ext cx="4724400" cy="40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4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C5069-79D5-5945-A0A1-E3AF766E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Special Cells: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FB2621-EBF9-8D41-AE61-B68FB53D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19" y="2516120"/>
            <a:ext cx="9809511" cy="3663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Pinacocytes: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cells are the "skin cells" of sponges.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line the exterior of the sponge body wall.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are thin, leathery and tightly packed together.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Chanocytes: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distinctive cells line the interior body walls of sponges.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cells have a central flagellum that is surrounded by a collar of microvilli. </a:t>
            </a:r>
          </a:p>
        </p:txBody>
      </p:sp>
    </p:spTree>
    <p:extLst>
      <p:ext uri="{BB962C8B-B14F-4D97-AF65-F5344CB8AC3E}">
        <p14:creationId xmlns:p14="http://schemas.microsoft.com/office/powerpoint/2010/main" xmlns="" val="33963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D83E6-89C8-1346-9C71-1B70D1E3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Mesenchyme:</a:t>
            </a:r>
            <a:endParaRPr lang="en-US" sz="44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22972C-A403-1E40-B721-6B6F9D3E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Choanocytes are versatile cells.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ome sponges the choanoflagellates develop into gametes.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Mesenchyme: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two layers is a thin space called mesenchyme or mesohyl.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mesenchyme consists of a proteinaceous matrix, some cells, and spicules.</a:t>
            </a:r>
          </a:p>
        </p:txBody>
      </p:sp>
    </p:spTree>
    <p:extLst>
      <p:ext uri="{BB962C8B-B14F-4D97-AF65-F5344CB8AC3E}">
        <p14:creationId xmlns:p14="http://schemas.microsoft.com/office/powerpoint/2010/main" xmlns="" val="11135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5D878-F6CF-9349-BDCC-FCD23293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Archaeocytes:</a:t>
            </a:r>
            <a:endParaRPr lang="en-US" sz="44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4AC59B-5DA9-D843-8D34-0C229406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Archaeocytes are very important to the functioning of a sponge.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cells are totipotent, which means that they can change into all of the other types of sponge cells.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 some sponges, archaeocytes develop into gametes.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Sclerocytes:</a:t>
            </a: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secretion of spicules is carried out by sclerocytes.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Other cells, called spongocytes, secrete the spongin skeletat fibres when those are present.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2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EA28F-3429-A74B-8A51-941B582D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54" y="726280"/>
            <a:ext cx="8310516" cy="1059657"/>
          </a:xfrm>
        </p:spPr>
        <p:txBody>
          <a:bodyPr/>
          <a:lstStyle/>
          <a:p>
            <a:r>
              <a:rPr lang="en-GB" sz="4000">
                <a:latin typeface="Algerian" pitchFamily="82" charset="0"/>
              </a:rPr>
              <a:t>Phylum porifera: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B228E9-B643-634E-80E8-3894E59DA62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726327" y="2357436"/>
            <a:ext cx="11369319" cy="3774284"/>
          </a:xfrm>
        </p:spPr>
        <p:txBody>
          <a:bodyPr>
            <a:norm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Porifers are the most primitive animals.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porifers are pore-bearing animals,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(Latin porus =pore, ferre = to bear),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commonly called the sponges.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477B40E-ACDB-6145-87FF-8959B224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32" y="2582996"/>
            <a:ext cx="5106678" cy="30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6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2589D-1A52-6A44-B3E8-6F200E2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MYOCYTES AND POROCYTES:</a:t>
            </a:r>
            <a:endParaRPr lang="en-US" sz="44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E6F269-9025-6344-920C-BDFBE83F6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Poriferans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have any muscle cells, so their movement is rather limited.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poriferan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 can contract in a similar fashion as muscle cells.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Myocytes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porocytes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surround canal openings and pores can contract to regulate flow through the sponge.</a:t>
            </a:r>
          </a:p>
        </p:txBody>
      </p:sp>
    </p:spTree>
    <p:extLst>
      <p:ext uri="{BB962C8B-B14F-4D97-AF65-F5344CB8AC3E}">
        <p14:creationId xmlns:p14="http://schemas.microsoft.com/office/powerpoint/2010/main" xmlns="" val="23628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D7AD9-90D4-E347-9CCC-798345D4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Cells:</a:t>
            </a:r>
            <a:endParaRPr lang="en-US" sz="4400">
              <a:latin typeface="Algerian" pitchFamily="8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1EE3812-AC5A-D34B-AB59-CC6BBB55C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156" y="2603500"/>
            <a:ext cx="6429375" cy="3416300"/>
          </a:xfrm>
        </p:spPr>
      </p:pic>
    </p:spTree>
    <p:extLst>
      <p:ext uri="{BB962C8B-B14F-4D97-AF65-F5344CB8AC3E}">
        <p14:creationId xmlns:p14="http://schemas.microsoft.com/office/powerpoint/2010/main" xmlns="" val="3636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91511-C370-BA46-8D64-177F655C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Economic Importance: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85DE12-FA23-0F47-A79B-9EC959D9C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As Food: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Sponges are rarely taken as food by other animals because of their bad taste, odour and sharp spicules.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However, crustaceans are found leading parasitic life on them and some molluscs like nudibranchs depend upon them for their diet.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As Commensals:</a:t>
            </a: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After dying it make structure like shell they protect other animals.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3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F959F-3C29-804B-9C8F-7098D897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As Food:</a:t>
            </a:r>
            <a:endParaRPr lang="en-US" sz="4000">
              <a:latin typeface="Algerian" pitchFamily="8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2BE64C5-D0B4-D54D-96F0-CA280E98E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422" y="2567781"/>
            <a:ext cx="5128394" cy="341630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C68A7ED-2F71-AB47-8357-B682F59F6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816" y="2567780"/>
            <a:ext cx="5128394" cy="34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5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647C70C-966E-3342-BA31-6E37DB054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020" y="2448717"/>
            <a:ext cx="5474574" cy="4018037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F4B2F8B-552E-F24D-8381-E0707B06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94" y="2448717"/>
            <a:ext cx="5474574" cy="40180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F4ECC69-4278-6F41-BCE0-A99DC41D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GB" sz="4000">
                <a:latin typeface="Algerian" pitchFamily="82" charset="0"/>
              </a:rPr>
              <a:t>As Commensals:</a:t>
            </a:r>
            <a:endParaRPr lang="en-US" sz="400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8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653C1-F580-8444-A3ED-443E7623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Explanation:</a:t>
            </a:r>
            <a:endParaRPr lang="en-US" sz="44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5AEFF9-124E-9246-8B5B-F846EE321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protection, the animals living inside the sponge body get a rich food supply from the water circulating through them.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These animals do not cause any apparent harm to sponges, they are regarded as commensals.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Other Uses: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dried, fibrous skeleton of many sponges like Spongia, Hippospongia and Euspongia are used for the purpose of bathing, polishing, washing cars, walls, furniture’s, and scrubbing floor etc. </a:t>
            </a:r>
          </a:p>
        </p:txBody>
      </p:sp>
    </p:spTree>
    <p:extLst>
      <p:ext uri="{BB962C8B-B14F-4D97-AF65-F5344CB8AC3E}">
        <p14:creationId xmlns:p14="http://schemas.microsoft.com/office/powerpoint/2010/main" xmlns="" val="13738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3D901-34B4-714D-9A78-009447F6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Decorative pieces:</a:t>
            </a:r>
            <a:endParaRPr lang="en-US" sz="44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D5AD4E-748C-4C4C-9E2D-6BCB0EEDC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skeleton of some sponges like Euplectella are of great commercial value and used as decorative pieces.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684CFC3-A281-7F48-9C74-7EC0B3633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83" y="3429000"/>
            <a:ext cx="5715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5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C1A33-7E69-B042-BD0A-2E9013D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lgerian" pitchFamily="82" charset="0"/>
              </a:rPr>
              <a:t>Harmful sponges: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CCB52E0-45D1-4240-A422-F15E224C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few sponges are harmful. 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may cause the death of some sessile animals by growing over them and cutting off their food and oxygen supply. 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boring sponges, like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Cliona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attach themselves to the shells of oysters, clams, and barnacles, etc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boring sponges also cause great harm to oyster beds. 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boring sponges also destroy rocks by penetrating into them and breaking them into pieces.</a:t>
            </a:r>
          </a:p>
        </p:txBody>
      </p:sp>
    </p:spTree>
    <p:extLst>
      <p:ext uri="{BB962C8B-B14F-4D97-AF65-F5344CB8AC3E}">
        <p14:creationId xmlns:p14="http://schemas.microsoft.com/office/powerpoint/2010/main" xmlns="" val="36053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E869F-7AAD-0E47-A530-C3BEFEAD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General characteristics: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19E1A6-B4D5-9543-A4F7-36898989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2431519"/>
            <a:ext cx="11239500" cy="4021669"/>
          </a:xfrm>
        </p:spPr>
        <p:txBody>
          <a:bodyPr>
            <a:norm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Kingdom: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Animalia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Habitat: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Aquatic, mostly marine, few are terrestrial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Habit: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are solitary or colonial.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Grade of organization: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cellular grade of body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Shape: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Body shape is variable, mostly cylinder shaped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Symmetry: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Asymmetrical or radially symmetrical.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19D4B2C-9022-ED4E-A602-492A299F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145" y="2260068"/>
            <a:ext cx="3742855" cy="41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B6DA6-6D3C-484F-ABC2-42E7C5BE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9" y="581856"/>
            <a:ext cx="7266318" cy="1244671"/>
          </a:xfrm>
        </p:spPr>
        <p:txBody>
          <a:bodyPr/>
          <a:lstStyle/>
          <a:p>
            <a:r>
              <a:rPr lang="en-GB" sz="4000">
                <a:latin typeface="Algerian" pitchFamily="82" charset="0"/>
              </a:rPr>
              <a:t>Example: sycon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0ED0EE-28B3-9B41-AD7D-F2CB3035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71" y="2270123"/>
            <a:ext cx="10935510" cy="3778251"/>
          </a:xfrm>
        </p:spPr>
        <p:txBody>
          <a:bodyPr>
            <a:normAutofit fontScale="92500" lnSpcReduction="10000"/>
          </a:bodyPr>
          <a:lstStyle/>
          <a:p>
            <a:r>
              <a:rPr lang="x-none" sz="2600" b="0" i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Sycon is a genus of calcareous sponges</a:t>
            </a:r>
            <a:r>
              <a:rPr lang="en-GB" sz="2600" b="0" i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600" b="0" i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These sponges are small, and are tube-shaped and often white to cream in colour. </a:t>
            </a:r>
          </a:p>
          <a:p>
            <a:r>
              <a:rPr lang="x-none" sz="26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Scientific name: </a:t>
            </a:r>
            <a:r>
              <a:rPr lang="en-GB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Sycon</a:t>
            </a:r>
            <a:endParaRPr lang="x-none" sz="26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6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  <a:r>
              <a:rPr lang="en-GB" sz="26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Calcarea</a:t>
            </a:r>
            <a:endParaRPr lang="x-none" sz="2600" b="0" i="0" u="sng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6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Order: </a:t>
            </a:r>
            <a:r>
              <a:rPr lang="en-GB" sz="26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Leuocosolenida</a:t>
            </a:r>
            <a:endParaRPr lang="x-none" sz="26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6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Phylum: </a:t>
            </a:r>
            <a:r>
              <a:rPr lang="x-none" sz="26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Porifera</a:t>
            </a:r>
          </a:p>
          <a:p>
            <a:r>
              <a:rPr lang="x-none" sz="26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Kingdom: Animalia</a:t>
            </a:r>
          </a:p>
          <a:p>
            <a:r>
              <a:rPr lang="x-none" sz="26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Rank: Genus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5501C89-C9EF-7E43-ADE0-A514D3BB3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40843"/>
            <a:ext cx="5588881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0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6FD8C-7DD8-E042-AB20-258F4DB8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Structure: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48A19-9230-2A48-972D-D0CA4E18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524124"/>
            <a:ext cx="8761413" cy="3679031"/>
          </a:xfrm>
        </p:spPr>
        <p:txBody>
          <a:bodyPr>
            <a:norm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body is divided into two layer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uter dermal layer also called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pinacoderm</a:t>
            </a: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nner gastral flagellated epithelium layer also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choanoderm.</a:t>
            </a:r>
            <a:endParaRPr lang="en-GB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between these two layers is present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mesenchyme.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F403475-C5C9-8644-876E-C6B5D4503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29" y="2524125"/>
            <a:ext cx="4731758" cy="36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0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A216-2A0E-BE40-A547-2F2DBBFC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lgerian" pitchFamily="82" charset="0"/>
              </a:rPr>
              <a:t>Layers:</a:t>
            </a: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227F2-9CA6-FE4B-8265-4908FF73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2466578"/>
            <a:ext cx="10882313" cy="406995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 outer dermal layer can be further classified into two main parts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otocyte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acocytes.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Potocyte are the tubular cells that form the opening of dermal layer </a:t>
            </a: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nacocytes are polygonal cells that cover the entire outer surface of the sycon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 gastral layer that has two kinds of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cell: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pithelial cell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GB" sz="24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Chanocytes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3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854163-3E48-A94A-BBF0-F62B87B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Explanation:</a:t>
            </a:r>
            <a:endParaRPr lang="en-US" sz="44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D3F9C-1C47-244C-92AF-17BFDB955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0" i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 the choanocytes thin epithelial cells are present. Because of the epithelial cells the inner gastral layer is complete.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Choanocytes are round in shape and contain flagellum that helps to perform different function like that of respiration and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digestion.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Mesenchyme on the other hand contains many types of other cells that serve different function in this invertebrate.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Scleroblast secrete different types of spicules which can be either calcareous, siliceous or made of spongin fiber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4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C2A69-3307-4346-8ABB-6C1861C8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lgerian" pitchFamily="82" charset="0"/>
              </a:rPr>
              <a:t>Types:</a:t>
            </a:r>
            <a:endParaRPr lang="en-US" sz="44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571F82-2E7E-3B48-9B4C-A96DE4A2A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Chromocytes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which is involved in giving </a:t>
            </a: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pigmentation to the cell.</a:t>
            </a:r>
          </a:p>
          <a:p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esocyte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hat have all the reserved food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material for the animal body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Archeocyte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that are involved in the process of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by giving rise to sex cell of the body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yocyte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that guard and regulate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apertures of the animal body.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9C78547-F4F7-C041-A910-75455AD8D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266" y="2275287"/>
            <a:ext cx="4852670" cy="26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7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FD751-1CD6-3F48-9D9C-B6E8C82F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39800"/>
            <a:ext cx="8761413" cy="706964"/>
          </a:xfrm>
        </p:spPr>
        <p:txBody>
          <a:bodyPr/>
          <a:lstStyle/>
          <a:p>
            <a:r>
              <a:rPr lang="en-GB" sz="4000">
                <a:latin typeface="Algerian" pitchFamily="82" charset="0"/>
              </a:rPr>
              <a:t>Chanocytes:</a:t>
            </a:r>
            <a:br>
              <a:rPr lang="en-GB" sz="4000">
                <a:latin typeface="Algerian" pitchFamily="82" charset="0"/>
              </a:rPr>
            </a:br>
            <a:endParaRPr lang="en-US" sz="400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E476A6-6704-994F-86DC-75151787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37222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Choanocytes or collar cells are present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below the mesohyl.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form the lining of the inner chamber.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Choanocytes are flagellated cells.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have a collar like ring of microvilli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 a flagellum.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Microfilaments connect the microvilli.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35AEF05-54B4-924F-BA7E-7702133B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420" y="2537222"/>
            <a:ext cx="4690257" cy="32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9" id="{ED3996BA-162B-43C7-B0E2-A5CA4E649741}" vid="{187088E4-27D7-4455-856F-4A44258D82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1201</Words>
  <Application>Microsoft Office PowerPoint</Application>
  <PresentationFormat>Custom</PresentationFormat>
  <Paragraphs>151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 Boardroom</vt:lpstr>
      <vt:lpstr>Slide 1</vt:lpstr>
      <vt:lpstr>Phylum porifera:</vt:lpstr>
      <vt:lpstr>General characteristics:</vt:lpstr>
      <vt:lpstr>Example: sycon</vt:lpstr>
      <vt:lpstr>Structure:</vt:lpstr>
      <vt:lpstr>Layers:</vt:lpstr>
      <vt:lpstr>Explanation:</vt:lpstr>
      <vt:lpstr>Types:</vt:lpstr>
      <vt:lpstr>Chanocytes: </vt:lpstr>
      <vt:lpstr>Ostia and osculum:</vt:lpstr>
      <vt:lpstr>Nutrition:</vt:lpstr>
      <vt:lpstr>Canal System:</vt:lpstr>
      <vt:lpstr>Respiration and Excretion:</vt:lpstr>
      <vt:lpstr>Diagram:</vt:lpstr>
      <vt:lpstr>Digestion:</vt:lpstr>
      <vt:lpstr>Reproduction:</vt:lpstr>
      <vt:lpstr>Special Cells:</vt:lpstr>
      <vt:lpstr>Mesenchyme:</vt:lpstr>
      <vt:lpstr>Archaeocytes:</vt:lpstr>
      <vt:lpstr>MYOCYTES AND POROCYTES:</vt:lpstr>
      <vt:lpstr>Cells:</vt:lpstr>
      <vt:lpstr>Economic Importance:</vt:lpstr>
      <vt:lpstr>As Food:</vt:lpstr>
      <vt:lpstr>As Commensals:</vt:lpstr>
      <vt:lpstr>Explanation:</vt:lpstr>
      <vt:lpstr>Decorative pieces:</vt:lpstr>
      <vt:lpstr>Harmful sponges: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zubaidakhawar1@gmail.com</dc:creator>
  <cp:lastModifiedBy>User</cp:lastModifiedBy>
  <cp:revision>25</cp:revision>
  <dcterms:created xsi:type="dcterms:W3CDTF">2020-04-14T14:25:44Z</dcterms:created>
  <dcterms:modified xsi:type="dcterms:W3CDTF">2020-05-20T12:00:43Z</dcterms:modified>
</cp:coreProperties>
</file>