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90" r:id="rId7"/>
    <p:sldId id="289" r:id="rId8"/>
    <p:sldId id="263" r:id="rId9"/>
    <p:sldId id="287"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9FE962-8E47-4A6C-94E9-4E3477C6185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FE962-8E47-4A6C-94E9-4E3477C6185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FE962-8E47-4A6C-94E9-4E3477C6185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FE962-8E47-4A6C-94E9-4E3477C6185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FE962-8E47-4A6C-94E9-4E3477C61851}"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9FE962-8E47-4A6C-94E9-4E3477C61851}"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9FE962-8E47-4A6C-94E9-4E3477C61851}"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9FE962-8E47-4A6C-94E9-4E3477C61851}"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FE962-8E47-4A6C-94E9-4E3477C61851}"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9FE962-8E47-4A6C-94E9-4E3477C61851}"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9FE962-8E47-4A6C-94E9-4E3477C61851}"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BC91E-B412-4D6D-9D92-B026D25470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FE962-8E47-4A6C-94E9-4E3477C61851}"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BC91E-B412-4D6D-9D92-B026D25470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81000"/>
            <a:ext cx="8382000" cy="6096000"/>
          </a:xfrm>
          <a:solidFill>
            <a:schemeClr val="accent4">
              <a:lumMod val="60000"/>
              <a:lumOff val="40000"/>
            </a:schemeClr>
          </a:solidFill>
        </p:spPr>
        <p:txBody>
          <a:bodyPr>
            <a:noAutofit/>
          </a:bodyPr>
          <a:lstStyle/>
          <a:p>
            <a:r>
              <a:rPr lang="en-US" sz="2400" b="1" dirty="0" smtClean="0">
                <a:latin typeface="Times New Roman" pitchFamily="18" charset="0"/>
                <a:cs typeface="Times New Roman" pitchFamily="18" charset="0"/>
              </a:rPr>
              <a:t>Unit </a:t>
            </a:r>
            <a:r>
              <a:rPr lang="en-US" sz="2400" b="1" dirty="0">
                <a:latin typeface="Times New Roman" pitchFamily="18" charset="0"/>
                <a:cs typeface="Times New Roman" pitchFamily="18" charset="0"/>
              </a:rPr>
              <a:t>1: Invertebrates Introduction</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Topic: Invertebrates Definition and Characteristics</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B.Ed</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Hons</a:t>
            </a:r>
            <a:r>
              <a:rPr lang="en-US" sz="2400" b="1" dirty="0">
                <a:latin typeface="Times New Roman" pitchFamily="18" charset="0"/>
                <a:cs typeface="Times New Roman" pitchFamily="18" charset="0"/>
              </a:rPr>
              <a:t>) Secondary</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Semester IV</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Subject: Biology IV(minor)</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Course Title: Invertebrates Diversity</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Represented By: Ms Sidra </a:t>
            </a:r>
            <a:r>
              <a:rPr lang="en-US" sz="2400" b="1" dirty="0" err="1">
                <a:latin typeface="Times New Roman" pitchFamily="18" charset="0"/>
                <a:cs typeface="Times New Roman" pitchFamily="18" charset="0"/>
              </a:rPr>
              <a:t>Younis</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Department of  Education(Planning and Development)</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Lahore College for Women University, Lahore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381000"/>
            <a:ext cx="35814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noProof="0" dirty="0">
                <a:latin typeface="Times New Roman" pitchFamily="18" charset="0"/>
                <a:cs typeface="Times New Roman" pitchFamily="18" charset="0"/>
              </a:rPr>
              <a:t>SHAPE</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152400" y="1447800"/>
            <a:ext cx="5334000" cy="4953000"/>
          </a:xfrm>
          <a:solidFill>
            <a:schemeClr val="accent2">
              <a:lumMod val="40000"/>
              <a:lumOff val="60000"/>
            </a:schemeClr>
          </a:solidFill>
        </p:spPr>
        <p:txBody>
          <a:bodyPr>
            <a:normAutofit/>
          </a:bodyPr>
          <a:lstStyle/>
          <a:p>
            <a:pPr>
              <a:buFont typeface="Wingdings" pitchFamily="2" charset="2"/>
              <a:buChar char="§"/>
            </a:pPr>
            <a:r>
              <a:rPr lang="en-US" sz="2800" dirty="0">
                <a:latin typeface="Times New Roman" pitchFamily="18" charset="0"/>
                <a:cs typeface="Times New Roman" pitchFamily="18" charset="0"/>
              </a:rPr>
              <a:t>Animals of varied shapes are included amongst the invertebrates. </a:t>
            </a:r>
          </a:p>
          <a:p>
            <a:pPr>
              <a:buFont typeface="Wingdings" pitchFamily="2" charset="2"/>
              <a:buChar char="§"/>
            </a:pPr>
            <a:r>
              <a:rPr lang="en-US" sz="2800" dirty="0">
                <a:latin typeface="Times New Roman" pitchFamily="18" charset="0"/>
                <a:cs typeface="Times New Roman" pitchFamily="18" charset="0"/>
              </a:rPr>
              <a:t>Amoeba possesses an irregular ever-changing body shape, sponges and coelenterates display plant-like appearance, flatworms are leaf-like and ribbon-shaped and annelids, and nematodes are vermiform, while the starfishes are star-shaped, etc.</a:t>
            </a:r>
          </a:p>
          <a:p>
            <a:pPr>
              <a:buNone/>
            </a:pPr>
            <a:endParaRPr lang="en-US" sz="2400" dirty="0">
              <a:latin typeface="Times New Roman" pitchFamily="18" charset="0"/>
              <a:cs typeface="Times New Roman" pitchFamily="18" charset="0"/>
            </a:endParaRPr>
          </a:p>
          <a:p>
            <a:endParaRPr lang="en-US" dirty="0"/>
          </a:p>
        </p:txBody>
      </p:sp>
      <p:pic>
        <p:nvPicPr>
          <p:cNvPr id="21506" name="Picture 2" descr="What Is an Amoeba? | Live Science"/>
          <p:cNvPicPr>
            <a:picLocks noChangeAspect="1" noChangeArrowheads="1"/>
          </p:cNvPicPr>
          <p:nvPr/>
        </p:nvPicPr>
        <p:blipFill>
          <a:blip r:embed="rId2" cstate="print"/>
          <a:srcRect/>
          <a:stretch>
            <a:fillRect/>
          </a:stretch>
        </p:blipFill>
        <p:spPr bwMode="auto">
          <a:xfrm>
            <a:off x="5486400" y="1447800"/>
            <a:ext cx="3429000" cy="2590800"/>
          </a:xfrm>
          <a:prstGeom prst="rect">
            <a:avLst/>
          </a:prstGeom>
          <a:noFill/>
        </p:spPr>
      </p:pic>
      <p:pic>
        <p:nvPicPr>
          <p:cNvPr id="21508" name="Picture 4" descr="Insects that look like sticks, behave like fruit, and move like seeds"/>
          <p:cNvPicPr>
            <a:picLocks noChangeAspect="1" noChangeArrowheads="1"/>
          </p:cNvPicPr>
          <p:nvPr/>
        </p:nvPicPr>
        <p:blipFill>
          <a:blip r:embed="rId3" cstate="print"/>
          <a:srcRect/>
          <a:stretch>
            <a:fillRect/>
          </a:stretch>
        </p:blipFill>
        <p:spPr bwMode="auto">
          <a:xfrm>
            <a:off x="5486400" y="4114800"/>
            <a:ext cx="3465444" cy="228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381000"/>
            <a:ext cx="35814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noProof="0" dirty="0">
                <a:latin typeface="Times New Roman" pitchFamily="18" charset="0"/>
                <a:cs typeface="Times New Roman" pitchFamily="18" charset="0"/>
              </a:rPr>
              <a:t>SIZE</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152400" y="1447800"/>
            <a:ext cx="5334000" cy="4953000"/>
          </a:xfrm>
          <a:solidFill>
            <a:schemeClr val="accent2">
              <a:lumMod val="40000"/>
              <a:lumOff val="60000"/>
            </a:schemeClr>
          </a:solidFill>
        </p:spPr>
        <p:txBody>
          <a:bodyPr>
            <a:normAutofit/>
          </a:bodyPr>
          <a:lstStyle/>
          <a:p>
            <a:pPr fontAlgn="base"/>
            <a:r>
              <a:rPr lang="en-US" sz="2400" dirty="0">
                <a:latin typeface="Times New Roman" pitchFamily="18" charset="0"/>
                <a:cs typeface="Times New Roman" pitchFamily="18" charset="0"/>
              </a:rPr>
              <a:t>The invertebrate animals exhibit a great variation in size. They range from microscopic protozoan's to large-sized cephalopods. The malaria parasite is at the lowest extremity. It occupies only about one-fifth </a:t>
            </a:r>
            <a:r>
              <a:rPr lang="en-US" sz="2400" dirty="0" smtClean="0">
                <a:latin typeface="Times New Roman" pitchFamily="18" charset="0"/>
                <a:cs typeface="Times New Roman" pitchFamily="18" charset="0"/>
              </a:rPr>
              <a:t>of</a:t>
            </a:r>
          </a:p>
          <a:p>
            <a:pPr fontAlgn="base"/>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human red blood corpuscle (RBC).</a:t>
            </a:r>
          </a:p>
          <a:p>
            <a:pPr fontAlgn="base"/>
            <a:r>
              <a:rPr lang="en-US" sz="2400" dirty="0">
                <a:latin typeface="Times New Roman" pitchFamily="18" charset="0"/>
                <a:cs typeface="Times New Roman" pitchFamily="18" charset="0"/>
              </a:rPr>
              <a:t>The uppermost extremity is occupied by a species of the giant squids of North Atlantic, has been reported to have attained a total body length of 16.5 meters including tentacles.</a:t>
            </a:r>
          </a:p>
          <a:p>
            <a:pPr>
              <a:buNone/>
            </a:pPr>
            <a:endParaRPr lang="en-US" sz="2400" dirty="0">
              <a:latin typeface="Times New Roman" pitchFamily="18" charset="0"/>
              <a:cs typeface="Times New Roman" pitchFamily="18" charset="0"/>
            </a:endParaRPr>
          </a:p>
        </p:txBody>
      </p:sp>
      <p:pic>
        <p:nvPicPr>
          <p:cNvPr id="23554" name="Picture 2" descr="Common octopus | cephalopod | Britannica"/>
          <p:cNvPicPr>
            <a:picLocks noChangeAspect="1" noChangeArrowheads="1"/>
          </p:cNvPicPr>
          <p:nvPr/>
        </p:nvPicPr>
        <p:blipFill>
          <a:blip r:embed="rId2" cstate="print"/>
          <a:srcRect/>
          <a:stretch>
            <a:fillRect/>
          </a:stretch>
        </p:blipFill>
        <p:spPr bwMode="auto">
          <a:xfrm>
            <a:off x="5486400" y="1447800"/>
            <a:ext cx="3429000" cy="2590800"/>
          </a:xfrm>
          <a:prstGeom prst="rect">
            <a:avLst/>
          </a:prstGeom>
          <a:noFill/>
        </p:spPr>
      </p:pic>
      <p:pic>
        <p:nvPicPr>
          <p:cNvPr id="23556" name="Picture 4" descr="Malaria: Symptoms, treatment, and prevention"/>
          <p:cNvPicPr>
            <a:picLocks noChangeAspect="1" noChangeArrowheads="1"/>
          </p:cNvPicPr>
          <p:nvPr/>
        </p:nvPicPr>
        <p:blipFill>
          <a:blip r:embed="rId3" cstate="print"/>
          <a:srcRect/>
          <a:stretch>
            <a:fillRect/>
          </a:stretch>
        </p:blipFill>
        <p:spPr bwMode="auto">
          <a:xfrm>
            <a:off x="5486400" y="4191000"/>
            <a:ext cx="3505200" cy="2209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381000"/>
            <a:ext cx="35814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noProof="0" dirty="0">
                <a:latin typeface="Times New Roman" pitchFamily="18" charset="0"/>
                <a:cs typeface="Times New Roman" pitchFamily="18" charset="0"/>
              </a:rPr>
              <a:t>SYMMETRY</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152400" y="1219200"/>
            <a:ext cx="8763000" cy="2667000"/>
          </a:xfrm>
          <a:solidFill>
            <a:schemeClr val="accent2">
              <a:lumMod val="40000"/>
              <a:lumOff val="60000"/>
            </a:schemeClr>
          </a:solidFill>
        </p:spPr>
        <p:txBody>
          <a:bodyPr>
            <a:normAutofit fontScale="92500"/>
          </a:bodyPr>
          <a:lstStyle/>
          <a:p>
            <a:pPr fontAlgn="base"/>
            <a:r>
              <a:rPr lang="en-US" sz="2400" dirty="0">
                <a:latin typeface="Times New Roman" pitchFamily="18" charset="0"/>
                <a:cs typeface="Times New Roman" pitchFamily="18" charset="0"/>
              </a:rPr>
              <a:t>Invertebrates represent all types of symmetries. Protozoan's display bilateral as well as radial symmetry. Some are asymmetrical. Sponges are either asymmetrical or </a:t>
            </a:r>
            <a:r>
              <a:rPr lang="en-US" sz="2400" dirty="0" err="1">
                <a:latin typeface="Times New Roman" pitchFamily="18" charset="0"/>
                <a:cs typeface="Times New Roman" pitchFamily="18" charset="0"/>
              </a:rPr>
              <a:t>radially</a:t>
            </a:r>
            <a:r>
              <a:rPr lang="en-US" sz="2400" dirty="0">
                <a:latin typeface="Times New Roman" pitchFamily="18" charset="0"/>
                <a:cs typeface="Times New Roman" pitchFamily="18" charset="0"/>
              </a:rPr>
              <a:t> symmetrical. Coelenterates are </a:t>
            </a:r>
            <a:r>
              <a:rPr lang="en-US" sz="2400" dirty="0" err="1">
                <a:latin typeface="Times New Roman" pitchFamily="18" charset="0"/>
                <a:cs typeface="Times New Roman" pitchFamily="18" charset="0"/>
              </a:rPr>
              <a:t>radially</a:t>
            </a:r>
            <a:r>
              <a:rPr lang="en-US" sz="2400" dirty="0">
                <a:latin typeface="Times New Roman" pitchFamily="18" charset="0"/>
                <a:cs typeface="Times New Roman" pitchFamily="18" charset="0"/>
              </a:rPr>
              <a:t> symmetrical. Ctenophores exhibit </a:t>
            </a:r>
            <a:r>
              <a:rPr lang="en-US" sz="2400" dirty="0" err="1">
                <a:latin typeface="Times New Roman" pitchFamily="18" charset="0"/>
                <a:cs typeface="Times New Roman" pitchFamily="18" charset="0"/>
              </a:rPr>
              <a:t>biradial</a:t>
            </a:r>
            <a:r>
              <a:rPr lang="en-US" sz="2400" dirty="0">
                <a:latin typeface="Times New Roman" pitchFamily="18" charset="0"/>
                <a:cs typeface="Times New Roman" pitchFamily="18" charset="0"/>
              </a:rPr>
              <a:t> symmetry.</a:t>
            </a:r>
          </a:p>
          <a:p>
            <a:pPr fontAlgn="base"/>
            <a:r>
              <a:rPr lang="en-US" sz="2400" dirty="0">
                <a:latin typeface="Times New Roman" pitchFamily="18" charset="0"/>
                <a:cs typeface="Times New Roman" pitchFamily="18" charset="0"/>
              </a:rPr>
              <a:t>The members of the remaining phyla are mostly bilaterally symmetrical. Invertebrates also represent spherical symmetry, principally in spherical protozoan's such as </a:t>
            </a:r>
            <a:r>
              <a:rPr lang="en-US" sz="2400" dirty="0" err="1">
                <a:latin typeface="Times New Roman" pitchFamily="18" charset="0"/>
                <a:cs typeface="Times New Roman" pitchFamily="18" charset="0"/>
              </a:rPr>
              <a:t>Heliozoa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Radiolaria</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24578" name="Picture 2" descr="invertebrate - Students | Britannica Kids | Homework Help"/>
          <p:cNvPicPr>
            <a:picLocks noChangeAspect="1" noChangeArrowheads="1"/>
          </p:cNvPicPr>
          <p:nvPr/>
        </p:nvPicPr>
        <p:blipFill>
          <a:blip r:embed="rId2" cstate="print"/>
          <a:srcRect/>
          <a:stretch>
            <a:fillRect/>
          </a:stretch>
        </p:blipFill>
        <p:spPr bwMode="auto">
          <a:xfrm>
            <a:off x="1752600" y="3962400"/>
            <a:ext cx="5638800" cy="2895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7400" y="304800"/>
            <a:ext cx="5486400" cy="9144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dirty="0">
                <a:latin typeface="Times New Roman" pitchFamily="18" charset="0"/>
                <a:cs typeface="Times New Roman" pitchFamily="18" charset="0"/>
              </a:rPr>
              <a:t>GRADES OF ORGANIZATION</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533400" y="1371600"/>
            <a:ext cx="7772400" cy="4953000"/>
          </a:xfrm>
          <a:solidFill>
            <a:schemeClr val="accent2">
              <a:lumMod val="40000"/>
              <a:lumOff val="60000"/>
            </a:schemeClr>
          </a:solidFill>
        </p:spPr>
        <p:txBody>
          <a:bodyPr>
            <a:normAutofit/>
          </a:bodyPr>
          <a:lstStyle/>
          <a:p>
            <a:pPr algn="just" fontAlgn="base"/>
            <a:r>
              <a:rPr lang="en-US" sz="2400" dirty="0">
                <a:latin typeface="Times New Roman" pitchFamily="18" charset="0"/>
                <a:cs typeface="Times New Roman" pitchFamily="18" charset="0"/>
              </a:rPr>
              <a:t>Invertebrates display all grades of organization. The protoplasmic grade is seen in Protozoa, as all activities at this level are carried on within the limits of plasma membrane (plasma lemma).</a:t>
            </a:r>
          </a:p>
          <a:p>
            <a:pPr algn="just" fontAlgn="base"/>
            <a:r>
              <a:rPr lang="en-US" sz="2400" dirty="0">
                <a:latin typeface="Times New Roman" pitchFamily="18" charset="0"/>
                <a:cs typeface="Times New Roman" pitchFamily="18" charset="0"/>
              </a:rPr>
              <a:t>The cellular grade is characteristic of sponges. In sponges only, the cells exhibit division of </a:t>
            </a:r>
            <a:r>
              <a:rPr lang="en-US" sz="2400" dirty="0" err="1">
                <a:latin typeface="Times New Roman" pitchFamily="18" charset="0"/>
                <a:cs typeface="Times New Roman" pitchFamily="18" charset="0"/>
              </a:rPr>
              <a:t>labour</a:t>
            </a:r>
            <a:r>
              <a:rPr lang="en-US" sz="2400" dirty="0">
                <a:latin typeface="Times New Roman" pitchFamily="18" charset="0"/>
                <a:cs typeface="Times New Roman" pitchFamily="18" charset="0"/>
              </a:rPr>
              <a:t> for performing various specialized functions. The cell-tissue grade is observed in coelenterates as their cells are not only specialized for different functions but also certain similar cells gather together to form tissues as well</a:t>
            </a: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381000"/>
            <a:ext cx="35814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noProof="0" dirty="0">
                <a:latin typeface="Times New Roman" pitchFamily="18" charset="0"/>
                <a:cs typeface="Times New Roman" pitchFamily="18" charset="0"/>
              </a:rPr>
              <a:t>CONTINUE…</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533400" y="1371600"/>
            <a:ext cx="7772400" cy="2590800"/>
          </a:xfrm>
          <a:solidFill>
            <a:schemeClr val="accent2">
              <a:lumMod val="40000"/>
              <a:lumOff val="60000"/>
            </a:schemeClr>
          </a:solidFill>
        </p:spPr>
        <p:txBody>
          <a:bodyPr>
            <a:normAutofit/>
          </a:bodyPr>
          <a:lstStyle/>
          <a:p>
            <a:pPr>
              <a:buFont typeface="Wingdings" pitchFamily="2" charset="2"/>
              <a:buChar char="§"/>
            </a:pPr>
            <a:r>
              <a:rPr lang="en-US" sz="2400" dirty="0">
                <a:latin typeface="Times New Roman" pitchFamily="18" charset="0"/>
                <a:cs typeface="Times New Roman" pitchFamily="18" charset="0"/>
              </a:rPr>
              <a:t>A notable example is the nerve net formed by nerve cells and their processes. The tissue-organ grade is exhibited by flatworms with arrangement of tissues to form organs. The organ-system grade organization is characteristic of all higher invertebrates. In this type of organization, organs join together in a system to perform some functions.</a:t>
            </a:r>
          </a:p>
        </p:txBody>
      </p:sp>
      <p:pic>
        <p:nvPicPr>
          <p:cNvPr id="25602" name="Picture 2" descr="Color the Cellular Structures of the Ameba |"/>
          <p:cNvPicPr>
            <a:picLocks noChangeAspect="1" noChangeArrowheads="1"/>
          </p:cNvPicPr>
          <p:nvPr/>
        </p:nvPicPr>
        <p:blipFill>
          <a:blip r:embed="rId2" cstate="print"/>
          <a:srcRect/>
          <a:stretch>
            <a:fillRect/>
          </a:stretch>
        </p:blipFill>
        <p:spPr bwMode="auto">
          <a:xfrm>
            <a:off x="228600" y="4343400"/>
            <a:ext cx="3180242" cy="1866900"/>
          </a:xfrm>
          <a:prstGeom prst="rect">
            <a:avLst/>
          </a:prstGeom>
          <a:noFill/>
        </p:spPr>
      </p:pic>
      <p:pic>
        <p:nvPicPr>
          <p:cNvPr id="25604" name="Picture 4" descr="Striped Anemone, Haliplanella Luciae"/>
          <p:cNvPicPr>
            <a:picLocks noChangeAspect="1" noChangeArrowheads="1"/>
          </p:cNvPicPr>
          <p:nvPr/>
        </p:nvPicPr>
        <p:blipFill>
          <a:blip r:embed="rId3" cstate="print"/>
          <a:srcRect/>
          <a:stretch>
            <a:fillRect/>
          </a:stretch>
        </p:blipFill>
        <p:spPr bwMode="auto">
          <a:xfrm>
            <a:off x="3581400" y="4267200"/>
            <a:ext cx="3065618" cy="2209800"/>
          </a:xfrm>
          <a:prstGeom prst="rect">
            <a:avLst/>
          </a:prstGeom>
          <a:noFill/>
        </p:spPr>
      </p:pic>
      <p:pic>
        <p:nvPicPr>
          <p:cNvPr id="25606" name="Picture 6" descr="Digestive Stytem - Human Digestive System Vector PNG Image ..."/>
          <p:cNvPicPr>
            <a:picLocks noChangeAspect="1" noChangeArrowheads="1"/>
          </p:cNvPicPr>
          <p:nvPr/>
        </p:nvPicPr>
        <p:blipFill>
          <a:blip r:embed="rId4" cstate="print"/>
          <a:srcRect/>
          <a:stretch>
            <a:fillRect/>
          </a:stretch>
        </p:blipFill>
        <p:spPr bwMode="auto">
          <a:xfrm>
            <a:off x="6858000" y="4267200"/>
            <a:ext cx="2001775" cy="2133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001000" cy="8382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noProof="0" dirty="0">
                <a:latin typeface="Times New Roman" pitchFamily="18" charset="0"/>
                <a:cs typeface="Times New Roman" pitchFamily="18" charset="0"/>
              </a:rPr>
              <a:t>THE PRESENCE OR ABSENCE OF GERM </a:t>
            </a:r>
            <a:r>
              <a:rPr lang="en-US" sz="2400" b="1" dirty="0">
                <a:latin typeface="Times New Roman" pitchFamily="18" charset="0"/>
                <a:cs typeface="Times New Roman" pitchFamily="18" charset="0"/>
              </a:rPr>
              <a:t>L</a:t>
            </a:r>
            <a:r>
              <a:rPr lang="en-US" sz="2400" b="1" noProof="0" dirty="0">
                <a:latin typeface="Times New Roman" pitchFamily="18" charset="0"/>
                <a:cs typeface="Times New Roman" pitchFamily="18" charset="0"/>
              </a:rPr>
              <a:t>AYERS</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381000" y="1371600"/>
            <a:ext cx="8153400" cy="2667000"/>
          </a:xfrm>
          <a:solidFill>
            <a:schemeClr val="accent2">
              <a:lumMod val="40000"/>
              <a:lumOff val="60000"/>
            </a:schemeClr>
          </a:solidFill>
        </p:spPr>
        <p:txBody>
          <a:bodyPr>
            <a:normAutofit/>
          </a:bodyPr>
          <a:lstStyle/>
          <a:p>
            <a:pPr>
              <a:buFont typeface="Wingdings" pitchFamily="2" charset="2"/>
              <a:buChar char="§"/>
            </a:pPr>
            <a:r>
              <a:rPr lang="en-US" sz="2400" dirty="0">
                <a:latin typeface="Times New Roman" pitchFamily="18" charset="0"/>
                <a:cs typeface="Times New Roman" pitchFamily="18" charset="0"/>
              </a:rPr>
              <a:t>The germ layers or embryonic cell layers are absent in Protozoa due to its </a:t>
            </a:r>
            <a:r>
              <a:rPr lang="en-US" sz="2400" dirty="0" err="1">
                <a:latin typeface="Times New Roman" pitchFamily="18" charset="0"/>
                <a:cs typeface="Times New Roman" pitchFamily="18" charset="0"/>
              </a:rPr>
              <a:t>unicellularity</a:t>
            </a:r>
            <a:r>
              <a:rPr lang="en-US" sz="2400" dirty="0">
                <a:latin typeface="Times New Roman" pitchFamily="18" charset="0"/>
                <a:cs typeface="Times New Roman" pitchFamily="18" charset="0"/>
              </a:rPr>
              <a:t>. All other invertebrates are either </a:t>
            </a:r>
            <a:r>
              <a:rPr lang="en-US" sz="2400" dirty="0" err="1">
                <a:latin typeface="Times New Roman" pitchFamily="18" charset="0"/>
                <a:cs typeface="Times New Roman" pitchFamily="18" charset="0"/>
              </a:rPr>
              <a:t>diploblastic</a:t>
            </a:r>
            <a:r>
              <a:rPr lang="en-US" sz="2400" dirty="0">
                <a:latin typeface="Times New Roman" pitchFamily="18" charset="0"/>
                <a:cs typeface="Times New Roman" pitchFamily="18" charset="0"/>
              </a:rPr>
              <a:t>, i.e., they are derived form two germ layers, an outer ectoderm and an inner endoderm or </a:t>
            </a:r>
            <a:r>
              <a:rPr lang="en-US" sz="2400" dirty="0" err="1">
                <a:latin typeface="Times New Roman" pitchFamily="18" charset="0"/>
                <a:cs typeface="Times New Roman" pitchFamily="18" charset="0"/>
              </a:rPr>
              <a:t>triploblastic</a:t>
            </a:r>
            <a:r>
              <a:rPr lang="en-US" sz="2400" dirty="0">
                <a:latin typeface="Times New Roman" pitchFamily="18" charset="0"/>
                <a:cs typeface="Times New Roman" pitchFamily="18" charset="0"/>
              </a:rPr>
              <a:t> with an extra third layer, the mesoderm. Sponges and coelenterates are </a:t>
            </a:r>
            <a:r>
              <a:rPr lang="en-US" sz="2400" dirty="0" err="1">
                <a:latin typeface="Times New Roman" pitchFamily="18" charset="0"/>
                <a:cs typeface="Times New Roman" pitchFamily="18" charset="0"/>
              </a:rPr>
              <a:t>diploblastic</a:t>
            </a:r>
            <a:r>
              <a:rPr lang="en-US" sz="2400" dirty="0">
                <a:latin typeface="Times New Roman" pitchFamily="18" charset="0"/>
                <a:cs typeface="Times New Roman" pitchFamily="18" charset="0"/>
              </a:rPr>
              <a:t>, whereas other invertebrates are </a:t>
            </a:r>
            <a:r>
              <a:rPr lang="en-US" sz="2400" dirty="0" err="1">
                <a:latin typeface="Times New Roman" pitchFamily="18" charset="0"/>
                <a:cs typeface="Times New Roman" pitchFamily="18" charset="0"/>
              </a:rPr>
              <a:t>triploblastic</a:t>
            </a:r>
            <a:r>
              <a:rPr lang="en-US" sz="2400" dirty="0">
                <a:latin typeface="Times New Roman" pitchFamily="18" charset="0"/>
                <a:cs typeface="Times New Roman" pitchFamily="18" charset="0"/>
              </a:rPr>
              <a:t>.</a:t>
            </a:r>
          </a:p>
        </p:txBody>
      </p:sp>
      <p:sp>
        <p:nvSpPr>
          <p:cNvPr id="27650" name="AutoShape 2" descr="Embryological Development | Biology for Majors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Embryological Development | Biology for Majors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descr="Embryological Development | Biology for Majors II"/>
          <p:cNvPicPr>
            <a:picLocks noChangeAspect="1" noChangeArrowheads="1"/>
          </p:cNvPicPr>
          <p:nvPr/>
        </p:nvPicPr>
        <p:blipFill>
          <a:blip r:embed="rId2" cstate="print"/>
          <a:srcRect/>
          <a:stretch>
            <a:fillRect/>
          </a:stretch>
        </p:blipFill>
        <p:spPr bwMode="auto">
          <a:xfrm>
            <a:off x="2133600" y="4114800"/>
            <a:ext cx="4467225" cy="25622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57200"/>
            <a:ext cx="5105400" cy="762000"/>
          </a:xfrm>
          <a:prstGeom prst="rect">
            <a:avLst/>
          </a:prstGeom>
          <a:solidFill>
            <a:schemeClr val="accent2">
              <a:lumMod val="60000"/>
              <a:lumOff val="40000"/>
            </a:schemeClr>
          </a:solidFill>
        </p:spPr>
        <p:txBody>
          <a:bodyPr vert="horz" lIns="91440" tIns="45720" rIns="91440" bIns="45720" rtlCol="0" anchor="ctr">
            <a:normAutofit/>
          </a:bodyPr>
          <a:lstStyle/>
          <a:p>
            <a:pPr lvl="0">
              <a:spcBef>
                <a:spcPct val="0"/>
              </a:spcBef>
            </a:pPr>
            <a:r>
              <a:rPr lang="en-US" sz="2400" b="1" dirty="0">
                <a:latin typeface="Times New Roman" pitchFamily="18" charset="0"/>
                <a:cs typeface="Times New Roman" pitchFamily="18" charset="0"/>
              </a:rPr>
              <a:t>SIMPLE INTEGUMENT</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304800" y="1371600"/>
            <a:ext cx="5105400" cy="5029200"/>
          </a:xfrm>
          <a:solidFill>
            <a:schemeClr val="accent2">
              <a:lumMod val="40000"/>
              <a:lumOff val="60000"/>
            </a:schemeClr>
          </a:solidFill>
        </p:spPr>
        <p:txBody>
          <a:bodyPr>
            <a:normAutofit/>
          </a:bodyPr>
          <a:lstStyle/>
          <a:p>
            <a:pPr fontAlgn="base">
              <a:buFont typeface="Wingdings" pitchFamily="2" charset="2"/>
              <a:buChar char="§"/>
            </a:pPr>
            <a:r>
              <a:rPr lang="en-US" sz="2400" dirty="0">
                <a:latin typeface="Times New Roman" pitchFamily="18" charset="0"/>
                <a:cs typeface="Times New Roman" pitchFamily="18" charset="0"/>
              </a:rPr>
              <a:t>The body covering of invertebrate animals is simple. In protozoa, it is a delicate plasma membrane, while some have Invertebrates represent all types, developed a protective covering, pellicle. Most invertebrates possess an outer protective epidermis, which is made of single layer of cells, while in others have further added a non-cellular cuticle or </a:t>
            </a:r>
            <a:r>
              <a:rPr lang="en-US" sz="2400" dirty="0" err="1">
                <a:latin typeface="Times New Roman" pitchFamily="18" charset="0"/>
                <a:cs typeface="Times New Roman" pitchFamily="18" charset="0"/>
              </a:rPr>
              <a:t>chitinoid</a:t>
            </a:r>
            <a:r>
              <a:rPr lang="en-US" sz="2400" dirty="0">
                <a:latin typeface="Times New Roman" pitchFamily="18" charset="0"/>
                <a:cs typeface="Times New Roman" pitchFamily="18" charset="0"/>
              </a:rPr>
              <a:t> covering secreted by underlying epidermis.</a:t>
            </a:r>
          </a:p>
        </p:txBody>
      </p:sp>
      <p:pic>
        <p:nvPicPr>
          <p:cNvPr id="28674" name="Picture 2" descr="Epidermis | anatomy | Britannica"/>
          <p:cNvPicPr>
            <a:picLocks noChangeAspect="1" noChangeArrowheads="1"/>
          </p:cNvPicPr>
          <p:nvPr/>
        </p:nvPicPr>
        <p:blipFill>
          <a:blip r:embed="rId2" cstate="print"/>
          <a:srcRect/>
          <a:stretch>
            <a:fillRect/>
          </a:stretch>
        </p:blipFill>
        <p:spPr bwMode="auto">
          <a:xfrm>
            <a:off x="5410200" y="1752600"/>
            <a:ext cx="3539877" cy="4038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304800"/>
            <a:ext cx="69342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dirty="0">
                <a:latin typeface="Times New Roman" pitchFamily="18" charset="0"/>
                <a:cs typeface="Times New Roman" pitchFamily="18" charset="0"/>
              </a:rPr>
              <a:t>MULTIPLE MOVEMENT DEVICES</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304800" y="1219200"/>
            <a:ext cx="8382000" cy="3200400"/>
          </a:xfrm>
          <a:solidFill>
            <a:schemeClr val="accent2">
              <a:lumMod val="40000"/>
              <a:lumOff val="60000"/>
            </a:schemeClr>
          </a:solidFill>
        </p:spPr>
        <p:txBody>
          <a:bodyPr>
            <a:normAutofit/>
          </a:bodyPr>
          <a:lstStyle/>
          <a:p>
            <a:pPr fontAlgn="base">
              <a:buFont typeface="Wingdings" pitchFamily="2" charset="2"/>
              <a:buChar char="§"/>
            </a:pPr>
            <a:r>
              <a:rPr lang="en-US" sz="2400" dirty="0">
                <a:latin typeface="Times New Roman" pitchFamily="18" charset="0"/>
                <a:cs typeface="Times New Roman" pitchFamily="18" charset="0"/>
              </a:rPr>
              <a:t>Various devices for movement are found in invertebrates. Some invertebrate animals are sessile, such as sponges and corals, while others move from one place to another. Protozoa move by pseudopodia, flagella and cilia and contractile </a:t>
            </a:r>
            <a:r>
              <a:rPr lang="en-US" sz="2400" dirty="0" err="1">
                <a:latin typeface="Times New Roman" pitchFamily="18" charset="0"/>
                <a:cs typeface="Times New Roman" pitchFamily="18" charset="0"/>
              </a:rPr>
              <a:t>myonemes</a:t>
            </a:r>
            <a:r>
              <a:rPr lang="en-US" sz="2400" dirty="0">
                <a:latin typeface="Times New Roman" pitchFamily="18" charset="0"/>
                <a:cs typeface="Times New Roman" pitchFamily="18" charset="0"/>
              </a:rPr>
              <a:t>. Coelenterates and mollusks exhibit </a:t>
            </a:r>
            <a:r>
              <a:rPr lang="en-US" sz="2400" dirty="0" err="1">
                <a:latin typeface="Times New Roman" pitchFamily="18" charset="0"/>
                <a:cs typeface="Times New Roman" pitchFamily="18" charset="0"/>
              </a:rPr>
              <a:t>tentacular</a:t>
            </a:r>
            <a:r>
              <a:rPr lang="en-US" sz="2400" dirty="0">
                <a:latin typeface="Times New Roman" pitchFamily="18" charset="0"/>
                <a:cs typeface="Times New Roman" pitchFamily="18" charset="0"/>
              </a:rPr>
              <a:t> movements.</a:t>
            </a:r>
          </a:p>
          <a:p>
            <a:pPr fontAlgn="base">
              <a:buFont typeface="Wingdings" pitchFamily="2" charset="2"/>
              <a:buChar char="§"/>
            </a:pPr>
            <a:r>
              <a:rPr lang="en-US" sz="2400" dirty="0">
                <a:latin typeface="Times New Roman" pitchFamily="18" charset="0"/>
                <a:cs typeface="Times New Roman" pitchFamily="18" charset="0"/>
              </a:rPr>
              <a:t>Annelids move by setae, </a:t>
            </a:r>
            <a:r>
              <a:rPr lang="en-US" sz="2400" dirty="0" err="1">
                <a:latin typeface="Times New Roman" pitchFamily="18" charset="0"/>
                <a:cs typeface="Times New Roman" pitchFamily="18" charset="0"/>
              </a:rPr>
              <a:t>parapodia</a:t>
            </a:r>
            <a:r>
              <a:rPr lang="en-US" sz="2400" dirty="0">
                <a:latin typeface="Times New Roman" pitchFamily="18" charset="0"/>
                <a:cs typeface="Times New Roman" pitchFamily="18" charset="0"/>
              </a:rPr>
              <a:t> and suckers. Arthropods move with jointed legs, while echinoderms take the help of arms which are with or without tube feet, for their movement</a:t>
            </a:r>
            <a:r>
              <a:rPr lang="en-US" sz="2600" dirty="0">
                <a:latin typeface="Times New Roman" pitchFamily="18" charset="0"/>
                <a:cs typeface="Times New Roman" pitchFamily="18" charset="0"/>
              </a:rPr>
              <a:t>.</a:t>
            </a:r>
          </a:p>
          <a:p>
            <a:pPr fontAlgn="base">
              <a:buNone/>
            </a:pPr>
            <a:endParaRPr lang="en-US" sz="2400" dirty="0">
              <a:latin typeface="Times New Roman" pitchFamily="18" charset="0"/>
              <a:cs typeface="Times New Roman" pitchFamily="18" charset="0"/>
            </a:endParaRPr>
          </a:p>
        </p:txBody>
      </p:sp>
      <p:pic>
        <p:nvPicPr>
          <p:cNvPr id="29698" name="Picture 2" descr="Tech Imitates Life: Sneaky Sea Worm Inspires Soft Robots ..."/>
          <p:cNvPicPr>
            <a:picLocks noChangeAspect="1" noChangeArrowheads="1"/>
          </p:cNvPicPr>
          <p:nvPr/>
        </p:nvPicPr>
        <p:blipFill>
          <a:blip r:embed="rId2" cstate="print"/>
          <a:srcRect/>
          <a:stretch>
            <a:fillRect/>
          </a:stretch>
        </p:blipFill>
        <p:spPr bwMode="auto">
          <a:xfrm>
            <a:off x="304800" y="4495800"/>
            <a:ext cx="3112394" cy="2209800"/>
          </a:xfrm>
          <a:prstGeom prst="rect">
            <a:avLst/>
          </a:prstGeom>
          <a:noFill/>
        </p:spPr>
      </p:pic>
      <p:pic>
        <p:nvPicPr>
          <p:cNvPr id="29700" name="Picture 4" descr="File:Locomotion by cilia.jpg - Wikimedia Commons"/>
          <p:cNvPicPr>
            <a:picLocks noChangeAspect="1" noChangeArrowheads="1"/>
          </p:cNvPicPr>
          <p:nvPr/>
        </p:nvPicPr>
        <p:blipFill>
          <a:blip r:embed="rId3" cstate="print"/>
          <a:srcRect/>
          <a:stretch>
            <a:fillRect/>
          </a:stretch>
        </p:blipFill>
        <p:spPr bwMode="auto">
          <a:xfrm>
            <a:off x="3733800" y="4572000"/>
            <a:ext cx="2076450" cy="2076450"/>
          </a:xfrm>
          <a:prstGeom prst="rect">
            <a:avLst/>
          </a:prstGeom>
          <a:noFill/>
        </p:spPr>
      </p:pic>
      <p:pic>
        <p:nvPicPr>
          <p:cNvPr id="29702" name="Picture 6" descr="Difference Between Cilia and Flagella (with Comparison Chart and ..."/>
          <p:cNvPicPr>
            <a:picLocks noChangeAspect="1" noChangeArrowheads="1"/>
          </p:cNvPicPr>
          <p:nvPr/>
        </p:nvPicPr>
        <p:blipFill>
          <a:blip r:embed="rId4" cstate="print"/>
          <a:srcRect/>
          <a:stretch>
            <a:fillRect/>
          </a:stretch>
        </p:blipFill>
        <p:spPr bwMode="auto">
          <a:xfrm>
            <a:off x="5943600" y="4724400"/>
            <a:ext cx="3050010" cy="1752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4582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dirty="0">
                <a:latin typeface="Times New Roman" pitchFamily="18" charset="0"/>
                <a:cs typeface="Times New Roman" pitchFamily="18" charset="0"/>
              </a:rPr>
              <a:t>THE PRESENCE AND ABSENCE OF SEGMENTATION</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304800" y="1371600"/>
            <a:ext cx="8458200" cy="2667000"/>
          </a:xfrm>
          <a:solidFill>
            <a:schemeClr val="accent2">
              <a:lumMod val="40000"/>
              <a:lumOff val="60000"/>
            </a:schemeClr>
          </a:solidFill>
        </p:spPr>
        <p:txBody>
          <a:bodyPr>
            <a:normAutofit/>
          </a:bodyPr>
          <a:lstStyle/>
          <a:p>
            <a:pPr fontAlgn="base">
              <a:buFont typeface="Wingdings" pitchFamily="2" charset="2"/>
              <a:buChar char="§"/>
            </a:pPr>
            <a:r>
              <a:rPr lang="en-US" sz="2400" dirty="0">
                <a:latin typeface="Times New Roman" pitchFamily="18" charset="0"/>
                <a:cs typeface="Times New Roman" pitchFamily="18" charset="0"/>
              </a:rPr>
              <a:t>The members of several invertebrate phyla are characterized by segmentation in their bodies. Certain flatworms exhibit pseudo segmentation, as their long bodies are made up of numerous sections. True segmentation is found in </a:t>
            </a:r>
            <a:r>
              <a:rPr lang="en-US" sz="2400" dirty="0" err="1">
                <a:latin typeface="Times New Roman" pitchFamily="18" charset="0"/>
                <a:cs typeface="Times New Roman" pitchFamily="18" charset="0"/>
              </a:rPr>
              <a:t>Annelida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Arthropoda</a:t>
            </a:r>
            <a:r>
              <a:rPr lang="en-US" sz="2400" dirty="0">
                <a:latin typeface="Times New Roman" pitchFamily="18" charset="0"/>
                <a:cs typeface="Times New Roman" pitchFamily="18" charset="0"/>
              </a:rPr>
              <a:t>. In them the body is divided into more or less similar segments.</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0" name="Picture 10" descr="Segmented Body Stock Photos &amp; Segmented Body Stock Images - Alamy"/>
          <p:cNvPicPr>
            <a:picLocks noChangeAspect="1" noChangeArrowheads="1"/>
          </p:cNvPicPr>
          <p:nvPr/>
        </p:nvPicPr>
        <p:blipFill>
          <a:blip r:embed="rId2" cstate="print"/>
          <a:srcRect l="5908" t="15000" r="3692" b="19000"/>
          <a:stretch>
            <a:fillRect/>
          </a:stretch>
        </p:blipFill>
        <p:spPr bwMode="auto">
          <a:xfrm>
            <a:off x="304800" y="4038600"/>
            <a:ext cx="8458200" cy="2590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81000"/>
            <a:ext cx="70104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dirty="0">
                <a:latin typeface="Times New Roman" pitchFamily="18" charset="0"/>
                <a:cs typeface="Times New Roman" pitchFamily="18" charset="0"/>
              </a:rPr>
              <a:t>ABSENCE OF LIVING ENDOSKELETON</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Content Placeholder 9"/>
          <p:cNvSpPr>
            <a:spLocks noGrp="1"/>
          </p:cNvSpPr>
          <p:nvPr>
            <p:ph sz="half" idx="1"/>
          </p:nvPr>
        </p:nvSpPr>
        <p:spPr>
          <a:xfrm>
            <a:off x="304800" y="1219200"/>
            <a:ext cx="8229600" cy="2209800"/>
          </a:xfrm>
          <a:solidFill>
            <a:schemeClr val="accent2">
              <a:lumMod val="40000"/>
              <a:lumOff val="60000"/>
            </a:schemeClr>
          </a:solidFill>
        </p:spPr>
        <p:txBody>
          <a:bodyPr>
            <a:normAutofit/>
          </a:bodyPr>
          <a:lstStyle/>
          <a:p>
            <a:pPr fontAlgn="base">
              <a:buNone/>
            </a:pPr>
            <a:r>
              <a:rPr lang="en-US" sz="2400" dirty="0">
                <a:latin typeface="Times New Roman" pitchFamily="18" charset="0"/>
                <a:cs typeface="Times New Roman" pitchFamily="18" charset="0"/>
              </a:rPr>
              <a:t>The invertebrate animals do not possess any kind of rigid internal skeleton to give support to the body and provide surface for attachment of muscles. Many invertebrates are soft bodied, while some, like arthropods and </a:t>
            </a:r>
            <a:r>
              <a:rPr lang="en-US" sz="2400" dirty="0" err="1">
                <a:latin typeface="Times New Roman" pitchFamily="18" charset="0"/>
                <a:cs typeface="Times New Roman" pitchFamily="18" charset="0"/>
              </a:rPr>
              <a:t>molluscs</a:t>
            </a:r>
            <a:r>
              <a:rPr lang="en-US" sz="2400" dirty="0">
                <a:latin typeface="Times New Roman" pitchFamily="18" charset="0"/>
                <a:cs typeface="Times New Roman" pitchFamily="18" charset="0"/>
              </a:rPr>
              <a:t>, possess hard exoskeleton for supporting and protecting their body.</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6" name="Picture 2" descr="Mollusks: Soft-bodied Invertebrates - Mr. Hall's 6th Grade Life ..."/>
          <p:cNvPicPr>
            <a:picLocks noChangeAspect="1" noChangeArrowheads="1"/>
          </p:cNvPicPr>
          <p:nvPr/>
        </p:nvPicPr>
        <p:blipFill>
          <a:blip r:embed="rId2" cstate="print"/>
          <a:srcRect/>
          <a:stretch>
            <a:fillRect/>
          </a:stretch>
        </p:blipFill>
        <p:spPr bwMode="auto">
          <a:xfrm>
            <a:off x="304800" y="3429000"/>
            <a:ext cx="3429000" cy="3276600"/>
          </a:xfrm>
          <a:prstGeom prst="rect">
            <a:avLst/>
          </a:prstGeom>
          <a:noFill/>
        </p:spPr>
      </p:pic>
      <p:pic>
        <p:nvPicPr>
          <p:cNvPr id="31748" name="Picture 4" descr="Soft bodied animals"/>
          <p:cNvPicPr>
            <a:picLocks noChangeAspect="1" noChangeArrowheads="1"/>
          </p:cNvPicPr>
          <p:nvPr/>
        </p:nvPicPr>
        <p:blipFill>
          <a:blip r:embed="rId3" cstate="print"/>
          <a:srcRect/>
          <a:stretch>
            <a:fillRect/>
          </a:stretch>
        </p:blipFill>
        <p:spPr bwMode="auto">
          <a:xfrm>
            <a:off x="3733800" y="3429000"/>
            <a:ext cx="4800600"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5029200" cy="1295400"/>
          </a:xfrm>
          <a:solidFill>
            <a:schemeClr val="accent1">
              <a:lumMod val="60000"/>
              <a:lumOff val="40000"/>
            </a:schemeClr>
          </a:solidFill>
        </p:spPr>
        <p:txBody>
          <a:bodyPr>
            <a:normAutofit/>
          </a:bodyPr>
          <a:lstStyle/>
          <a:p>
            <a:r>
              <a:rPr lang="en-US" sz="2400" b="1" dirty="0">
                <a:latin typeface="Times New Roman" pitchFamily="18" charset="0"/>
                <a:cs typeface="Times New Roman" pitchFamily="18" charset="0"/>
              </a:rPr>
              <a:t>LEARNING OUTCOMES</a:t>
            </a:r>
          </a:p>
        </p:txBody>
      </p:sp>
      <p:sp>
        <p:nvSpPr>
          <p:cNvPr id="3" name="Content Placeholder 2"/>
          <p:cNvSpPr>
            <a:spLocks noGrp="1"/>
          </p:cNvSpPr>
          <p:nvPr>
            <p:ph idx="1"/>
          </p:nvPr>
        </p:nvSpPr>
        <p:spPr>
          <a:xfrm>
            <a:off x="457200" y="1828800"/>
            <a:ext cx="8229600" cy="3810000"/>
          </a:xfrm>
          <a:solidFill>
            <a:schemeClr val="accent1">
              <a:lumMod val="40000"/>
              <a:lumOff val="60000"/>
            </a:schemeClr>
          </a:solidFill>
        </p:spPr>
        <p:txBody>
          <a:bodyPr>
            <a:normAutofit/>
          </a:bodyPr>
          <a:lstStyle/>
          <a:p>
            <a:pPr>
              <a:buNone/>
            </a:pPr>
            <a:r>
              <a:rPr lang="en-US" sz="2800" dirty="0">
                <a:latin typeface="Times New Roman" pitchFamily="18" charset="0"/>
                <a:cs typeface="Times New Roman" pitchFamily="18" charset="0"/>
              </a:rPr>
              <a:t>After this chapter students become enable to,</a:t>
            </a:r>
          </a:p>
          <a:p>
            <a:r>
              <a:rPr lang="en-US" sz="2800" dirty="0">
                <a:latin typeface="Times New Roman" pitchFamily="18" charset="0"/>
                <a:cs typeface="Times New Roman" pitchFamily="18" charset="0"/>
              </a:rPr>
              <a:t>Explain the characteristics and classification of invertebrates.</a:t>
            </a:r>
          </a:p>
          <a:p>
            <a:r>
              <a:rPr lang="en-US" sz="2800" dirty="0">
                <a:latin typeface="Times New Roman" pitchFamily="18" charset="0"/>
                <a:cs typeface="Times New Roman" pitchFamily="18" charset="0"/>
              </a:rPr>
              <a:t>Understand the taxonomic significance of the group.</a:t>
            </a:r>
          </a:p>
          <a:p>
            <a:r>
              <a:rPr lang="en-US" sz="2800" dirty="0">
                <a:latin typeface="Times New Roman" pitchFamily="18" charset="0"/>
                <a:cs typeface="Times New Roman" pitchFamily="18" charset="0"/>
              </a:rPr>
              <a:t>Describe the variety of invertebrates organisms.</a:t>
            </a:r>
          </a:p>
          <a:p>
            <a:r>
              <a:rPr lang="en-US" sz="2800" dirty="0">
                <a:latin typeface="Times New Roman" pitchFamily="18" charset="0"/>
                <a:cs typeface="Times New Roman" pitchFamily="18" charset="0"/>
              </a:rPr>
              <a:t>Explain their evolutionary origin and diversification.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381000"/>
            <a:ext cx="41910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TYPES OF </a:t>
            </a:r>
            <a:r>
              <a:rPr lang="en-US" sz="2400" b="1" dirty="0">
                <a:latin typeface="Times New Roman" pitchFamily="18" charset="0"/>
                <a:ea typeface="+mj-ea"/>
                <a:cs typeface="Times New Roman" pitchFamily="18" charset="0"/>
              </a:rPr>
              <a:t>C</a:t>
            </a:r>
            <a:r>
              <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OELOM</a:t>
            </a:r>
          </a:p>
        </p:txBody>
      </p:sp>
      <p:sp>
        <p:nvSpPr>
          <p:cNvPr id="6" name="Content Placeholder 9"/>
          <p:cNvSpPr>
            <a:spLocks noGrp="1"/>
          </p:cNvSpPr>
          <p:nvPr>
            <p:ph sz="half" idx="1"/>
          </p:nvPr>
        </p:nvSpPr>
        <p:spPr>
          <a:xfrm>
            <a:off x="152400" y="1371600"/>
            <a:ext cx="4953000" cy="5257800"/>
          </a:xfrm>
          <a:solidFill>
            <a:schemeClr val="accent2">
              <a:lumMod val="40000"/>
              <a:lumOff val="60000"/>
            </a:schemeClr>
          </a:solidFill>
        </p:spPr>
        <p:txBody>
          <a:bodyPr>
            <a:normAutofit lnSpcReduction="10000"/>
          </a:bodyPr>
          <a:lstStyle/>
          <a:p>
            <a:pPr fontAlgn="base"/>
            <a:r>
              <a:rPr lang="en-US" sz="2400" dirty="0">
                <a:latin typeface="Times New Roman" pitchFamily="18" charset="0"/>
                <a:cs typeface="Times New Roman" pitchFamily="18" charset="0"/>
              </a:rPr>
              <a:t>In sponges and coelenterates, the body is a double-layered sac surrounding a single cavity, which opens to the outside through a mouth. Such animals are </a:t>
            </a:r>
            <a:r>
              <a:rPr lang="en-US" sz="2400" dirty="0" err="1">
                <a:latin typeface="Times New Roman" pitchFamily="18" charset="0"/>
                <a:cs typeface="Times New Roman" pitchFamily="18" charset="0"/>
              </a:rPr>
              <a:t>acoelomate</a:t>
            </a:r>
            <a:r>
              <a:rPr lang="en-US" sz="2400" dirty="0">
                <a:latin typeface="Times New Roman" pitchFamily="18" charset="0"/>
                <a:cs typeface="Times New Roman" pitchFamily="18" charset="0"/>
              </a:rPr>
              <a:t> as they have no </a:t>
            </a:r>
            <a:r>
              <a:rPr lang="en-US" sz="2400" dirty="0" err="1">
                <a:latin typeface="Times New Roman" pitchFamily="18" charset="0"/>
                <a:cs typeface="Times New Roman" pitchFamily="18" charset="0"/>
              </a:rPr>
              <a:t>coelom</a:t>
            </a:r>
            <a:r>
              <a:rPr lang="en-US" sz="2400" dirty="0">
                <a:latin typeface="Times New Roman" pitchFamily="18" charset="0"/>
                <a:cs typeface="Times New Roman" pitchFamily="18" charset="0"/>
              </a:rPr>
              <a:t>. Other invertebrates possess a cavity in between the body wall and the gut.</a:t>
            </a:r>
          </a:p>
          <a:p>
            <a:pPr fontAlgn="base"/>
            <a:r>
              <a:rPr lang="en-US" sz="2400" dirty="0">
                <a:latin typeface="Times New Roman" pitchFamily="18" charset="0"/>
                <a:cs typeface="Times New Roman" pitchFamily="18" charset="0"/>
              </a:rPr>
              <a:t>This cavity is called pseudo-</a:t>
            </a:r>
            <a:r>
              <a:rPr lang="en-US" sz="2400" dirty="0" err="1">
                <a:latin typeface="Times New Roman" pitchFamily="18" charset="0"/>
                <a:cs typeface="Times New Roman" pitchFamily="18" charset="0"/>
              </a:rPr>
              <a:t>coelom</a:t>
            </a:r>
            <a:r>
              <a:rPr lang="en-US" sz="2400" dirty="0">
                <a:latin typeface="Times New Roman" pitchFamily="18" charset="0"/>
                <a:cs typeface="Times New Roman" pitchFamily="18" charset="0"/>
              </a:rPr>
              <a:t> in nematodes as it is not lined by mesoderm. In higher invertebrates, the </a:t>
            </a:r>
            <a:r>
              <a:rPr lang="en-US" sz="2400" dirty="0" err="1">
                <a:latin typeface="Times New Roman" pitchFamily="18" charset="0"/>
                <a:cs typeface="Times New Roman" pitchFamily="18" charset="0"/>
              </a:rPr>
              <a:t>coelom</a:t>
            </a:r>
            <a:r>
              <a:rPr lang="en-US" sz="2400" dirty="0">
                <a:latin typeface="Times New Roman" pitchFamily="18" charset="0"/>
                <a:cs typeface="Times New Roman" pitchFamily="18" charset="0"/>
              </a:rPr>
              <a:t> is lined by mesoderm and, hence, it is the true </a:t>
            </a:r>
            <a:r>
              <a:rPr lang="en-US" sz="2400" dirty="0" err="1">
                <a:latin typeface="Times New Roman" pitchFamily="18" charset="0"/>
                <a:cs typeface="Times New Roman" pitchFamily="18" charset="0"/>
              </a:rPr>
              <a:t>coelom</a:t>
            </a:r>
            <a:endParaRPr lang="en-US" sz="2400" dirty="0">
              <a:latin typeface="Times New Roman" pitchFamily="18" charset="0"/>
              <a:cs typeface="Times New Roman" pitchFamily="18" charset="0"/>
            </a:endParaRPr>
          </a:p>
          <a:p>
            <a:pPr fontAlgn="base">
              <a:buNone/>
            </a:pPr>
            <a:endParaRPr lang="en-US" sz="2400" dirty="0">
              <a:latin typeface="Times New Roman" pitchFamily="18" charset="0"/>
              <a:cs typeface="Times New Roman" pitchFamily="18" charset="0"/>
            </a:endParaRP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0" name="Picture 2" descr="Coelom: Definition, Formation &amp; Function - Video &amp; Lesson ..."/>
          <p:cNvPicPr>
            <a:picLocks noChangeAspect="1" noChangeArrowheads="1"/>
          </p:cNvPicPr>
          <p:nvPr/>
        </p:nvPicPr>
        <p:blipFill>
          <a:blip r:embed="rId2" cstate="print"/>
          <a:srcRect/>
          <a:stretch>
            <a:fillRect/>
          </a:stretch>
        </p:blipFill>
        <p:spPr bwMode="auto">
          <a:xfrm>
            <a:off x="5105400" y="1371600"/>
            <a:ext cx="4038600" cy="5257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381000"/>
            <a:ext cx="4114800" cy="7620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DORSAL GUT</a:t>
            </a:r>
          </a:p>
        </p:txBody>
      </p:sp>
      <p:sp>
        <p:nvSpPr>
          <p:cNvPr id="6" name="Content Placeholder 9"/>
          <p:cNvSpPr>
            <a:spLocks noGrp="1"/>
          </p:cNvSpPr>
          <p:nvPr>
            <p:ph sz="half" idx="1"/>
          </p:nvPr>
        </p:nvSpPr>
        <p:spPr>
          <a:xfrm>
            <a:off x="304800" y="1371600"/>
            <a:ext cx="8229600" cy="2286000"/>
          </a:xfrm>
          <a:solidFill>
            <a:schemeClr val="accent2">
              <a:lumMod val="40000"/>
              <a:lumOff val="60000"/>
            </a:schemeClr>
          </a:solidFill>
        </p:spPr>
        <p:txBody>
          <a:bodyPr>
            <a:normAutofit/>
          </a:bodyPr>
          <a:lstStyle/>
          <a:p>
            <a:pPr fontAlgn="base">
              <a:buFont typeface="Wingdings" pitchFamily="2" charset="2"/>
              <a:buChar char="§"/>
            </a:pPr>
            <a:r>
              <a:rPr lang="en-US" sz="2400" dirty="0">
                <a:latin typeface="Times New Roman" pitchFamily="18" charset="0"/>
                <a:cs typeface="Times New Roman" pitchFamily="18" charset="0"/>
              </a:rPr>
              <a:t>The alimentary canal is either absent or partially formed or complete. In case, it is present, it lies dorsal to the nerve cord, and runs from the anterior terminal mouth up to the posterior terminal anus. The gill-slits are never formed in the pharyngeal wall.</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4" name="Picture 2" descr="Dorsal mesentery - Definition, Location and Pictures"/>
          <p:cNvPicPr>
            <a:picLocks noChangeAspect="1" noChangeArrowheads="1"/>
          </p:cNvPicPr>
          <p:nvPr/>
        </p:nvPicPr>
        <p:blipFill>
          <a:blip r:embed="rId2" cstate="print"/>
          <a:srcRect/>
          <a:stretch>
            <a:fillRect/>
          </a:stretch>
        </p:blipFill>
        <p:spPr bwMode="auto">
          <a:xfrm>
            <a:off x="1295400" y="3771900"/>
            <a:ext cx="5867400" cy="30861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153400" cy="838200"/>
          </a:xfrm>
          <a:prstGeom prst="rect">
            <a:avLst/>
          </a:prstGeom>
          <a:solidFill>
            <a:schemeClr val="accent2">
              <a:lumMod val="60000"/>
              <a:lumOff val="40000"/>
            </a:schemeClr>
          </a:solidFill>
        </p:spPr>
        <p:txBody>
          <a:bodyPr vert="horz" lIns="91440" tIns="45720" rIns="91440" bIns="45720" rtlCol="0" anchor="ctr">
            <a:normAutofit/>
          </a:bodyPr>
          <a:lstStyle/>
          <a:p>
            <a:pPr fontAlgn="base"/>
            <a:r>
              <a:rPr lang="en-US" sz="2400" b="1" dirty="0">
                <a:latin typeface="Times New Roman" pitchFamily="18" charset="0"/>
                <a:cs typeface="Times New Roman" pitchFamily="18" charset="0"/>
              </a:rPr>
              <a:t>INTRA-AS WELL AS EXTRACELLULAR DIGESTION</a:t>
            </a:r>
          </a:p>
        </p:txBody>
      </p:sp>
      <p:sp>
        <p:nvSpPr>
          <p:cNvPr id="6" name="Content Placeholder 9"/>
          <p:cNvSpPr>
            <a:spLocks noGrp="1"/>
          </p:cNvSpPr>
          <p:nvPr>
            <p:ph sz="half" idx="1"/>
          </p:nvPr>
        </p:nvSpPr>
        <p:spPr>
          <a:xfrm>
            <a:off x="152400" y="1371600"/>
            <a:ext cx="8839200" cy="5257800"/>
          </a:xfrm>
          <a:solidFill>
            <a:schemeClr val="accent2">
              <a:lumMod val="40000"/>
              <a:lumOff val="60000"/>
            </a:schemeClr>
          </a:solidFill>
        </p:spPr>
        <p:txBody>
          <a:bodyPr>
            <a:normAutofit/>
          </a:bodyPr>
          <a:lstStyle/>
          <a:p>
            <a:pPr fontAlgn="base">
              <a:buFont typeface="Wingdings" pitchFamily="2" charset="2"/>
              <a:buChar char="§"/>
            </a:pPr>
            <a:r>
              <a:rPr lang="en-US" dirty="0">
                <a:latin typeface="Times New Roman" pitchFamily="18" charset="0"/>
                <a:cs typeface="Times New Roman" pitchFamily="18" charset="0"/>
              </a:rPr>
              <a:t>In invertebrates, the digestion of food takes place within the cell (intracellular digestion) as well as outside the cell (extracellular digestion). In protozoan's and sponges, the digestion of food takes place </a:t>
            </a:r>
            <a:r>
              <a:rPr lang="en-US" dirty="0" err="1">
                <a:latin typeface="Times New Roman" pitchFamily="18" charset="0"/>
                <a:cs typeface="Times New Roman" pitchFamily="18" charset="0"/>
              </a:rPr>
              <a:t>intracellularly</a:t>
            </a:r>
            <a:r>
              <a:rPr lang="en-US" dirty="0">
                <a:latin typeface="Times New Roman" pitchFamily="18" charset="0"/>
                <a:cs typeface="Times New Roman" pitchFamily="18" charset="0"/>
              </a:rPr>
              <a:t>.</a:t>
            </a:r>
          </a:p>
          <a:p>
            <a:pPr fontAlgn="base">
              <a:buFont typeface="Wingdings" pitchFamily="2" charset="2"/>
              <a:buChar char="§"/>
            </a:pPr>
            <a:r>
              <a:rPr lang="en-US" dirty="0">
                <a:latin typeface="Times New Roman" pitchFamily="18" charset="0"/>
                <a:cs typeface="Times New Roman" pitchFamily="18" charset="0"/>
              </a:rPr>
              <a:t>In coelenterates, the digestion of food lakes place both </a:t>
            </a:r>
            <a:r>
              <a:rPr lang="en-US" dirty="0" err="1">
                <a:latin typeface="Times New Roman" pitchFamily="18" charset="0"/>
                <a:cs typeface="Times New Roman" pitchFamily="18" charset="0"/>
              </a:rPr>
              <a:t>intracellularly</a:t>
            </a:r>
            <a:r>
              <a:rPr lang="en-US" dirty="0">
                <a:latin typeface="Times New Roman" pitchFamily="18" charset="0"/>
                <a:cs typeface="Times New Roman" pitchFamily="18" charset="0"/>
              </a:rPr>
              <a:t> as well as </a:t>
            </a:r>
            <a:r>
              <a:rPr lang="en-US" dirty="0" err="1">
                <a:latin typeface="Times New Roman" pitchFamily="18" charset="0"/>
                <a:cs typeface="Times New Roman" pitchFamily="18" charset="0"/>
              </a:rPr>
              <a:t>extracellularly</a:t>
            </a:r>
            <a:r>
              <a:rPr lang="en-US" dirty="0">
                <a:latin typeface="Times New Roman" pitchFamily="18" charset="0"/>
                <a:cs typeface="Times New Roman" pitchFamily="18" charset="0"/>
              </a:rPr>
              <a:t>. All other invertebrates exhibit extracellular digestion, which in higher invertebrates occurs within a well defined gut.</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olved: 6. Animals Must Digest Food Once It's Consumed. Th ..."/>
          <p:cNvPicPr>
            <a:picLocks noChangeAspect="1" noChangeArrowheads="1"/>
          </p:cNvPicPr>
          <p:nvPr/>
        </p:nvPicPr>
        <p:blipFill>
          <a:blip r:embed="rId2" cstate="print"/>
          <a:srcRect/>
          <a:stretch>
            <a:fillRect/>
          </a:stretch>
        </p:blipFill>
        <p:spPr bwMode="auto">
          <a:xfrm>
            <a:off x="914400" y="1447800"/>
            <a:ext cx="7086600" cy="5019675"/>
          </a:xfrm>
          <a:prstGeom prst="rect">
            <a:avLst/>
          </a:prstGeom>
          <a:noFill/>
        </p:spPr>
      </p:pic>
      <p:sp>
        <p:nvSpPr>
          <p:cNvPr id="5" name="Title 1"/>
          <p:cNvSpPr txBox="1">
            <a:spLocks/>
          </p:cNvSpPr>
          <p:nvPr/>
        </p:nvSpPr>
        <p:spPr>
          <a:xfrm>
            <a:off x="1905000" y="304800"/>
            <a:ext cx="60198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latin typeface="Times New Roman" pitchFamily="18" charset="0"/>
                <a:cs typeface="Times New Roman" pitchFamily="18" charset="0"/>
              </a:rPr>
              <a:t>INTRACELLULAR DIGESTION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5344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t> </a:t>
            </a:r>
            <a:r>
              <a:rPr lang="en-US" sz="2400" b="1" dirty="0">
                <a:latin typeface="Times New Roman" pitchFamily="18" charset="0"/>
                <a:cs typeface="Times New Roman" pitchFamily="18" charset="0"/>
              </a:rPr>
              <a:t>OPEN AS WELL AS CLOSED CIRCULATORY SYSTEM</a:t>
            </a:r>
            <a:endParaRPr lang="en-US" sz="2400" b="1" dirty="0"/>
          </a:p>
        </p:txBody>
      </p:sp>
      <p:sp>
        <p:nvSpPr>
          <p:cNvPr id="6" name="Content Placeholder 9"/>
          <p:cNvSpPr>
            <a:spLocks noGrp="1"/>
          </p:cNvSpPr>
          <p:nvPr>
            <p:ph sz="half" idx="1"/>
          </p:nvPr>
        </p:nvSpPr>
        <p:spPr>
          <a:xfrm>
            <a:off x="304800" y="1371600"/>
            <a:ext cx="8534400" cy="2209800"/>
          </a:xfrm>
          <a:solidFill>
            <a:schemeClr val="accent2">
              <a:lumMod val="40000"/>
              <a:lumOff val="60000"/>
            </a:schemeClr>
          </a:solidFill>
        </p:spPr>
        <p:txBody>
          <a:bodyPr>
            <a:normAutofit lnSpcReduction="10000"/>
          </a:bodyPr>
          <a:lstStyle/>
          <a:p>
            <a:pPr fontAlgn="base">
              <a:buFont typeface="Wingdings" pitchFamily="2" charset="2"/>
              <a:buChar char="§"/>
            </a:pPr>
            <a:r>
              <a:rPr lang="en-US" sz="2400" dirty="0">
                <a:latin typeface="Times New Roman" pitchFamily="18" charset="0"/>
                <a:cs typeface="Times New Roman" pitchFamily="18" charset="0"/>
              </a:rPr>
              <a:t>Blood vascular system is well developed in higher invertebrates. Some, like arthropods and </a:t>
            </a:r>
            <a:r>
              <a:rPr lang="en-US" sz="2400" dirty="0" err="1">
                <a:latin typeface="Times New Roman" pitchFamily="18" charset="0"/>
                <a:cs typeface="Times New Roman" pitchFamily="18" charset="0"/>
              </a:rPr>
              <a:t>molluscs</a:t>
            </a:r>
            <a:r>
              <a:rPr lang="en-US" sz="2400" dirty="0">
                <a:latin typeface="Times New Roman" pitchFamily="18" charset="0"/>
                <a:cs typeface="Times New Roman" pitchFamily="18" charset="0"/>
              </a:rPr>
              <a:t>, possess open or </a:t>
            </a:r>
            <a:r>
              <a:rPr lang="en-US" sz="2400" dirty="0" err="1">
                <a:latin typeface="Times New Roman" pitchFamily="18" charset="0"/>
                <a:cs typeface="Times New Roman" pitchFamily="18" charset="0"/>
              </a:rPr>
              <a:t>lacunar</a:t>
            </a:r>
            <a:r>
              <a:rPr lang="en-US" sz="2400" dirty="0">
                <a:latin typeface="Times New Roman" pitchFamily="18" charset="0"/>
                <a:cs typeface="Times New Roman" pitchFamily="18" charset="0"/>
              </a:rPr>
              <a:t> circulatory system, while in others the blood flows in closed vessels, i.e., closed circulatory system. The heart is always located dorsal to the gut. The hepatic portal system, carrying blood from the gut to the liver, is absent.</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Closed Circulatory System: Definition &amp; Advantage - Video &amp; Lesson ..."/>
          <p:cNvPicPr>
            <a:picLocks noChangeAspect="1" noChangeArrowheads="1"/>
          </p:cNvPicPr>
          <p:nvPr/>
        </p:nvPicPr>
        <p:blipFill>
          <a:blip r:embed="rId2" cstate="print"/>
          <a:srcRect t="8000" b="5000"/>
          <a:stretch>
            <a:fillRect/>
          </a:stretch>
        </p:blipFill>
        <p:spPr bwMode="auto">
          <a:xfrm>
            <a:off x="533400" y="3657600"/>
            <a:ext cx="8077200" cy="29992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04800"/>
            <a:ext cx="74676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latin typeface="Times New Roman" pitchFamily="18" charset="0"/>
                <a:cs typeface="Times New Roman" pitchFamily="18" charset="0"/>
              </a:rPr>
              <a:t>DIVERSIFIED EXCRETORY MECHANISM</a:t>
            </a:r>
          </a:p>
        </p:txBody>
      </p:sp>
      <p:sp>
        <p:nvSpPr>
          <p:cNvPr id="6" name="Content Placeholder 9"/>
          <p:cNvSpPr>
            <a:spLocks noGrp="1"/>
          </p:cNvSpPr>
          <p:nvPr>
            <p:ph sz="half" idx="1"/>
          </p:nvPr>
        </p:nvSpPr>
        <p:spPr>
          <a:xfrm>
            <a:off x="304800" y="1371600"/>
            <a:ext cx="8229600" cy="4343400"/>
          </a:xfrm>
          <a:solidFill>
            <a:schemeClr val="accent2">
              <a:lumMod val="40000"/>
              <a:lumOff val="60000"/>
            </a:schemeClr>
          </a:solidFill>
        </p:spPr>
        <p:txBody>
          <a:bodyPr>
            <a:normAutofit/>
          </a:bodyPr>
          <a:lstStyle/>
          <a:p>
            <a:pPr fontAlgn="base"/>
            <a:r>
              <a:rPr lang="en-US" sz="2800" dirty="0">
                <a:latin typeface="Times New Roman" pitchFamily="18" charset="0"/>
                <a:cs typeface="Times New Roman" pitchFamily="18" charset="0"/>
              </a:rPr>
              <a:t>In protozoan's, sponges and coelenterates, excretion is performed by direct diffusion through cell membranes. Flatworms possess characteristic flame cells, while annelids and </a:t>
            </a:r>
            <a:r>
              <a:rPr lang="en-US" sz="2800" dirty="0" err="1">
                <a:latin typeface="Times New Roman" pitchFamily="18" charset="0"/>
                <a:cs typeface="Times New Roman" pitchFamily="18" charset="0"/>
              </a:rPr>
              <a:t>molluscs</a:t>
            </a:r>
            <a:r>
              <a:rPr lang="en-US" sz="2800" dirty="0">
                <a:latin typeface="Times New Roman" pitchFamily="18" charset="0"/>
                <a:cs typeface="Times New Roman" pitchFamily="18" charset="0"/>
              </a:rPr>
              <a:t> possess true </a:t>
            </a:r>
            <a:r>
              <a:rPr lang="en-US" sz="2800" dirty="0" err="1">
                <a:latin typeface="Times New Roman" pitchFamily="18" charset="0"/>
                <a:cs typeface="Times New Roman" pitchFamily="18" charset="0"/>
              </a:rPr>
              <a:t>nephridia</a:t>
            </a:r>
            <a:r>
              <a:rPr lang="en-US" sz="2800" dirty="0">
                <a:latin typeface="Times New Roman" pitchFamily="18" charset="0"/>
                <a:cs typeface="Times New Roman" pitchFamily="18" charset="0"/>
              </a:rPr>
              <a:t> for the purpose. In insects, the excretory organs are </a:t>
            </a:r>
            <a:r>
              <a:rPr lang="en-US" sz="2800" dirty="0" err="1">
                <a:latin typeface="Times New Roman" pitchFamily="18" charset="0"/>
                <a:cs typeface="Times New Roman" pitchFamily="18" charset="0"/>
              </a:rPr>
              <a:t>Malpighian</a:t>
            </a:r>
            <a:r>
              <a:rPr lang="en-US" sz="2800" dirty="0">
                <a:latin typeface="Times New Roman" pitchFamily="18" charset="0"/>
                <a:cs typeface="Times New Roman" pitchFamily="18" charset="0"/>
              </a:rPr>
              <a:t> tubules. Echinoderms and some other invertebrates have amoeboid cells or phagocytes for storage and disposal of excretory products to outside</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304800"/>
            <a:ext cx="59436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latin typeface="Times New Roman" pitchFamily="18" charset="0"/>
                <a:cs typeface="Times New Roman" pitchFamily="18" charset="0"/>
              </a:rPr>
              <a:t>SIMPLE SENSE ORGAN</a:t>
            </a:r>
          </a:p>
        </p:txBody>
      </p:sp>
      <p:sp>
        <p:nvSpPr>
          <p:cNvPr id="6" name="Content Placeholder 9"/>
          <p:cNvSpPr>
            <a:spLocks noGrp="1"/>
          </p:cNvSpPr>
          <p:nvPr>
            <p:ph sz="half" idx="1"/>
          </p:nvPr>
        </p:nvSpPr>
        <p:spPr>
          <a:xfrm>
            <a:off x="304800" y="1371600"/>
            <a:ext cx="8534400" cy="5334000"/>
          </a:xfrm>
          <a:solidFill>
            <a:schemeClr val="accent2">
              <a:lumMod val="40000"/>
              <a:lumOff val="60000"/>
            </a:schemeClr>
          </a:solidFill>
        </p:spPr>
        <p:txBody>
          <a:bodyPr>
            <a:normAutofit/>
          </a:bodyPr>
          <a:lstStyle/>
          <a:p>
            <a:pPr fontAlgn="base"/>
            <a:r>
              <a:rPr lang="en-US" sz="2400" dirty="0">
                <a:latin typeface="Times New Roman" pitchFamily="18" charset="0"/>
                <a:cs typeface="Times New Roman" pitchFamily="18" charset="0"/>
              </a:rPr>
              <a:t>In protozoan's, the whole of the protoplasm acts as receptor, while in flagellates, the stigma or eyespot acts as a photoreceptor. Coelenterates possess long sensory cells, scattered throughout the body wall, while some also possess eyespots for the reception of light, </a:t>
            </a:r>
            <a:r>
              <a:rPr lang="en-US" sz="2400" dirty="0" err="1">
                <a:latin typeface="Times New Roman" pitchFamily="18" charset="0"/>
                <a:cs typeface="Times New Roman" pitchFamily="18" charset="0"/>
              </a:rPr>
              <a:t>statocysts</a:t>
            </a:r>
            <a:r>
              <a:rPr lang="en-US" sz="2400" dirty="0">
                <a:latin typeface="Times New Roman" pitchFamily="18" charset="0"/>
                <a:cs typeface="Times New Roman" pitchFamily="18" charset="0"/>
              </a:rPr>
              <a:t> for equilibrium and sensory pits for chemoreception.</a:t>
            </a:r>
          </a:p>
          <a:p>
            <a:pPr fontAlgn="base"/>
            <a:r>
              <a:rPr lang="en-US" sz="2400" dirty="0">
                <a:latin typeface="Times New Roman" pitchFamily="18" charset="0"/>
                <a:cs typeface="Times New Roman" pitchFamily="18" charset="0"/>
              </a:rPr>
              <a:t>Eyespots and </a:t>
            </a:r>
            <a:r>
              <a:rPr lang="en-US" sz="2400" dirty="0" err="1">
                <a:latin typeface="Times New Roman" pitchFamily="18" charset="0"/>
                <a:cs typeface="Times New Roman" pitchFamily="18" charset="0"/>
              </a:rPr>
              <a:t>chemoreceptors</a:t>
            </a:r>
            <a:r>
              <a:rPr lang="en-US" sz="2400" dirty="0">
                <a:latin typeface="Times New Roman" pitchFamily="18" charset="0"/>
                <a:cs typeface="Times New Roman" pitchFamily="18" charset="0"/>
              </a:rPr>
              <a:t> are also found in flatworms. Annelids possess various sensory receptors including simple eyes, present in the epidermis. In arthropods, compound eyes are found in addition to simple eyes. </a:t>
            </a:r>
            <a:r>
              <a:rPr lang="en-US" sz="2400" dirty="0" err="1">
                <a:latin typeface="Times New Roman" pitchFamily="18" charset="0"/>
                <a:cs typeface="Times New Roman" pitchFamily="18" charset="0"/>
              </a:rPr>
              <a:t>Statocysts</a:t>
            </a:r>
            <a:r>
              <a:rPr lang="en-US" sz="2400" dirty="0">
                <a:latin typeface="Times New Roman" pitchFamily="18" charset="0"/>
                <a:cs typeface="Times New Roman" pitchFamily="18" charset="0"/>
              </a:rPr>
              <a:t> for equilibrium; tactile receptors and </a:t>
            </a:r>
            <a:r>
              <a:rPr lang="en-US" sz="2400" dirty="0" err="1">
                <a:latin typeface="Times New Roman" pitchFamily="18" charset="0"/>
                <a:cs typeface="Times New Roman" pitchFamily="18" charset="0"/>
              </a:rPr>
              <a:t>chemoreceptors</a:t>
            </a:r>
            <a:r>
              <a:rPr lang="en-US" sz="2400" dirty="0">
                <a:latin typeface="Times New Roman" pitchFamily="18" charset="0"/>
                <a:cs typeface="Times New Roman" pitchFamily="18" charset="0"/>
              </a:rPr>
              <a:t> are common in arthropods and </a:t>
            </a:r>
            <a:r>
              <a:rPr lang="en-US" sz="2400" dirty="0" err="1">
                <a:latin typeface="Times New Roman" pitchFamily="18" charset="0"/>
                <a:cs typeface="Times New Roman" pitchFamily="18" charset="0"/>
              </a:rPr>
              <a:t>molluscs</a:t>
            </a:r>
            <a:endParaRPr lang="en-US"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7890" name="Picture 2" descr="Function of Eyespot (Stigma) in Algae | Plant Science 4 U"/>
          <p:cNvPicPr>
            <a:picLocks noChangeAspect="1" noChangeArrowheads="1"/>
          </p:cNvPicPr>
          <p:nvPr/>
        </p:nvPicPr>
        <p:blipFill>
          <a:blip r:embed="rId2" cstate="print"/>
          <a:srcRect/>
          <a:stretch>
            <a:fillRect/>
          </a:stretch>
        </p:blipFill>
        <p:spPr bwMode="auto">
          <a:xfrm>
            <a:off x="2209800" y="304800"/>
            <a:ext cx="4038600" cy="2877504"/>
          </a:xfrm>
          <a:prstGeom prst="rect">
            <a:avLst/>
          </a:prstGeom>
          <a:noFill/>
        </p:spPr>
      </p:pic>
      <p:sp>
        <p:nvSpPr>
          <p:cNvPr id="37892" name="AutoShape 4" descr="Zoology Assignment BS-Zoology 4-Years 4th seme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Zoology Assignment BS-Zoology 4-Years 4th seme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6" name="AutoShape 8" descr="Zoology Assignment BS-Zoology 4-Years 4th seme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8" name="AutoShape 10" descr="Zoology Assignment BS-Zoology 4-Years 4th semes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900" name="Picture 12" descr="Nature | The Skinny on Science"/>
          <p:cNvPicPr>
            <a:picLocks noChangeAspect="1" noChangeArrowheads="1"/>
          </p:cNvPicPr>
          <p:nvPr/>
        </p:nvPicPr>
        <p:blipFill>
          <a:blip r:embed="rId3" cstate="print"/>
          <a:srcRect/>
          <a:stretch>
            <a:fillRect/>
          </a:stretch>
        </p:blipFill>
        <p:spPr bwMode="auto">
          <a:xfrm>
            <a:off x="4648200" y="3429000"/>
            <a:ext cx="4064000" cy="3048000"/>
          </a:xfrm>
          <a:prstGeom prst="rect">
            <a:avLst/>
          </a:prstGeom>
          <a:noFill/>
        </p:spPr>
      </p:pic>
      <p:sp>
        <p:nvSpPr>
          <p:cNvPr id="11" name="Right Arrow 10"/>
          <p:cNvSpPr/>
          <p:nvPr/>
        </p:nvSpPr>
        <p:spPr>
          <a:xfrm>
            <a:off x="1752600" y="4648200"/>
            <a:ext cx="1447800" cy="101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2</a:t>
            </a:r>
          </a:p>
        </p:txBody>
      </p:sp>
      <p:sp>
        <p:nvSpPr>
          <p:cNvPr id="13" name="Right Arrow 12"/>
          <p:cNvSpPr/>
          <p:nvPr/>
        </p:nvSpPr>
        <p:spPr>
          <a:xfrm>
            <a:off x="228600" y="1295400"/>
            <a:ext cx="1447800" cy="101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1</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04800"/>
            <a:ext cx="71628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latin typeface="Times New Roman" pitchFamily="18" charset="0"/>
                <a:cs typeface="Times New Roman" pitchFamily="18" charset="0"/>
              </a:rPr>
              <a:t>VARIED MODES OF REPRODUCTION</a:t>
            </a:r>
          </a:p>
        </p:txBody>
      </p:sp>
      <p:sp>
        <p:nvSpPr>
          <p:cNvPr id="6" name="Content Placeholder 9"/>
          <p:cNvSpPr>
            <a:spLocks noGrp="1"/>
          </p:cNvSpPr>
          <p:nvPr>
            <p:ph sz="half" idx="1"/>
          </p:nvPr>
        </p:nvSpPr>
        <p:spPr>
          <a:xfrm>
            <a:off x="304800" y="1371600"/>
            <a:ext cx="8458200" cy="5181600"/>
          </a:xfrm>
          <a:solidFill>
            <a:schemeClr val="accent2">
              <a:lumMod val="40000"/>
              <a:lumOff val="60000"/>
            </a:schemeClr>
          </a:solidFill>
        </p:spPr>
        <p:txBody>
          <a:bodyPr>
            <a:normAutofit/>
          </a:bodyPr>
          <a:lstStyle/>
          <a:p>
            <a:pPr fontAlgn="base"/>
            <a:r>
              <a:rPr lang="en-US" sz="2400" dirty="0">
                <a:latin typeface="Times New Roman" pitchFamily="18" charset="0"/>
                <a:cs typeface="Times New Roman" pitchFamily="18" charset="0"/>
              </a:rPr>
              <a:t>In invertebrates, the Arthropods have compound eyes, modes of reproduction vary from simple asexual binary fission to most complicated sexual reproduction. In certain cases, parthenogenesis has also been observed in which an unfertilized egg develops into a complete individual. It occurs in rotifers, bees, some other insects and certain crustaceans.</a:t>
            </a:r>
          </a:p>
          <a:p>
            <a:pPr fontAlgn="base"/>
            <a:r>
              <a:rPr lang="en-US" sz="2400" dirty="0">
                <a:latin typeface="Times New Roman" pitchFamily="18" charset="0"/>
                <a:cs typeface="Times New Roman" pitchFamily="18" charset="0"/>
              </a:rPr>
              <a:t>In sexually reproducing invertebrates, hermaphrodites or bisexual forms are found, particularly in coelenterates, </a:t>
            </a:r>
            <a:r>
              <a:rPr lang="en-US" sz="2400" dirty="0" err="1">
                <a:latin typeface="Times New Roman" pitchFamily="18" charset="0"/>
                <a:cs typeface="Times New Roman" pitchFamily="18" charset="0"/>
              </a:rPr>
              <a:t>platyhelminthes</a:t>
            </a:r>
            <a:r>
              <a:rPr lang="en-US" sz="2400" dirty="0">
                <a:latin typeface="Times New Roman" pitchFamily="18" charset="0"/>
                <a:cs typeface="Times New Roman" pitchFamily="18" charset="0"/>
              </a:rPr>
              <a:t>, annelids and crustaceans. Fertilization is either external or internal. Development is direct or indirect. In the indirect development, the development includes both larval stages and metamorphosis</a:t>
            </a:r>
          </a:p>
          <a:p>
            <a:pPr fontAlgn="base"/>
            <a:endParaRPr lang="en-US" sz="2400" dirty="0">
              <a:latin typeface="Times New Roman" pitchFamily="18" charset="0"/>
              <a:cs typeface="Times New Roman" pitchFamily="18" charset="0"/>
            </a:endParaRP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304800"/>
            <a:ext cx="44196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latin typeface="Times New Roman" pitchFamily="18" charset="0"/>
                <a:cs typeface="Times New Roman" pitchFamily="18" charset="0"/>
              </a:rPr>
              <a:t>SUMMARY</a:t>
            </a:r>
          </a:p>
        </p:txBody>
      </p:sp>
      <p:sp>
        <p:nvSpPr>
          <p:cNvPr id="6" name="Content Placeholder 9"/>
          <p:cNvSpPr>
            <a:spLocks noGrp="1"/>
          </p:cNvSpPr>
          <p:nvPr>
            <p:ph sz="half" idx="1"/>
          </p:nvPr>
        </p:nvSpPr>
        <p:spPr>
          <a:xfrm>
            <a:off x="381000" y="1219200"/>
            <a:ext cx="8305800" cy="5410200"/>
          </a:xfrm>
          <a:solidFill>
            <a:schemeClr val="accent2">
              <a:lumMod val="40000"/>
              <a:lumOff val="60000"/>
            </a:schemeClr>
          </a:solidFill>
        </p:spPr>
        <p:txBody>
          <a:bodyPr>
            <a:normAutofit/>
          </a:bodyPr>
          <a:lstStyle/>
          <a:p>
            <a:pPr fontAlgn="base"/>
            <a:r>
              <a:rPr lang="en-US" sz="2400" dirty="0">
                <a:latin typeface="Times New Roman" pitchFamily="18" charset="0"/>
                <a:cs typeface="Times New Roman" pitchFamily="18" charset="0"/>
              </a:rPr>
              <a:t>Invertebrates are the animals that lack backbone.</a:t>
            </a:r>
          </a:p>
          <a:p>
            <a:pPr fontAlgn="base"/>
            <a:r>
              <a:rPr lang="en-US" sz="2400" dirty="0">
                <a:latin typeface="Times New Roman" pitchFamily="18" charset="0"/>
                <a:cs typeface="Times New Roman" pitchFamily="18" charset="0"/>
              </a:rPr>
              <a:t>They are of different types according to the habitat where they live.</a:t>
            </a:r>
          </a:p>
          <a:p>
            <a:pPr fontAlgn="base"/>
            <a:r>
              <a:rPr lang="en-US" sz="2400" dirty="0">
                <a:latin typeface="Times New Roman" pitchFamily="18" charset="0"/>
                <a:cs typeface="Times New Roman" pitchFamily="18" charset="0"/>
              </a:rPr>
              <a:t>They may be Aquatic (fresh water and marine) or terrestrial.</a:t>
            </a:r>
          </a:p>
          <a:p>
            <a:pPr fontAlgn="base"/>
            <a:r>
              <a:rPr lang="en-US" sz="2400" dirty="0">
                <a:latin typeface="Times New Roman" pitchFamily="18" charset="0"/>
                <a:cs typeface="Times New Roman" pitchFamily="18" charset="0"/>
              </a:rPr>
              <a:t>They vary in shape and size also they lack endoskeleton so they are called soft boded animals.</a:t>
            </a:r>
          </a:p>
          <a:p>
            <a:pPr fontAlgn="base"/>
            <a:r>
              <a:rPr lang="en-US" sz="2400" dirty="0">
                <a:latin typeface="Times New Roman" pitchFamily="18" charset="0"/>
                <a:cs typeface="Times New Roman" pitchFamily="18" charset="0"/>
              </a:rPr>
              <a:t>They move wit the help of different functional organs </a:t>
            </a:r>
            <a:r>
              <a:rPr lang="en-US" sz="2400" dirty="0" err="1">
                <a:latin typeface="Times New Roman" pitchFamily="18" charset="0"/>
                <a:cs typeface="Times New Roman" pitchFamily="18" charset="0"/>
              </a:rPr>
              <a:t>i.e</a:t>
            </a:r>
            <a:r>
              <a:rPr lang="en-US" sz="2400" dirty="0">
                <a:latin typeface="Times New Roman" pitchFamily="18" charset="0"/>
                <a:cs typeface="Times New Roman" pitchFamily="18" charset="0"/>
              </a:rPr>
              <a:t> Flagella, pseudopodia and cilia etc.</a:t>
            </a:r>
          </a:p>
          <a:p>
            <a:pPr fontAlgn="base"/>
            <a:r>
              <a:rPr lang="en-US" sz="2400" dirty="0">
                <a:latin typeface="Times New Roman" pitchFamily="18" charset="0"/>
                <a:cs typeface="Times New Roman" pitchFamily="18" charset="0"/>
              </a:rPr>
              <a:t>They are cold blooded animals which means that they cannot maintain their body temperature constantly.</a:t>
            </a:r>
          </a:p>
          <a:p>
            <a:pPr fontAlgn="base"/>
            <a:r>
              <a:rPr lang="en-US" sz="2400" dirty="0">
                <a:latin typeface="Times New Roman" pitchFamily="18" charset="0"/>
                <a:cs typeface="Times New Roman" pitchFamily="18" charset="0"/>
              </a:rPr>
              <a:t>Their modes of reproduction also vary.</a:t>
            </a: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57200"/>
            <a:ext cx="7772400" cy="2971799"/>
          </a:xfrm>
          <a:solidFill>
            <a:schemeClr val="accent4">
              <a:lumMod val="60000"/>
              <a:lumOff val="40000"/>
            </a:schemeClr>
          </a:solidFill>
        </p:spPr>
        <p:txBody>
          <a:bodyPr>
            <a:normAutofit/>
          </a:bodyPr>
          <a:lstStyle/>
          <a:p>
            <a:r>
              <a:rPr lang="en-US" sz="4800" b="1" dirty="0">
                <a:latin typeface="Times New Roman" pitchFamily="18" charset="0"/>
                <a:cs typeface="Times New Roman" pitchFamily="18" charset="0"/>
              </a:rPr>
              <a:t>Invertebrates Definition and Characteristics</a:t>
            </a:r>
          </a:p>
        </p:txBody>
      </p:sp>
      <p:pic>
        <p:nvPicPr>
          <p:cNvPr id="1026" name="Picture 2" descr="Black background, Leaves, Reflection, Snail, Macro wallpapers and ..."/>
          <p:cNvPicPr>
            <a:picLocks noChangeAspect="1" noChangeArrowheads="1"/>
          </p:cNvPicPr>
          <p:nvPr/>
        </p:nvPicPr>
        <p:blipFill>
          <a:blip r:embed="rId2" cstate="print"/>
          <a:srcRect/>
          <a:stretch>
            <a:fillRect/>
          </a:stretch>
        </p:blipFill>
        <p:spPr bwMode="auto">
          <a:xfrm>
            <a:off x="152400" y="3581400"/>
            <a:ext cx="3619500" cy="2413000"/>
          </a:xfrm>
          <a:prstGeom prst="rect">
            <a:avLst/>
          </a:prstGeom>
          <a:noFill/>
        </p:spPr>
      </p:pic>
      <p:pic>
        <p:nvPicPr>
          <p:cNvPr id="1028" name="Picture 4" descr="9 Major Groups of Invertebrate Animals | Owlcation"/>
          <p:cNvPicPr>
            <a:picLocks noChangeAspect="1" noChangeArrowheads="1"/>
          </p:cNvPicPr>
          <p:nvPr/>
        </p:nvPicPr>
        <p:blipFill>
          <a:blip r:embed="rId3" cstate="print"/>
          <a:srcRect/>
          <a:stretch>
            <a:fillRect/>
          </a:stretch>
        </p:blipFill>
        <p:spPr bwMode="auto">
          <a:xfrm>
            <a:off x="3962400" y="4038600"/>
            <a:ext cx="2362200" cy="2666561"/>
          </a:xfrm>
          <a:prstGeom prst="rect">
            <a:avLst/>
          </a:prstGeom>
          <a:noFill/>
        </p:spPr>
      </p:pic>
      <p:pic>
        <p:nvPicPr>
          <p:cNvPr id="1030" name="Picture 6" descr="Woodland Crayfish | MDC Discover Nature"/>
          <p:cNvPicPr>
            <a:picLocks noChangeAspect="1" noChangeArrowheads="1"/>
          </p:cNvPicPr>
          <p:nvPr/>
        </p:nvPicPr>
        <p:blipFill>
          <a:blip r:embed="rId4" cstate="print"/>
          <a:srcRect/>
          <a:stretch>
            <a:fillRect/>
          </a:stretch>
        </p:blipFill>
        <p:spPr bwMode="auto">
          <a:xfrm>
            <a:off x="6477000" y="3657600"/>
            <a:ext cx="2438400" cy="18954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629400" cy="944562"/>
          </a:xfrm>
          <a:solidFill>
            <a:schemeClr val="accent4">
              <a:lumMod val="60000"/>
              <a:lumOff val="40000"/>
            </a:schemeClr>
          </a:solidFill>
        </p:spPr>
        <p:txBody>
          <a:bodyPr>
            <a:normAutofit/>
          </a:bodyPr>
          <a:lstStyle/>
          <a:p>
            <a:r>
              <a:rPr lang="en-US" sz="2400" b="1" dirty="0">
                <a:latin typeface="Times New Roman" pitchFamily="18" charset="0"/>
                <a:cs typeface="Times New Roman" pitchFamily="18" charset="0"/>
              </a:rPr>
              <a:t>INVERTEBRATES INTRODUCTION</a:t>
            </a:r>
          </a:p>
        </p:txBody>
      </p:sp>
      <p:sp>
        <p:nvSpPr>
          <p:cNvPr id="3" name="Content Placeholder 2"/>
          <p:cNvSpPr>
            <a:spLocks noGrp="1"/>
          </p:cNvSpPr>
          <p:nvPr>
            <p:ph idx="1"/>
          </p:nvPr>
        </p:nvSpPr>
        <p:spPr>
          <a:xfrm>
            <a:off x="457200" y="1828800"/>
            <a:ext cx="8229600" cy="3733800"/>
          </a:xfrm>
          <a:solidFill>
            <a:schemeClr val="accent4">
              <a:lumMod val="40000"/>
              <a:lumOff val="60000"/>
            </a:schemeClr>
          </a:solidFill>
        </p:spPr>
        <p:txBody>
          <a:bodyPr>
            <a:noAutofit/>
          </a:bodyPr>
          <a:lstStyle/>
          <a:p>
            <a:pPr algn="just"/>
            <a:r>
              <a:rPr lang="en-US" sz="2400" dirty="0">
                <a:latin typeface="Times New Roman" pitchFamily="18" charset="0"/>
                <a:cs typeface="Times New Roman" pitchFamily="18" charset="0"/>
              </a:rPr>
              <a:t>Invertebrates are animals that don’t have a backbone. The vertebral column is another name for the backbone. Over 90% of all species on Earth are invertebrates, and invertebrate species have been found in the fossil record as far back as 600 million years ago. Molecular biology studies suggest that all in vertebra.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6800" y="381000"/>
            <a:ext cx="6629400" cy="1096962"/>
          </a:xfrm>
          <a:solidFill>
            <a:schemeClr val="bg1">
              <a:lumMod val="65000"/>
            </a:schemeClr>
          </a:solidFill>
        </p:spPr>
        <p:txBody>
          <a:bodyPr>
            <a:normAutofit/>
          </a:bodyPr>
          <a:lstStyle/>
          <a:p>
            <a:r>
              <a:rPr lang="en-US" sz="2400" b="1" dirty="0">
                <a:latin typeface="Times New Roman" pitchFamily="18" charset="0"/>
                <a:cs typeface="Times New Roman" pitchFamily="18" charset="0"/>
              </a:rPr>
              <a:t>TYPES OF INVERTEBRATES</a:t>
            </a:r>
          </a:p>
        </p:txBody>
      </p:sp>
      <p:sp>
        <p:nvSpPr>
          <p:cNvPr id="10" name="Content Placeholder 9"/>
          <p:cNvSpPr>
            <a:spLocks noGrp="1"/>
          </p:cNvSpPr>
          <p:nvPr>
            <p:ph sz="half" idx="1"/>
          </p:nvPr>
        </p:nvSpPr>
        <p:spPr>
          <a:xfrm>
            <a:off x="304800" y="1752600"/>
            <a:ext cx="5334000" cy="4953000"/>
          </a:xfrm>
          <a:solidFill>
            <a:schemeClr val="bg1">
              <a:lumMod val="85000"/>
            </a:schemeClr>
          </a:solidFill>
        </p:spPr>
        <p:txBody>
          <a:bodyPr>
            <a:normAutofit lnSpcReduction="10000"/>
          </a:bodyPr>
          <a:lstStyle/>
          <a:p>
            <a:pPr>
              <a:buNone/>
            </a:pPr>
            <a:r>
              <a:rPr lang="en-US" sz="2400" b="1" u="sng" dirty="0">
                <a:latin typeface="Times New Roman" pitchFamily="18" charset="0"/>
                <a:cs typeface="Times New Roman" pitchFamily="18" charset="0"/>
              </a:rPr>
              <a:t> </a:t>
            </a:r>
            <a:r>
              <a:rPr lang="en-US" sz="2400" b="1" dirty="0">
                <a:latin typeface="Times New Roman" pitchFamily="18" charset="0"/>
                <a:cs typeface="Times New Roman" pitchFamily="18" charset="0"/>
              </a:rPr>
              <a:t>Terrestrial invertebrates </a:t>
            </a:r>
            <a:r>
              <a:rPr lang="en-US" sz="2400" dirty="0">
                <a:latin typeface="Times New Roman" pitchFamily="18" charset="0"/>
                <a:cs typeface="Times New Roman" pitchFamily="18" charset="0"/>
              </a:rPr>
              <a:t>involve the below-mentioned groups and many also have members that live in marine environments and freshwater.</a:t>
            </a:r>
          </a:p>
          <a:p>
            <a:r>
              <a:rPr lang="en-US" sz="2400" dirty="0">
                <a:latin typeface="Times New Roman" pitchFamily="18" charset="0"/>
                <a:cs typeface="Times New Roman" pitchFamily="18" charset="0"/>
              </a:rPr>
              <a:t>Spiders</a:t>
            </a:r>
          </a:p>
          <a:p>
            <a:r>
              <a:rPr lang="en-US" sz="2400" dirty="0">
                <a:latin typeface="Times New Roman" pitchFamily="18" charset="0"/>
                <a:cs typeface="Times New Roman" pitchFamily="18" charset="0"/>
              </a:rPr>
              <a:t>Insects</a:t>
            </a:r>
          </a:p>
          <a:p>
            <a:r>
              <a:rPr lang="en-US" sz="2400" dirty="0">
                <a:latin typeface="Times New Roman" pitchFamily="18" charset="0"/>
                <a:cs typeface="Times New Roman" pitchFamily="18" charset="0"/>
              </a:rPr>
              <a:t>Millipedes</a:t>
            </a:r>
          </a:p>
          <a:p>
            <a:r>
              <a:rPr lang="en-US" sz="2400" dirty="0">
                <a:latin typeface="Times New Roman" pitchFamily="18" charset="0"/>
                <a:cs typeface="Times New Roman" pitchFamily="18" charset="0"/>
              </a:rPr>
              <a:t>Centipedes</a:t>
            </a:r>
          </a:p>
          <a:p>
            <a:r>
              <a:rPr lang="en-US" sz="2400" dirty="0">
                <a:latin typeface="Times New Roman" pitchFamily="18" charset="0"/>
                <a:cs typeface="Times New Roman" pitchFamily="18" charset="0"/>
              </a:rPr>
              <a:t>Worms</a:t>
            </a:r>
          </a:p>
          <a:p>
            <a:r>
              <a:rPr lang="en-US" sz="2400" dirty="0">
                <a:latin typeface="Times New Roman" pitchFamily="18" charset="0"/>
                <a:cs typeface="Times New Roman" pitchFamily="18" charset="0"/>
              </a:rPr>
              <a:t>Velvet worms</a:t>
            </a:r>
          </a:p>
          <a:p>
            <a:r>
              <a:rPr lang="en-US" sz="2400" dirty="0">
                <a:latin typeface="Times New Roman" pitchFamily="18" charset="0"/>
                <a:cs typeface="Times New Roman" pitchFamily="18" charset="0"/>
              </a:rPr>
              <a:t>Land hoppers</a:t>
            </a:r>
          </a:p>
          <a:p>
            <a:r>
              <a:rPr lang="en-US" sz="2400" dirty="0">
                <a:latin typeface="Times New Roman" pitchFamily="18" charset="0"/>
                <a:cs typeface="Times New Roman" pitchFamily="18" charset="0"/>
              </a:rPr>
              <a:t>Slater's</a:t>
            </a:r>
          </a:p>
          <a:p>
            <a:pPr>
              <a:buNone/>
            </a:pPr>
            <a:endParaRPr lang="en-US" sz="2400" dirty="0">
              <a:latin typeface="Times New Roman" pitchFamily="18" charset="0"/>
              <a:cs typeface="Times New Roman" pitchFamily="18" charset="0"/>
            </a:endParaRPr>
          </a:p>
          <a:p>
            <a:endParaRPr lang="en-US" dirty="0"/>
          </a:p>
        </p:txBody>
      </p:sp>
      <p:sp>
        <p:nvSpPr>
          <p:cNvPr id="16386" name="AutoShape 2" descr="Image result for spi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spi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Wolf Spiders - The Australian Museum"/>
          <p:cNvPicPr>
            <a:picLocks noChangeAspect="1" noChangeArrowheads="1"/>
          </p:cNvPicPr>
          <p:nvPr/>
        </p:nvPicPr>
        <p:blipFill>
          <a:blip r:embed="rId2" cstate="print"/>
          <a:srcRect/>
          <a:stretch>
            <a:fillRect/>
          </a:stretch>
        </p:blipFill>
        <p:spPr bwMode="auto">
          <a:xfrm>
            <a:off x="5638800" y="1752600"/>
            <a:ext cx="3352800" cy="2438400"/>
          </a:xfrm>
          <a:prstGeom prst="rect">
            <a:avLst/>
          </a:prstGeom>
          <a:noFill/>
        </p:spPr>
      </p:pic>
      <p:pic>
        <p:nvPicPr>
          <p:cNvPr id="16392" name="Picture 8" descr="Millipede | arthropod | Britannica"/>
          <p:cNvPicPr>
            <a:picLocks noChangeAspect="1" noChangeArrowheads="1"/>
          </p:cNvPicPr>
          <p:nvPr/>
        </p:nvPicPr>
        <p:blipFill>
          <a:blip r:embed="rId3" cstate="print"/>
          <a:srcRect/>
          <a:stretch>
            <a:fillRect/>
          </a:stretch>
        </p:blipFill>
        <p:spPr bwMode="auto">
          <a:xfrm>
            <a:off x="5638800" y="4114800"/>
            <a:ext cx="3363007" cy="2514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6800" y="381000"/>
            <a:ext cx="6629400" cy="1096962"/>
          </a:xfrm>
          <a:solidFill>
            <a:schemeClr val="bg1">
              <a:lumMod val="65000"/>
            </a:schemeClr>
          </a:solidFill>
        </p:spPr>
        <p:txBody>
          <a:bodyPr>
            <a:normAutofit/>
          </a:bodyPr>
          <a:lstStyle/>
          <a:p>
            <a:r>
              <a:rPr lang="en-US" sz="2400" b="1" dirty="0">
                <a:latin typeface="Times New Roman" pitchFamily="18" charset="0"/>
                <a:cs typeface="Times New Roman" pitchFamily="18" charset="0"/>
              </a:rPr>
              <a:t>CONTINUE…</a:t>
            </a:r>
          </a:p>
        </p:txBody>
      </p:sp>
      <p:sp>
        <p:nvSpPr>
          <p:cNvPr id="10" name="Content Placeholder 9"/>
          <p:cNvSpPr>
            <a:spLocks noGrp="1"/>
          </p:cNvSpPr>
          <p:nvPr>
            <p:ph sz="half" idx="1"/>
          </p:nvPr>
        </p:nvSpPr>
        <p:spPr>
          <a:xfrm>
            <a:off x="304800" y="1752600"/>
            <a:ext cx="5334000" cy="4953000"/>
          </a:xfrm>
          <a:solidFill>
            <a:schemeClr val="bg1">
              <a:lumMod val="85000"/>
            </a:schemeClr>
          </a:solidFill>
        </p:spPr>
        <p:txBody>
          <a:bodyPr>
            <a:normAutofit/>
          </a:bodyPr>
          <a:lstStyle/>
          <a:p>
            <a:pPr>
              <a:buNone/>
            </a:pPr>
            <a:r>
              <a:rPr lang="en-US" sz="2400" b="1" dirty="0">
                <a:latin typeface="Times New Roman" pitchFamily="18" charset="0"/>
                <a:cs typeface="Times New Roman" pitchFamily="18" charset="0"/>
              </a:rPr>
              <a:t>Freshwater and marine invertebrates </a:t>
            </a:r>
            <a:r>
              <a:rPr lang="en-US" sz="2400" dirty="0">
                <a:latin typeface="Times New Roman" pitchFamily="18" charset="0"/>
                <a:cs typeface="Times New Roman" pitchFamily="18" charset="0"/>
              </a:rPr>
              <a:t>involve following groups and some of them also have land-dwelling members.</a:t>
            </a:r>
          </a:p>
          <a:p>
            <a:r>
              <a:rPr lang="en-US" sz="2400" dirty="0">
                <a:latin typeface="Times New Roman" pitchFamily="18" charset="0"/>
                <a:cs typeface="Times New Roman" pitchFamily="18" charset="0"/>
              </a:rPr>
              <a:t>Sea stars and sea urchins</a:t>
            </a:r>
          </a:p>
          <a:p>
            <a:r>
              <a:rPr lang="en-US" sz="2400" dirty="0">
                <a:latin typeface="Times New Roman" pitchFamily="18" charset="0"/>
                <a:cs typeface="Times New Roman" pitchFamily="18" charset="0"/>
              </a:rPr>
              <a:t>Anemones and corals</a:t>
            </a:r>
          </a:p>
          <a:p>
            <a:r>
              <a:rPr lang="en-US" sz="2400" dirty="0">
                <a:latin typeface="Times New Roman" pitchFamily="18" charset="0"/>
                <a:cs typeface="Times New Roman" pitchFamily="18" charset="0"/>
              </a:rPr>
              <a:t>Snails and slugs</a:t>
            </a:r>
          </a:p>
          <a:p>
            <a:r>
              <a:rPr lang="en-US" sz="2400" dirty="0">
                <a:latin typeface="Times New Roman" pitchFamily="18" charset="0"/>
                <a:cs typeface="Times New Roman" pitchFamily="18" charset="0"/>
              </a:rPr>
              <a:t>Sponges</a:t>
            </a:r>
          </a:p>
          <a:p>
            <a:r>
              <a:rPr lang="en-US" sz="2400" dirty="0">
                <a:latin typeface="Times New Roman" pitchFamily="18" charset="0"/>
                <a:cs typeface="Times New Roman" pitchFamily="18" charset="0"/>
              </a:rPr>
              <a:t>Bluebottles and jellies</a:t>
            </a:r>
          </a:p>
          <a:p>
            <a:r>
              <a:rPr lang="en-US" sz="2400" dirty="0">
                <a:latin typeface="Times New Roman" pitchFamily="18" charset="0"/>
                <a:cs typeface="Times New Roman" pitchFamily="18" charset="0"/>
              </a:rPr>
              <a:t>Crabs, prawns, crayfish &amp; lobsters</a:t>
            </a:r>
          </a:p>
          <a:p>
            <a:pPr>
              <a:buNone/>
            </a:pPr>
            <a:endParaRPr lang="en-US" sz="2400" dirty="0">
              <a:latin typeface="Times New Roman" pitchFamily="18" charset="0"/>
              <a:cs typeface="Times New Roman" pitchFamily="18" charset="0"/>
            </a:endParaRPr>
          </a:p>
          <a:p>
            <a:endParaRPr lang="en-US" dirty="0"/>
          </a:p>
        </p:txBody>
      </p:sp>
      <p:sp>
        <p:nvSpPr>
          <p:cNvPr id="16386" name="AutoShape 2" descr="Image result for spi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spi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4" name="Picture 2" descr="Bluebottle - Manly, Australia | Common jellyfish found on Auâ¦ | Flickr"/>
          <p:cNvPicPr>
            <a:picLocks noChangeAspect="1" noChangeArrowheads="1"/>
          </p:cNvPicPr>
          <p:nvPr/>
        </p:nvPicPr>
        <p:blipFill>
          <a:blip r:embed="rId2" cstate="print"/>
          <a:srcRect/>
          <a:stretch>
            <a:fillRect/>
          </a:stretch>
        </p:blipFill>
        <p:spPr bwMode="auto">
          <a:xfrm>
            <a:off x="5791200" y="1752600"/>
            <a:ext cx="2971800" cy="2228850"/>
          </a:xfrm>
          <a:prstGeom prst="rect">
            <a:avLst/>
          </a:prstGeom>
          <a:noFill/>
        </p:spPr>
      </p:pic>
      <p:sp>
        <p:nvSpPr>
          <p:cNvPr id="18436" name="AutoShape 4" descr="9 Cool Facts About Star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9 Cool Facts About Star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9 Cool Facts About Starfish"/>
          <p:cNvPicPr>
            <a:picLocks noChangeAspect="1" noChangeArrowheads="1"/>
          </p:cNvPicPr>
          <p:nvPr/>
        </p:nvPicPr>
        <p:blipFill>
          <a:blip r:embed="rId3" cstate="print"/>
          <a:srcRect/>
          <a:stretch>
            <a:fillRect/>
          </a:stretch>
        </p:blipFill>
        <p:spPr bwMode="auto">
          <a:xfrm>
            <a:off x="5715000" y="4343400"/>
            <a:ext cx="3124200" cy="1952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086600" cy="944562"/>
          </a:xfrm>
          <a:solidFill>
            <a:schemeClr val="accent2">
              <a:lumMod val="60000"/>
              <a:lumOff val="40000"/>
            </a:schemeClr>
          </a:solidFill>
        </p:spPr>
        <p:txBody>
          <a:bodyPr>
            <a:normAutofit/>
          </a:bodyPr>
          <a:lstStyle/>
          <a:p>
            <a:r>
              <a:rPr lang="en-US" sz="2400" b="1" dirty="0">
                <a:latin typeface="Times New Roman" pitchFamily="18" charset="0"/>
                <a:cs typeface="Times New Roman" pitchFamily="18" charset="0"/>
              </a:rPr>
              <a:t>CHARACTERISTICS OF INVERTEBRATES</a:t>
            </a:r>
          </a:p>
        </p:txBody>
      </p:sp>
      <p:sp>
        <p:nvSpPr>
          <p:cNvPr id="3" name="Content Placeholder 2"/>
          <p:cNvSpPr>
            <a:spLocks noGrp="1"/>
          </p:cNvSpPr>
          <p:nvPr>
            <p:ph idx="1"/>
          </p:nvPr>
        </p:nvSpPr>
        <p:spPr>
          <a:xfrm>
            <a:off x="457200" y="2133600"/>
            <a:ext cx="8229600" cy="4495800"/>
          </a:xfrm>
          <a:solidFill>
            <a:schemeClr val="accent2">
              <a:lumMod val="40000"/>
              <a:lumOff val="60000"/>
            </a:schemeClr>
          </a:solidFill>
        </p:spPr>
        <p:txBody>
          <a:bodyPr>
            <a:noAutofit/>
          </a:bodyPr>
          <a:lstStyle/>
          <a:p>
            <a:pPr algn="just"/>
            <a:r>
              <a:rPr lang="en-US" sz="2400" b="1" dirty="0">
                <a:latin typeface="Times New Roman" pitchFamily="18" charset="0"/>
                <a:cs typeface="Times New Roman" pitchFamily="18" charset="0"/>
              </a:rPr>
              <a:t>Terrestrial (land-dwelling)  Invertebrates</a:t>
            </a:r>
            <a:r>
              <a:rPr lang="en-US" sz="2400" dirty="0">
                <a:latin typeface="Times New Roman" pitchFamily="18" charset="0"/>
                <a:cs typeface="Times New Roman" pitchFamily="18" charset="0"/>
              </a:rPr>
              <a:t> are animals that lack a vertebral column (backbone). Insects are the most common invasive terrestrial invertebrate, but it also includes other arthropods, mollusks (such as snails and slugs), and nematodes (roundworms).</a:t>
            </a:r>
          </a:p>
          <a:p>
            <a:pPr algn="just"/>
            <a:r>
              <a:rPr lang="en-US" sz="2400" b="1" dirty="0">
                <a:latin typeface="Times New Roman" pitchFamily="18" charset="0"/>
                <a:cs typeface="Times New Roman" pitchFamily="18" charset="0"/>
              </a:rPr>
              <a:t>Marine invertebrates</a:t>
            </a:r>
            <a:r>
              <a:rPr lang="en-US" sz="2400" dirty="0">
                <a:latin typeface="Times New Roman" pitchFamily="18" charset="0"/>
                <a:cs typeface="Times New Roman" pitchFamily="18" charset="0"/>
              </a:rPr>
              <a:t> are the invertebrates that live in marine habitats.</a:t>
            </a:r>
            <a:r>
              <a:rPr lang="en-US" sz="2400" b="1" dirty="0">
                <a:latin typeface="Times New Roman" pitchFamily="18" charset="0"/>
                <a:cs typeface="Times New Roman" pitchFamily="18" charset="0"/>
              </a:rPr>
              <a:t> Marine habitats</a:t>
            </a:r>
            <a:r>
              <a:rPr lang="en-US" sz="2400" dirty="0">
                <a:latin typeface="Times New Roman" pitchFamily="18" charset="0"/>
                <a:cs typeface="Times New Roman" pitchFamily="18" charset="0"/>
              </a:rPr>
              <a:t> are habitats that support marine life. Marine life depends in some way on the saltwater that is in the sea . A habitat is an ecological or environmental area inhabited by one or more living species. The marine environment supports many kinds of these habitats</a:t>
            </a:r>
            <a:r>
              <a:rPr lang="en-US" sz="2400" dirty="0"/>
              <a:t>.</a:t>
            </a:r>
            <a:endParaRPr lang="en-US" sz="2400" dirty="0">
              <a:latin typeface="Times New Roman" pitchFamily="18" charset="0"/>
              <a:cs typeface="Times New Roman" pitchFamily="18" charset="0"/>
            </a:endParaRPr>
          </a:p>
        </p:txBody>
      </p:sp>
      <p:sp>
        <p:nvSpPr>
          <p:cNvPr id="4" name="Title 1"/>
          <p:cNvSpPr txBox="1">
            <a:spLocks/>
          </p:cNvSpPr>
          <p:nvPr/>
        </p:nvSpPr>
        <p:spPr>
          <a:xfrm>
            <a:off x="609600" y="1295400"/>
            <a:ext cx="2819400" cy="762000"/>
          </a:xfrm>
          <a:prstGeom prst="rect">
            <a:avLst/>
          </a:prstGeom>
          <a:solidFill>
            <a:schemeClr val="accent2">
              <a:lumMod val="60000"/>
              <a:lumOff val="40000"/>
            </a:schemeClr>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b="1" noProof="0" dirty="0">
                <a:latin typeface="Times New Roman" pitchFamily="18" charset="0"/>
                <a:ea typeface="+mj-ea"/>
                <a:cs typeface="Times New Roman" pitchFamily="18" charset="0"/>
              </a:rPr>
              <a:t>HABITAT:</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a:solidFill>
            <a:schemeClr val="accent2">
              <a:lumMod val="40000"/>
              <a:lumOff val="60000"/>
            </a:schemeClr>
          </a:solidFill>
        </p:spPr>
        <p:txBody>
          <a:bodyPr>
            <a:noAutofit/>
          </a:bodyPr>
          <a:lstStyle/>
          <a:p>
            <a:pPr algn="just">
              <a:buFont typeface="Wingdings" pitchFamily="2" charset="2"/>
              <a:buChar char="§"/>
            </a:pPr>
            <a:r>
              <a:rPr lang="en-US" sz="2800" dirty="0">
                <a:latin typeface="Times New Roman" pitchFamily="18" charset="0"/>
                <a:cs typeface="Times New Roman" pitchFamily="18" charset="0"/>
              </a:rPr>
              <a:t>At present nearly one million living species of animals are known out of which about 95 per cent constitute the invertebrates. </a:t>
            </a:r>
          </a:p>
          <a:p>
            <a:pPr algn="just">
              <a:buFont typeface="Wingdings" pitchFamily="2" charset="2"/>
              <a:buChar char="§"/>
            </a:pPr>
            <a:r>
              <a:rPr lang="en-US" sz="2800" dirty="0">
                <a:latin typeface="Times New Roman" pitchFamily="18" charset="0"/>
                <a:cs typeface="Times New Roman" pitchFamily="18" charset="0"/>
              </a:rPr>
              <a:t>It has been estimated that the number of extinct species is around seven times the number of living species and, therefore, there may have been some seven million species. Among 1.25 million animal species, 95% (1.2 million) are invertebrates.</a:t>
            </a:r>
          </a:p>
          <a:p>
            <a:pPr algn="just">
              <a:buFont typeface="Wingdings" pitchFamily="2" charset="2"/>
              <a:buChar char="§"/>
            </a:pPr>
            <a:r>
              <a:rPr lang="en-US" sz="2800" dirty="0">
                <a:latin typeface="Times New Roman" pitchFamily="18" charset="0"/>
                <a:cs typeface="Times New Roman" pitchFamily="18" charset="0"/>
              </a:rPr>
              <a:t>Among 1.2 million invertebrates, 1 million are Arthropods</a:t>
            </a:r>
            <a:r>
              <a:rPr lang="en-US" sz="2800" dirty="0"/>
              <a:t>.</a:t>
            </a:r>
          </a:p>
          <a:p>
            <a:pPr fontAlgn="base">
              <a:buNone/>
            </a:pPr>
            <a:endParaRPr lang="en-US" sz="2800" dirty="0"/>
          </a:p>
          <a:p>
            <a:pPr>
              <a:buNone/>
            </a:pPr>
            <a:endParaRPr lang="en-US" sz="2400" dirty="0">
              <a:latin typeface="Times New Roman" pitchFamily="18" charset="0"/>
              <a:cs typeface="Times New Roman" pitchFamily="18" charset="0"/>
            </a:endParaRPr>
          </a:p>
        </p:txBody>
      </p:sp>
      <p:sp>
        <p:nvSpPr>
          <p:cNvPr id="4" name="Title 1"/>
          <p:cNvSpPr txBox="1">
            <a:spLocks/>
          </p:cNvSpPr>
          <p:nvPr/>
        </p:nvSpPr>
        <p:spPr>
          <a:xfrm>
            <a:off x="1752600" y="457200"/>
            <a:ext cx="6172200" cy="838200"/>
          </a:xfrm>
          <a:prstGeom prst="rect">
            <a:avLst/>
          </a:prstGeom>
          <a:solidFill>
            <a:schemeClr val="accent2">
              <a:lumMod val="60000"/>
              <a:lumOff val="40000"/>
            </a:schemeClr>
          </a:solidFill>
        </p:spPr>
        <p:txBody>
          <a:bodyPr vert="horz" lIns="91440" tIns="45720" rIns="91440" bIns="45720" rtlCol="0" anchor="ctr">
            <a:normAutofit/>
          </a:bodyPr>
          <a:lstStyle/>
          <a:p>
            <a:pPr lvl="0" algn="ctr">
              <a:spcBef>
                <a:spcPct val="0"/>
              </a:spcBef>
            </a:pPr>
            <a:r>
              <a:rPr lang="en-US" sz="2400" b="1" dirty="0">
                <a:latin typeface="Times New Roman" pitchFamily="18" charset="0"/>
                <a:cs typeface="Times New Roman" pitchFamily="18" charset="0"/>
              </a:rPr>
              <a:t>NUMERICAL STRENGTH</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304800"/>
            <a:ext cx="6172200" cy="838200"/>
          </a:xfrm>
          <a:prstGeom prst="rect">
            <a:avLst/>
          </a:prstGeom>
          <a:solidFill>
            <a:schemeClr val="accent2">
              <a:lumMod val="60000"/>
              <a:lumOff val="40000"/>
            </a:schemeClr>
          </a:solidFill>
        </p:spPr>
        <p:txBody>
          <a:bodyPr vert="horz" lIns="91440" tIns="45720" rIns="91440" bIns="45720" rtlCol="0" anchor="ctr">
            <a:normAutofit/>
          </a:bodyPr>
          <a:lstStyle/>
          <a:p>
            <a:pPr algn="ctr" fontAlgn="base"/>
            <a:r>
              <a:rPr lang="en-US" sz="2400" b="1" dirty="0">
                <a:latin typeface="Times New Roman" pitchFamily="18" charset="0"/>
                <a:cs typeface="Times New Roman" pitchFamily="18" charset="0"/>
              </a:rPr>
              <a:t>COLD-BLOODED ANIMALS</a:t>
            </a:r>
            <a:endParaRPr lang="en-US" sz="2400" b="1" dirty="0"/>
          </a:p>
        </p:txBody>
      </p:sp>
      <p:sp>
        <p:nvSpPr>
          <p:cNvPr id="6" name="Content Placeholder 9"/>
          <p:cNvSpPr>
            <a:spLocks noGrp="1"/>
          </p:cNvSpPr>
          <p:nvPr>
            <p:ph sz="half" idx="1"/>
          </p:nvPr>
        </p:nvSpPr>
        <p:spPr>
          <a:xfrm>
            <a:off x="304800" y="1371600"/>
            <a:ext cx="4648200" cy="4343400"/>
          </a:xfrm>
          <a:solidFill>
            <a:schemeClr val="accent2">
              <a:lumMod val="40000"/>
              <a:lumOff val="60000"/>
            </a:schemeClr>
          </a:solidFill>
        </p:spPr>
        <p:txBody>
          <a:bodyPr>
            <a:normAutofit/>
          </a:bodyPr>
          <a:lstStyle/>
          <a:p>
            <a:pPr fontAlgn="base">
              <a:buNone/>
            </a:pPr>
            <a:endParaRPr lang="en-US" sz="2400" b="1" dirty="0"/>
          </a:p>
          <a:p>
            <a:pPr fontAlgn="base"/>
            <a:r>
              <a:rPr lang="en-US" sz="3600" dirty="0">
                <a:latin typeface="Times New Roman" pitchFamily="18" charset="0"/>
                <a:cs typeface="Times New Roman" pitchFamily="18" charset="0"/>
              </a:rPr>
              <a:t>All invertebrates are cold-blooded, i.e., they cannot keep body temperature constant all the time.</a:t>
            </a:r>
          </a:p>
          <a:p>
            <a:pPr fontAlgn="base">
              <a:buNone/>
            </a:pPr>
            <a:endParaRPr lang="en-US" sz="2400" dirty="0">
              <a:latin typeface="Times New Roman" pitchFamily="18" charset="0"/>
              <a:cs typeface="Times New Roman" pitchFamily="18" charset="0"/>
            </a:endParaRPr>
          </a:p>
        </p:txBody>
      </p:sp>
      <p:sp>
        <p:nvSpPr>
          <p:cNvPr id="30722" name="AutoShape 2"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What group of animals includes those with a segmented body, a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Copy Of Copy Of Copy Of Exoskeleton Vs. Human Skin And Skelet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2" name="Picture 2" descr="What Are Cold-Blooded Animals? - WorldAtlas.com"/>
          <p:cNvPicPr>
            <a:picLocks noChangeAspect="1" noChangeArrowheads="1"/>
          </p:cNvPicPr>
          <p:nvPr/>
        </p:nvPicPr>
        <p:blipFill>
          <a:blip r:embed="rId2" cstate="print"/>
          <a:srcRect/>
          <a:stretch>
            <a:fillRect/>
          </a:stretch>
        </p:blipFill>
        <p:spPr bwMode="auto">
          <a:xfrm>
            <a:off x="5029200" y="1371600"/>
            <a:ext cx="3946742" cy="434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1516</Words>
  <Application>Microsoft Office PowerPoint</Application>
  <PresentationFormat>On-screen Show (4:3)</PresentationFormat>
  <Paragraphs>94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Unit 1: Invertebrates Introduction Topic: Invertebrates Definition and Characteristics B.Ed (Hons) Secondary Semester IV Subject: Biology IV(minor) Course Title: Invertebrates Diversity Represented By: Ms Sidra Younis Department of  Education(Planning and Development) Lahore College for Women University, Lahore</vt:lpstr>
      <vt:lpstr>LEARNING OUTCOMES</vt:lpstr>
      <vt:lpstr>Invertebrates Definition and Characteristics</vt:lpstr>
      <vt:lpstr>INVERTEBRATES INTRODUCTION</vt:lpstr>
      <vt:lpstr>TYPES OF INVERTEBRATES</vt:lpstr>
      <vt:lpstr>CONTINUE…</vt:lpstr>
      <vt:lpstr>CHARACTERISTICS OF INVERTEBRATES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Unit 1: Invertebrates Introduction Topic: Invertebrates Definition and Characteristics B.Ed (Hons) secondary Semester 4 Subject: Biology 4(minor) Course title: Invertebrates Diversity Represented By: Ms Sidra Younis Department of  Education(Planning and Development) Lahore college for women university, Lahore</dc:title>
  <dc:creator>AIZA MEHMOOD</dc:creator>
  <cp:lastModifiedBy>User</cp:lastModifiedBy>
  <cp:revision>133</cp:revision>
  <dcterms:created xsi:type="dcterms:W3CDTF">2020-04-13T16:21:18Z</dcterms:created>
  <dcterms:modified xsi:type="dcterms:W3CDTF">2020-05-20T11:10:45Z</dcterms:modified>
</cp:coreProperties>
</file>