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3" r:id="rId2"/>
    <p:sldId id="284" r:id="rId3"/>
    <p:sldId id="300" r:id="rId4"/>
    <p:sldId id="301" r:id="rId5"/>
    <p:sldId id="30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8/20/2020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8/20/2020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8/20/2020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6583" y="221673"/>
            <a:ext cx="10861962" cy="6317672"/>
          </a:xfrm>
        </p:spPr>
        <p:txBody>
          <a:bodyPr/>
          <a:lstStyle/>
          <a:p>
            <a:pPr marL="0" lvl="0" indent="0" algn="ctr" defTabSz="457200">
              <a:lnSpc>
                <a:spcPct val="100000"/>
              </a:lnSpc>
              <a:buClr>
                <a:srgbClr val="99CB38"/>
              </a:buClr>
              <a:buSzPct val="80000"/>
              <a:buNone/>
            </a:pPr>
            <a:r>
              <a:rPr lang="en-US" sz="2800" b="1" dirty="0" smtClean="0">
                <a:latin typeface="Times New Roman" pitchFamily="18" charset="0"/>
                <a:cs typeface="Times New Roman" pitchFamily="18" charset="0"/>
              </a:rPr>
              <a:t>Unit 2: Morphology of Plants</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Topic: Inflorescence</a:t>
            </a:r>
            <a:br>
              <a:rPr lang="en-US" sz="28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Semester III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Subject: Advance Biology 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Course Title: Plant </a:t>
            </a:r>
            <a:r>
              <a:rPr lang="en-US" sz="2800" b="1" dirty="0" err="1" smtClean="0">
                <a:latin typeface="Times New Roman" pitchFamily="18" charset="0"/>
                <a:cs typeface="Times New Roman" pitchFamily="18" charset="0"/>
              </a:rPr>
              <a:t>Systematics</a:t>
            </a:r>
            <a:r>
              <a:rPr lang="en-US" sz="2800" b="1" dirty="0" smtClean="0">
                <a:latin typeface="Times New Roman" pitchFamily="18" charset="0"/>
                <a:cs typeface="Times New Roman" pitchFamily="18" charset="0"/>
              </a:rPr>
              <a:t> and Anatomy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Represented By: Ms Sidra </a:t>
            </a:r>
            <a:r>
              <a:rPr lang="en-US" sz="2800" b="1" dirty="0" err="1" smtClean="0">
                <a:latin typeface="Times New Roman" pitchFamily="18" charset="0"/>
                <a:cs typeface="Times New Roman" pitchFamily="18" charset="0"/>
              </a:rPr>
              <a:t>Younis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Department of  Education (Planning and Development)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Lahore College for Women University, Lahore</a:t>
            </a:r>
            <a:br>
              <a:rPr lang="en-US" sz="2800" b="1" dirty="0" smtClean="0">
                <a:latin typeface="Times New Roman" pitchFamily="18" charset="0"/>
                <a:cs typeface="Times New Roman" pitchFamily="18" charset="0"/>
              </a:rPr>
            </a:br>
            <a:endParaRPr lang="en-US" sz="2800" b="1" dirty="0">
              <a:solidFill>
                <a:prstClr val="black"/>
              </a:solidFill>
              <a:latin typeface="Times New Roman" panose="02020603050405020304" pitchFamily="18" charset="0"/>
              <a:cs typeface="Times New Roman" panose="02020603050405020304" pitchFamily="18" charset="0"/>
            </a:endParaRPr>
          </a:p>
          <a:p>
            <a:pPr marL="0" lvl="0" indent="0" defTabSz="457200">
              <a:lnSpc>
                <a:spcPct val="100000"/>
              </a:lnSpc>
              <a:buClr>
                <a:srgbClr val="99CB38"/>
              </a:buClr>
              <a:buSzPct val="80000"/>
              <a:buNone/>
            </a:pPr>
            <a:endParaRPr lang="en-US" sz="2800" b="1" dirty="0">
              <a:solidFill>
                <a:prstClr val="black"/>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 xmlns:p14="http://schemas.microsoft.com/office/powerpoint/2010/main" val="3303528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1478570"/>
          </a:xfrm>
        </p:spPr>
        <p:txBody>
          <a:bodyPr/>
          <a:lstStyle/>
          <a:p>
            <a:pPr algn="ctr"/>
            <a:r>
              <a:rPr lang="en-US" b="1" dirty="0">
                <a:solidFill>
                  <a:srgbClr val="FF0000"/>
                </a:solidFill>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30984" y="759655"/>
            <a:ext cx="11540622" cy="5847685"/>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 </a:t>
            </a:r>
            <a:r>
              <a:rPr lang="en-US" dirty="0" smtClean="0"/>
              <a:t>Inflorescence is the arrangement of flowers on the floral axis. The flowers are arranged with respect to a fixed floral axis.</a:t>
            </a:r>
          </a:p>
          <a:p>
            <a:pPr fontAlgn="base"/>
            <a:r>
              <a:rPr lang="en-US" b="1" dirty="0" smtClean="0"/>
              <a:t>It is of following types:</a:t>
            </a:r>
            <a:endParaRPr lang="en-US" dirty="0" smtClean="0"/>
          </a:p>
          <a:p>
            <a:pPr fontAlgn="base">
              <a:buNone/>
            </a:pPr>
            <a:r>
              <a:rPr lang="en-US" b="1" dirty="0" smtClean="0"/>
              <a:t>1. Raceme:</a:t>
            </a:r>
            <a:endParaRPr lang="en-US" dirty="0" smtClean="0"/>
          </a:p>
          <a:p>
            <a:pPr fontAlgn="base"/>
            <a:r>
              <a:rPr lang="en-US" dirty="0" smtClean="0"/>
              <a:t>When peduncle bears many </a:t>
            </a:r>
            <a:r>
              <a:rPr lang="en-US" dirty="0" err="1" smtClean="0"/>
              <a:t>pedicellate</a:t>
            </a:r>
            <a:r>
              <a:rPr lang="en-US" dirty="0" smtClean="0"/>
              <a:t> flowers in an </a:t>
            </a:r>
            <a:r>
              <a:rPr lang="en-US" dirty="0" err="1" smtClean="0"/>
              <a:t>acropetal</a:t>
            </a:r>
            <a:r>
              <a:rPr lang="en-US" dirty="0" smtClean="0"/>
              <a:t> manner, </a:t>
            </a:r>
            <a:r>
              <a:rPr lang="en-US" dirty="0" err="1" smtClean="0"/>
              <a:t>e.g.,Veronica</a:t>
            </a:r>
            <a:r>
              <a:rPr lang="en-US" dirty="0" smtClean="0"/>
              <a:t>, etc.</a:t>
            </a:r>
          </a:p>
          <a:p>
            <a:pPr fontAlgn="base">
              <a:buNone/>
            </a:pPr>
            <a:r>
              <a:rPr lang="en-US" b="1" dirty="0" smtClean="0"/>
              <a:t>2. Spike:</a:t>
            </a:r>
            <a:endParaRPr lang="en-US" dirty="0" smtClean="0"/>
          </a:p>
          <a:p>
            <a:pPr fontAlgn="base"/>
            <a:r>
              <a:rPr lang="en-US" dirty="0" smtClean="0"/>
              <a:t>A raceme with sessile flowers, e.g., Callistemon, etc.</a:t>
            </a:r>
          </a:p>
          <a:p>
            <a:pPr fontAlgn="base">
              <a:buNone/>
            </a:pPr>
            <a:r>
              <a:rPr lang="en-US" b="1" dirty="0" smtClean="0"/>
              <a:t>3. Spikelet:</a:t>
            </a:r>
            <a:endParaRPr lang="en-US" dirty="0" smtClean="0"/>
          </a:p>
          <a:p>
            <a:pPr fontAlgn="base"/>
            <a:r>
              <a:rPr lang="en-US" dirty="0" smtClean="0"/>
              <a:t>Small spikes arranged in a spike, raceme or panicle manner. Each flower consists of an </a:t>
            </a:r>
            <a:r>
              <a:rPr lang="en-US" dirty="0" err="1" smtClean="0"/>
              <a:t>awned</a:t>
            </a:r>
            <a:r>
              <a:rPr lang="en-US" dirty="0" smtClean="0"/>
              <a:t> bract, three stamens and an ovary with two feathery stigmas, e.g., </a:t>
            </a:r>
            <a:r>
              <a:rPr lang="en-US" dirty="0" err="1" smtClean="0"/>
              <a:t>Triticum</a:t>
            </a:r>
            <a:r>
              <a:rPr lang="en-US" dirty="0" smtClean="0"/>
              <a:t>.</a:t>
            </a:r>
          </a:p>
          <a:p>
            <a:pPr fontAlgn="base"/>
            <a:endParaRPr lang="en-US" dirty="0" smtClean="0"/>
          </a:p>
          <a:p>
            <a:pPr fontAlgn="base"/>
            <a:endParaRPr lang="en-US" dirty="0" smtClean="0"/>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42363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973263"/>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51692" y="407963"/>
            <a:ext cx="11619914" cy="6199377"/>
          </a:xfrm>
        </p:spPr>
        <p:txBody>
          <a:bodyPr>
            <a:noAutofit/>
          </a:bodyPr>
          <a:lstStyle/>
          <a:p>
            <a:pPr fontAlgn="base">
              <a:buNone/>
            </a:pPr>
            <a:r>
              <a:rPr lang="en-US" b="1" dirty="0" smtClean="0"/>
              <a:t>4. Panicle:</a:t>
            </a:r>
            <a:endParaRPr lang="en-US" dirty="0" smtClean="0"/>
          </a:p>
          <a:p>
            <a:pPr fontAlgn="base"/>
            <a:r>
              <a:rPr lang="en-US" dirty="0" smtClean="0"/>
              <a:t>Branched raceme, e.g., </a:t>
            </a:r>
            <a:r>
              <a:rPr lang="en-US" dirty="0" err="1" smtClean="0"/>
              <a:t>Delonix</a:t>
            </a:r>
            <a:r>
              <a:rPr lang="en-US" dirty="0" smtClean="0"/>
              <a:t> </a:t>
            </a:r>
            <a:r>
              <a:rPr lang="en-US" dirty="0" err="1" smtClean="0"/>
              <a:t>regia</a:t>
            </a:r>
            <a:r>
              <a:rPr lang="en-US" dirty="0" smtClean="0"/>
              <a:t>.</a:t>
            </a:r>
          </a:p>
          <a:p>
            <a:pPr fontAlgn="base">
              <a:buNone/>
            </a:pPr>
            <a:r>
              <a:rPr lang="en-US" b="1" dirty="0" smtClean="0"/>
              <a:t>5. Catkin:</a:t>
            </a:r>
            <a:endParaRPr lang="en-US" dirty="0" smtClean="0"/>
          </a:p>
          <a:p>
            <a:pPr fontAlgn="base"/>
            <a:r>
              <a:rPr lang="en-US" dirty="0" smtClean="0"/>
              <a:t>Pendant spike with unisexual flowers, e.g., </a:t>
            </a:r>
            <a:r>
              <a:rPr lang="en-US" dirty="0" err="1" smtClean="0"/>
              <a:t>Morus</a:t>
            </a:r>
            <a:r>
              <a:rPr lang="en-US" dirty="0" smtClean="0"/>
              <a:t> alba etc.</a:t>
            </a:r>
          </a:p>
          <a:p>
            <a:pPr fontAlgn="base">
              <a:buNone/>
            </a:pPr>
            <a:r>
              <a:rPr lang="en-US" b="1" dirty="0" smtClean="0"/>
              <a:t>6. </a:t>
            </a:r>
            <a:r>
              <a:rPr lang="en-US" b="1" dirty="0" err="1" smtClean="0"/>
              <a:t>Spadix</a:t>
            </a:r>
            <a:r>
              <a:rPr lang="en-US" b="1" dirty="0" smtClean="0"/>
              <a:t>:</a:t>
            </a:r>
          </a:p>
          <a:p>
            <a:pPr fontAlgn="base"/>
            <a:r>
              <a:rPr lang="en-US" dirty="0" smtClean="0"/>
              <a:t>Spike with a fleshy axis, enclosed by one or more large bracts called </a:t>
            </a:r>
            <a:r>
              <a:rPr lang="en-US" dirty="0" err="1" smtClean="0"/>
              <a:t>spathes</a:t>
            </a:r>
            <a:r>
              <a:rPr lang="en-US" dirty="0" smtClean="0"/>
              <a:t>, e.g., Musa, </a:t>
            </a:r>
            <a:r>
              <a:rPr lang="en-US" dirty="0" err="1" smtClean="0"/>
              <a:t>Pistia</a:t>
            </a:r>
            <a:r>
              <a:rPr lang="en-US" dirty="0" smtClean="0"/>
              <a:t>, etc.</a:t>
            </a:r>
          </a:p>
          <a:p>
            <a:pPr fontAlgn="base">
              <a:buNone/>
            </a:pPr>
            <a:r>
              <a:rPr lang="en-US" b="1" dirty="0" smtClean="0"/>
              <a:t>7. </a:t>
            </a:r>
            <a:r>
              <a:rPr lang="en-US" b="1" dirty="0" err="1" smtClean="0"/>
              <a:t>Corymb</a:t>
            </a:r>
            <a:r>
              <a:rPr lang="en-US" b="1" dirty="0" smtClean="0"/>
              <a:t>:</a:t>
            </a:r>
            <a:endParaRPr lang="en-US" dirty="0" smtClean="0"/>
          </a:p>
          <a:p>
            <a:pPr fontAlgn="base"/>
            <a:r>
              <a:rPr lang="en-US" dirty="0" smtClean="0"/>
              <a:t>Raceme, in which all the flowers reach the same level due to more elongation of the pedicel of older flowers, e.g., </a:t>
            </a:r>
            <a:r>
              <a:rPr lang="en-US" dirty="0" err="1" smtClean="0"/>
              <a:t>Iberis</a:t>
            </a:r>
            <a:r>
              <a:rPr lang="en-US" dirty="0" smtClean="0"/>
              <a:t> </a:t>
            </a:r>
            <a:r>
              <a:rPr lang="en-US" dirty="0" err="1" smtClean="0"/>
              <a:t>amara</a:t>
            </a:r>
            <a:r>
              <a:rPr lang="en-US" dirty="0" smtClean="0"/>
              <a:t>.</a:t>
            </a:r>
          </a:p>
          <a:p>
            <a:pPr fontAlgn="base">
              <a:buNone/>
            </a:pPr>
            <a:r>
              <a:rPr lang="en-US" b="1" dirty="0" smtClean="0"/>
              <a:t>8. Umbel:</a:t>
            </a:r>
          </a:p>
          <a:p>
            <a:pPr fontAlgn="base">
              <a:buNone/>
            </a:pPr>
            <a:r>
              <a:rPr lang="en-US" dirty="0" smtClean="0"/>
              <a:t>When </a:t>
            </a:r>
            <a:r>
              <a:rPr lang="en-US" dirty="0" err="1" smtClean="0"/>
              <a:t>pedicellate</a:t>
            </a:r>
            <a:r>
              <a:rPr lang="en-US" dirty="0" smtClean="0"/>
              <a:t> flowers arise from a common point as in members of </a:t>
            </a:r>
            <a:r>
              <a:rPr lang="en-US" dirty="0" err="1" smtClean="0"/>
              <a:t>Apiaceae</a:t>
            </a:r>
            <a:r>
              <a:rPr lang="en-US" dirty="0" smtClean="0"/>
              <a:t>.</a:t>
            </a:r>
          </a:p>
          <a:p>
            <a:pPr fontAlgn="base">
              <a:buNone/>
            </a:pPr>
            <a:endParaRPr lang="en-US" dirty="0" smtClean="0"/>
          </a:p>
          <a:p>
            <a:pPr marL="0" indent="0">
              <a:buNone/>
            </a:pPr>
            <a:endParaRPr lang="en-US" dirty="0" smtClean="0"/>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42363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1478570"/>
          </a:xfrm>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CONT…</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84" y="759655"/>
            <a:ext cx="11540622" cy="5847685"/>
          </a:xfrm>
        </p:spPr>
        <p:txBody>
          <a:bodyPr>
            <a:noAutofit/>
          </a:bodyPr>
          <a:lstStyle/>
          <a:p>
            <a:pPr fontAlgn="base">
              <a:buNone/>
            </a:pPr>
            <a:r>
              <a:rPr lang="en-US" dirty="0" smtClean="0"/>
              <a:t>9. </a:t>
            </a:r>
            <a:r>
              <a:rPr lang="en-US" b="1" dirty="0" err="1" smtClean="0"/>
              <a:t>Capitulum</a:t>
            </a:r>
            <a:r>
              <a:rPr lang="en-US" b="1" dirty="0" smtClean="0"/>
              <a:t> or Head:</a:t>
            </a:r>
            <a:endParaRPr lang="en-US" dirty="0" smtClean="0"/>
          </a:p>
          <a:p>
            <a:pPr fontAlgn="base"/>
            <a:r>
              <a:rPr lang="en-US" dirty="0" smtClean="0"/>
              <a:t>When numerous, small, sessile flowers are aggregated to form a dense inflorescence as in members of </a:t>
            </a:r>
            <a:r>
              <a:rPr lang="en-US" dirty="0" err="1" smtClean="0"/>
              <a:t>Compositae</a:t>
            </a:r>
            <a:r>
              <a:rPr lang="en-US" dirty="0" smtClean="0"/>
              <a:t> or Asteraceae.</a:t>
            </a:r>
          </a:p>
          <a:p>
            <a:pPr fontAlgn="base"/>
            <a:endParaRPr lang="en-US" dirty="0" smtClean="0"/>
          </a:p>
          <a:p>
            <a:pPr fontAlgn="base">
              <a:buNone/>
            </a:pPr>
            <a:endParaRPr lang="en-US" dirty="0" smtClean="0"/>
          </a:p>
          <a:p>
            <a:pPr marL="0" indent="0">
              <a:buNone/>
            </a:pPr>
            <a:endParaRPr lang="en-US" dirty="0" smtClean="0"/>
          </a:p>
          <a:p>
            <a:pPr marL="0" indent="0">
              <a:buNone/>
            </a:pPr>
            <a:endParaRPr lang="en-US" dirty="0">
              <a:latin typeface="Times New Roman" panose="02020603050405020304" pitchFamily="18" charset="0"/>
              <a:cs typeface="Times New Roman" panose="02020603050405020304" pitchFamily="18" charset="0"/>
            </a:endParaRPr>
          </a:p>
        </p:txBody>
      </p:sp>
      <p:pic>
        <p:nvPicPr>
          <p:cNvPr id="1026" name="Picture 2" descr="C:\Users\User\Desktop\types-of-inflorescence.jpg"/>
          <p:cNvPicPr>
            <a:picLocks noChangeAspect="1" noChangeArrowheads="1"/>
          </p:cNvPicPr>
          <p:nvPr/>
        </p:nvPicPr>
        <p:blipFill>
          <a:blip r:embed="rId2"/>
          <a:srcRect/>
          <a:stretch>
            <a:fillRect/>
          </a:stretch>
        </p:blipFill>
        <p:spPr bwMode="auto">
          <a:xfrm>
            <a:off x="1786597" y="2313401"/>
            <a:ext cx="9214338" cy="4129601"/>
          </a:xfrm>
          <a:prstGeom prst="rect">
            <a:avLst/>
          </a:prstGeom>
          <a:noFill/>
        </p:spPr>
      </p:pic>
    </p:spTree>
    <p:extLst>
      <p:ext uri="{BB962C8B-B14F-4D97-AF65-F5344CB8AC3E}">
        <p14:creationId xmlns="" xmlns:p14="http://schemas.microsoft.com/office/powerpoint/2010/main" val="4042363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588" y="-157337"/>
            <a:ext cx="10321016" cy="1478570"/>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Functions of INFLORESCENCE</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0984" y="1209822"/>
            <a:ext cx="11540622" cy="4979963"/>
          </a:xfrm>
        </p:spPr>
        <p:txBody>
          <a:bodyPr>
            <a:noAutofit/>
          </a:bodyPr>
          <a:lstStyle/>
          <a:p>
            <a:pPr marL="0" indent="0">
              <a:buFont typeface="Wingdings" pitchFamily="2" charset="2"/>
              <a:buChar char="§"/>
            </a:pPr>
            <a:r>
              <a:rPr lang="en-US" dirty="0" smtClean="0">
                <a:latin typeface="Times New Roman" panose="02020603050405020304" pitchFamily="18" charset="0"/>
                <a:cs typeface="Times New Roman" panose="02020603050405020304" pitchFamily="18" charset="0"/>
              </a:rPr>
              <a:t> </a:t>
            </a:r>
            <a:r>
              <a:rPr lang="en-US" dirty="0" smtClean="0"/>
              <a:t>Inflorescences serve as a way for a plant to maximize its reproductive success. Flowers are collected into showy structures to better attract pollinators, to increase seed production, or aid in seed dispersal. </a:t>
            </a:r>
          </a:p>
          <a:p>
            <a:pPr marL="0" indent="0">
              <a:buFont typeface="Wingdings" pitchFamily="2" charset="2"/>
              <a:buChar char="§"/>
            </a:pPr>
            <a:r>
              <a:rPr lang="en-US" dirty="0" smtClean="0"/>
              <a:t>Inflorescences can result in platforms suitable for insects or birds to land upon. Some inflorescences are tough and protect the floral parts from damage from the elements or from pollinating mammals.</a:t>
            </a:r>
          </a:p>
          <a:p>
            <a:pPr fontAlgn="base"/>
            <a:endParaRPr lang="en-US" dirty="0" smtClean="0"/>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423637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625</TotalTime>
  <Words>323</Words>
  <Application>Microsoft Office PowerPoint</Application>
  <PresentationFormat>Custom</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Circuit</vt:lpstr>
      <vt:lpstr>Slide 1</vt:lpstr>
      <vt:lpstr>Introduction:</vt:lpstr>
      <vt:lpstr>CONT…</vt:lpstr>
      <vt:lpstr>CONT…</vt:lpstr>
      <vt:lpstr>Functions of INFLORESCENCE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User</cp:lastModifiedBy>
  <cp:revision>87</cp:revision>
  <dcterms:created xsi:type="dcterms:W3CDTF">2020-04-15T04:54:44Z</dcterms:created>
  <dcterms:modified xsi:type="dcterms:W3CDTF">2020-08-20T20:33:26Z</dcterms:modified>
</cp:coreProperties>
</file>