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80" r:id="rId2"/>
    <p:sldId id="259" r:id="rId3"/>
    <p:sldId id="281" r:id="rId4"/>
    <p:sldId id="282" r:id="rId5"/>
    <p:sldId id="283" r:id="rId6"/>
    <p:sldId id="285" r:id="rId7"/>
    <p:sldId id="284" r:id="rId8"/>
    <p:sldId id="286" r:id="rId9"/>
    <p:sldId id="287" r:id="rId10"/>
    <p:sldId id="288" r:id="rId11"/>
    <p:sldId id="28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74D44C-BE93-4C66-8DB0-4395D05C4EA9}" type="datetimeFigureOut">
              <a:rPr lang="en-US" smtClean="0"/>
              <a:t>8/18/2020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C298F-5275-445D-9D61-DF5B71ECE9F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C298F-5275-445D-9D61-DF5B71ECE9FD}"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112E79A-D416-4839-9460-D5FC13684B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8C54-19AD-43DE-A6B7-87DCE551B264}"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12E79A-D416-4839-9460-D5FC13684B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12E79A-D416-4839-9460-D5FC13684B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112E79A-D416-4839-9460-D5FC13684B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8C54-19AD-43DE-A6B7-87DCE551B264}"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12E79A-D416-4839-9460-D5FC13684B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F112E79A-D416-4839-9460-D5FC13684BF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112E79A-D416-4839-9460-D5FC13684BFB}"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12E79A-D416-4839-9460-D5FC13684BFB}"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2E79A-D416-4839-9460-D5FC13684BFB}"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12E79A-D416-4839-9460-D5FC13684BF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12E79A-D416-4839-9460-D5FC13684BF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D8C54-19AD-43DE-A6B7-87DCE551B2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112E79A-D416-4839-9460-D5FC13684BFB}" type="datetimeFigureOut">
              <a:rPr lang="en-US" smtClean="0"/>
              <a:pPr/>
              <a:t>8/18/2020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0CD8C54-19AD-43DE-A6B7-87DCE551B26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8915400" cy="6629400"/>
          </a:xfrm>
        </p:spPr>
        <p:txBody>
          <a:bodyPr/>
          <a:lstStyle/>
          <a:p>
            <a:pPr algn="ctr">
              <a:lnSpc>
                <a:spcPct val="110000"/>
              </a:lnSpc>
              <a:buNone/>
            </a:pPr>
            <a:endParaRPr lang="en-US" sz="1800" b="1" spc="0" dirty="0" smtClean="0">
              <a:ln w="11430"/>
              <a:solidFill>
                <a:schemeClr val="tx2">
                  <a:lumMod val="60000"/>
                  <a:lumOff val="40000"/>
                </a:schemeClr>
              </a:solidFill>
              <a:latin typeface="Times New Roman" pitchFamily="18" charset="0"/>
              <a:cs typeface="Times New Roman" pitchFamily="18" charset="0"/>
            </a:endParaRPr>
          </a:p>
          <a:p>
            <a:pPr algn="ctr">
              <a:lnSpc>
                <a:spcPct val="110000"/>
              </a:lnSpc>
              <a:buNone/>
            </a:pPr>
            <a:endParaRPr lang="en-US" sz="1800" b="1" spc="0" dirty="0" smtClean="0">
              <a:ln w="1143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Unit </a:t>
            </a:r>
            <a:r>
              <a:rPr lang="en-US" sz="2400" b="1" dirty="0" smtClean="0">
                <a:latin typeface="Times New Roman" pitchFamily="18" charset="0"/>
                <a:cs typeface="Times New Roman" pitchFamily="18" charset="0"/>
              </a:rPr>
              <a:t>4: Mineral Nutrition in Plants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Topic: </a:t>
            </a:r>
            <a:r>
              <a:rPr lang="en-US" sz="2400" b="1" dirty="0" smtClean="0">
                <a:latin typeface="Times New Roman" pitchFamily="18" charset="0"/>
                <a:cs typeface="Times New Roman" pitchFamily="18" charset="0"/>
              </a:rPr>
              <a:t>Essential Mineral Elements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B.Ed</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Hons</a:t>
            </a:r>
            <a:r>
              <a:rPr lang="en-US" sz="2400" b="1" dirty="0" smtClean="0">
                <a:latin typeface="Times New Roman" pitchFamily="18" charset="0"/>
                <a:cs typeface="Times New Roman" pitchFamily="18" charset="0"/>
              </a:rPr>
              <a:t>) Secondary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Semester: III</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Subject: Biology III Minor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Course Title: Plant Physiology and Ecology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Represented By: Ms Sidra </a:t>
            </a:r>
            <a:r>
              <a:rPr lang="en-US" sz="2400" b="1" dirty="0" err="1" smtClean="0">
                <a:latin typeface="Times New Roman" pitchFamily="18" charset="0"/>
                <a:cs typeface="Times New Roman" pitchFamily="18" charset="0"/>
              </a:rPr>
              <a:t>Younis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Department of Education (Planning and Development)</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Lahore College For Women University, Lahore</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4572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Phosphorous</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762000"/>
            <a:ext cx="8763000" cy="5943600"/>
          </a:xfrm>
        </p:spPr>
        <p:txBody>
          <a:bodyPr>
            <a:normAutofit lnSpcReduction="10000"/>
          </a:bodyPr>
          <a:lstStyle/>
          <a:p>
            <a:r>
              <a:rPr lang="en-US" sz="2800" dirty="0" smtClean="0"/>
              <a:t>Like nitrogen, phosphorus is involved with many vital plant processes. Within a plant, it is present mainly as a structural component of the nucleic acids: deoxyribonucleic acid (DNA) and ribonucleic acid (RNA), as well as a constituent of fatty phospholipids, that are important in membrane development and function. It is present in both organic and inorganic forms, both of which are readily </a:t>
            </a:r>
            <a:r>
              <a:rPr lang="en-US" sz="2800" dirty="0" err="1" smtClean="0"/>
              <a:t>translocated</a:t>
            </a:r>
            <a:r>
              <a:rPr lang="en-US" sz="2800" dirty="0" smtClean="0"/>
              <a:t> within the plant. All energy transfers in the cell are critically dependent on phosphorus. As with all living things, phosphorus is part of the Adenosine </a:t>
            </a:r>
            <a:r>
              <a:rPr lang="en-US" sz="2800" dirty="0" err="1" smtClean="0"/>
              <a:t>triphosphate</a:t>
            </a:r>
            <a:r>
              <a:rPr lang="en-US" sz="2800" dirty="0" smtClean="0"/>
              <a:t> (ATP), which is of immediate use in all processes that require energy with the cells. Phosphorus can also be used to modify the activity of various enzymes by </a:t>
            </a:r>
            <a:r>
              <a:rPr lang="en-US" sz="2800" dirty="0" err="1" smtClean="0"/>
              <a:t>phosphorylation</a:t>
            </a:r>
            <a:r>
              <a:rPr lang="en-US" sz="2800" dirty="0" smtClean="0"/>
              <a:t>, and is used for cell signaling. </a:t>
            </a: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4572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Phosphorous</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762000"/>
            <a:ext cx="8763000" cy="5943600"/>
          </a:xfrm>
        </p:spPr>
        <p:txBody>
          <a:bodyPr>
            <a:normAutofit fontScale="92500" lnSpcReduction="20000"/>
          </a:bodyPr>
          <a:lstStyle/>
          <a:p>
            <a:r>
              <a:rPr lang="en-US" sz="2800" dirty="0" smtClean="0"/>
              <a:t>Phosphorus is concentrated at the most actively growing points of a plant and stored within seeds in anticipation of their germination. Phosphorus is most commonly found in the soil in the form of </a:t>
            </a:r>
            <a:r>
              <a:rPr lang="en-US" sz="2800" dirty="0" err="1" smtClean="0"/>
              <a:t>polyprotic</a:t>
            </a:r>
            <a:r>
              <a:rPr lang="en-US" sz="2800" dirty="0" smtClean="0"/>
              <a:t> phosphoric acid (H</a:t>
            </a:r>
            <a:r>
              <a:rPr lang="en-US" sz="2800" baseline="-25000" dirty="0" smtClean="0"/>
              <a:t>3</a:t>
            </a:r>
            <a:r>
              <a:rPr lang="en-US" sz="2800" dirty="0" smtClean="0"/>
              <a:t>PO</a:t>
            </a:r>
            <a:r>
              <a:rPr lang="en-US" sz="2800" baseline="-25000" dirty="0" smtClean="0"/>
              <a:t>4</a:t>
            </a:r>
            <a:r>
              <a:rPr lang="en-US" sz="2800" dirty="0" smtClean="0"/>
              <a:t>), but is taken up most readily in the form of H</a:t>
            </a:r>
            <a:r>
              <a:rPr lang="en-US" sz="2800" baseline="-25000" dirty="0" smtClean="0"/>
              <a:t>2</a:t>
            </a:r>
            <a:r>
              <a:rPr lang="en-US" sz="2800" dirty="0" smtClean="0"/>
              <a:t>PO</a:t>
            </a:r>
            <a:r>
              <a:rPr lang="en-US" sz="2800" baseline="30000" smtClean="0"/>
              <a:t>−4</a:t>
            </a:r>
            <a:r>
              <a:rPr lang="en-US" sz="2800" dirty="0" smtClean="0"/>
              <a:t/>
            </a:r>
            <a:br>
              <a:rPr lang="en-US" sz="2800" dirty="0" smtClean="0"/>
            </a:br>
            <a:r>
              <a:rPr lang="en-US" sz="2800" dirty="0" smtClean="0"/>
              <a:t>Phosphorus </a:t>
            </a:r>
            <a:r>
              <a:rPr lang="en-US" sz="2800" dirty="0" smtClean="0"/>
              <a:t>is available to plants in limited quantities in most soils because it is released very slowly from insoluble phosphates and is rapidly fixed once again. Under most environmental conditions it is the element that limits growth because of this constriction and due to its high demand by plants and microorganisms. Plants can </a:t>
            </a:r>
            <a:r>
              <a:rPr lang="en-US" sz="2800" dirty="0" smtClean="0"/>
              <a:t>increase </a:t>
            </a:r>
            <a:r>
              <a:rPr lang="en-US" sz="2800" dirty="0" smtClean="0"/>
              <a:t>phosphorus uptake by a mutualism with </a:t>
            </a:r>
            <a:r>
              <a:rPr lang="en-US" sz="2800" dirty="0" err="1" smtClean="0"/>
              <a:t>mycorrhiza</a:t>
            </a:r>
            <a:r>
              <a:rPr lang="en-US" sz="2800" dirty="0" smtClean="0"/>
              <a:t>.</a:t>
            </a:r>
            <a:r>
              <a:rPr lang="en-US" sz="2800" dirty="0" smtClean="0"/>
              <a:t> A Phosphorus deficiency in plants is characterized by an intense green coloration or reddening in leaves due to lack of chlorophyll. If the plant is experiencing high phosphorus deficiencies the leaves may become denatured and show signs of death. Occasionally the leaves may appear purple from an accumulation of </a:t>
            </a:r>
            <a:r>
              <a:rPr lang="en-US" sz="2800" dirty="0" err="1" smtClean="0"/>
              <a:t>anthocyanin</a:t>
            </a:r>
            <a:r>
              <a:rPr lang="en-US" sz="2800" dirty="0" smtClean="0"/>
              <a:t>. Because phosphorus is a mobile nutrient, older leaves will show the first signs of deficiency.</a:t>
            </a: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096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Plant Nutrition</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914400"/>
            <a:ext cx="8686800" cy="5791200"/>
          </a:xfrm>
        </p:spPr>
        <p:txBody>
          <a:bodyPr>
            <a:normAutofit/>
          </a:bodyPr>
          <a:lstStyle/>
          <a:p>
            <a:r>
              <a:rPr lang="en-US" sz="2800" b="1" dirty="0" smtClean="0"/>
              <a:t>Plant nutrition</a:t>
            </a:r>
            <a:r>
              <a:rPr lang="en-US" sz="2800" dirty="0" smtClean="0"/>
              <a:t> is the study of the </a:t>
            </a:r>
            <a:r>
              <a:rPr lang="en-US" sz="2800" dirty="0" smtClean="0"/>
              <a:t>chemical elements</a:t>
            </a:r>
            <a:r>
              <a:rPr lang="en-US" sz="2800" dirty="0" smtClean="0"/>
              <a:t> and compounds necessary for plant growth, plant metabolism and their external supply. In its absence the plant is unable to complete a normal life cycle, or that the element is part of some essential plant constituent or metabolite. This is in accordance with Justus von Liebig's law of the </a:t>
            </a:r>
            <a:r>
              <a:rPr lang="en-US" sz="2800" dirty="0" smtClean="0"/>
              <a:t>minimum</a:t>
            </a:r>
            <a:r>
              <a:rPr lang="en-US" sz="2800" dirty="0" smtClean="0"/>
              <a:t>. The total essential plant nutrients include seventeen </a:t>
            </a:r>
            <a:r>
              <a:rPr lang="en-US" sz="2800" dirty="0" smtClean="0"/>
              <a:t>different elements</a:t>
            </a:r>
            <a:r>
              <a:rPr lang="en-US" sz="2800" dirty="0" smtClean="0"/>
              <a:t>: carbon, oxygen and hydrogen which are absorbed from the air, whereas other nutrients including nitrogen are typically obtained from the soil (exceptions include some </a:t>
            </a:r>
            <a:r>
              <a:rPr lang="en-US" sz="2800" dirty="0" smtClean="0"/>
              <a:t>parasitic or</a:t>
            </a:r>
            <a:r>
              <a:rPr lang="en-US" sz="2800" dirty="0" smtClean="0"/>
              <a:t> carnivorous plants</a:t>
            </a:r>
            <a:r>
              <a:rPr lang="en-US" sz="2800" dirty="0" smtClean="0"/>
              <a:t>).</a:t>
            </a:r>
          </a:p>
          <a:p>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01000" cy="5334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CONT…</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152400" y="762000"/>
            <a:ext cx="8763000" cy="5943600"/>
          </a:xfrm>
        </p:spPr>
        <p:txBody>
          <a:bodyPr>
            <a:normAutofit fontScale="92500" lnSpcReduction="10000"/>
          </a:bodyPr>
          <a:lstStyle/>
          <a:p>
            <a:r>
              <a:rPr lang="en-US" sz="2800" dirty="0" smtClean="0"/>
              <a:t>Plants must obtain the following mineral nutrients from their growing medium:</a:t>
            </a:r>
          </a:p>
          <a:p>
            <a:r>
              <a:rPr lang="en-US" sz="2800" dirty="0" smtClean="0"/>
              <a:t>Macronutrients</a:t>
            </a:r>
            <a:r>
              <a:rPr lang="en-US" sz="2800" dirty="0" smtClean="0"/>
              <a:t>: nitrogen (N), phosphorus (P), potassium (K), </a:t>
            </a:r>
            <a:r>
              <a:rPr lang="en-US" sz="2800" dirty="0" smtClean="0"/>
              <a:t>        calcium</a:t>
            </a:r>
            <a:r>
              <a:rPr lang="en-US" sz="2800" dirty="0" smtClean="0"/>
              <a:t> (Ca), </a:t>
            </a:r>
            <a:r>
              <a:rPr lang="en-US" sz="2800" dirty="0" smtClean="0"/>
              <a:t>sulfur(S</a:t>
            </a:r>
            <a:r>
              <a:rPr lang="en-US" sz="2800" dirty="0" smtClean="0"/>
              <a:t>), magnesium (Mg), carbon (C), </a:t>
            </a:r>
            <a:r>
              <a:rPr lang="en-US" sz="2800" dirty="0" smtClean="0"/>
              <a:t> oxygen</a:t>
            </a:r>
            <a:r>
              <a:rPr lang="en-US" sz="2800" dirty="0" smtClean="0"/>
              <a:t> (O</a:t>
            </a:r>
            <a:r>
              <a:rPr lang="en-US" sz="2800" dirty="0" smtClean="0"/>
              <a:t>),hydrogen</a:t>
            </a:r>
            <a:r>
              <a:rPr lang="en-US" sz="2800" dirty="0" smtClean="0"/>
              <a:t> (H)</a:t>
            </a:r>
          </a:p>
          <a:p>
            <a:r>
              <a:rPr lang="en-US" sz="2800" dirty="0" smtClean="0"/>
              <a:t>M</a:t>
            </a:r>
            <a:r>
              <a:rPr lang="en-US" sz="2800" dirty="0" smtClean="0"/>
              <a:t>icronutrients </a:t>
            </a:r>
            <a:r>
              <a:rPr lang="en-US" sz="2800" dirty="0" smtClean="0"/>
              <a:t>(or </a:t>
            </a:r>
            <a:r>
              <a:rPr lang="en-US" sz="2800" dirty="0" smtClean="0"/>
              <a:t>trace minerals</a:t>
            </a:r>
            <a:r>
              <a:rPr lang="en-US" sz="2800" dirty="0" smtClean="0"/>
              <a:t>): iron (Fe), boron (B), chlorine (</a:t>
            </a:r>
            <a:r>
              <a:rPr lang="en-US" sz="2800" dirty="0" err="1" smtClean="0"/>
              <a:t>Cl</a:t>
            </a:r>
            <a:r>
              <a:rPr lang="en-US" sz="2800" dirty="0" smtClean="0"/>
              <a:t>), manganese (</a:t>
            </a:r>
            <a:r>
              <a:rPr lang="en-US" sz="2800" dirty="0" err="1" smtClean="0"/>
              <a:t>Mn</a:t>
            </a:r>
            <a:r>
              <a:rPr lang="en-US" sz="2800" dirty="0" smtClean="0"/>
              <a:t>) zinc (Zn), copper (Cu), molybdenum (Mo), </a:t>
            </a:r>
            <a:r>
              <a:rPr lang="en-US" sz="2800" dirty="0" smtClean="0"/>
              <a:t>nickel (Ni)</a:t>
            </a:r>
          </a:p>
          <a:p>
            <a:r>
              <a:rPr lang="en-US" sz="2800" dirty="0" smtClean="0"/>
              <a:t>These elements stay beneath soil as salts, so plants consume these elements as ions. The macronutrients are consumed in larger quantities; hydrogen, oxygen, nitrogen and carbon contribute to over 95% of a plant's entire biomass on a dry matter weight basis. Micronutrients are present in plant tissue in quantities measured in parts per million, ranging from </a:t>
            </a:r>
            <a:r>
              <a:rPr lang="en-US" sz="2800" dirty="0" smtClean="0"/>
              <a:t>0.1</a:t>
            </a:r>
            <a:r>
              <a:rPr lang="en-US" sz="2800" dirty="0" smtClean="0"/>
              <a:t> to 200 </a:t>
            </a:r>
            <a:r>
              <a:rPr lang="en-US" sz="2800" dirty="0" err="1" smtClean="0"/>
              <a:t>ppm</a:t>
            </a:r>
            <a:r>
              <a:rPr lang="en-US" sz="2800" dirty="0" smtClean="0"/>
              <a:t>, or less than 0.02% dry weight</a:t>
            </a:r>
            <a:r>
              <a:rPr lang="en-US" sz="2800" dirty="0" smtClean="0"/>
              <a:t>.</a:t>
            </a:r>
            <a:endParaRPr lang="en-US" sz="2800" dirty="0" smtClean="0"/>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096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Calcium</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914400"/>
            <a:ext cx="8686800" cy="5791200"/>
          </a:xfrm>
        </p:spPr>
        <p:txBody>
          <a:bodyPr>
            <a:normAutofit lnSpcReduction="10000"/>
          </a:bodyPr>
          <a:lstStyle/>
          <a:p>
            <a:r>
              <a:rPr lang="en-US" sz="2800" dirty="0" smtClean="0"/>
              <a:t>Calcium regulates transport of other nutrients into the plant and is also involved in the activation of certain plant enzymes. Calcium deficiency results in stunting. This nutrient is involved in photosynthesis and plant structure</a:t>
            </a:r>
            <a:r>
              <a:rPr lang="en-US" sz="2800" dirty="0" smtClean="0"/>
              <a:t>.</a:t>
            </a:r>
            <a:r>
              <a:rPr lang="en-US" sz="2800" dirty="0" smtClean="0"/>
              <a:t> Blossom end rot is also a result of inadequate </a:t>
            </a:r>
            <a:r>
              <a:rPr lang="en-US" sz="2800" dirty="0" smtClean="0"/>
              <a:t>calcium</a:t>
            </a:r>
            <a:r>
              <a:rPr lang="en-US" sz="2800" dirty="0" smtClean="0"/>
              <a:t>.</a:t>
            </a:r>
          </a:p>
          <a:p>
            <a:r>
              <a:rPr lang="en-US" sz="2800" dirty="0" smtClean="0"/>
              <a:t>Another common symptom of calcium deficiency in leaves is the curling of the leaf towards the veins or center of the leaf. Many times this can also have a blackened </a:t>
            </a:r>
            <a:r>
              <a:rPr lang="en-US" sz="2800" dirty="0" smtClean="0"/>
              <a:t>appearance</a:t>
            </a:r>
            <a:r>
              <a:rPr lang="en-US" sz="2800" baseline="30000" dirty="0" smtClean="0"/>
              <a:t>.</a:t>
            </a:r>
            <a:r>
              <a:rPr lang="en-US" sz="2800" dirty="0" smtClean="0"/>
              <a:t> Calcium </a:t>
            </a:r>
            <a:r>
              <a:rPr lang="en-US" sz="2800" dirty="0" smtClean="0"/>
              <a:t>has been found to have a positive effect in combating salinity in soils. It has been shown to ameliorate the negative effects that salinity has such as reduced water usage of plants</a:t>
            </a:r>
            <a:r>
              <a:rPr lang="en-US" sz="2800" dirty="0" smtClean="0"/>
              <a:t>.</a:t>
            </a:r>
            <a:r>
              <a:rPr lang="en-US" sz="2800" dirty="0" smtClean="0"/>
              <a:t> Calcium in plants occurs chiefly in the leaves, with lower concentrations in seeds, fruits, and roots. A major function is as a constituent of cell walls. </a:t>
            </a:r>
          </a:p>
          <a:p>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096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Calcium</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914400"/>
            <a:ext cx="8686800" cy="5791200"/>
          </a:xfrm>
        </p:spPr>
        <p:txBody>
          <a:bodyPr>
            <a:normAutofit/>
          </a:bodyPr>
          <a:lstStyle/>
          <a:p>
            <a:r>
              <a:rPr lang="en-US" sz="2800" dirty="0" smtClean="0"/>
              <a:t>When </a:t>
            </a:r>
            <a:r>
              <a:rPr lang="en-US" sz="2800" dirty="0" smtClean="0"/>
              <a:t>coupled with certain acidic compounds of the jelly-like </a:t>
            </a:r>
            <a:r>
              <a:rPr lang="en-US" sz="2800" dirty="0" err="1" smtClean="0"/>
              <a:t>pectins</a:t>
            </a:r>
            <a:r>
              <a:rPr lang="en-US" sz="2800" dirty="0" smtClean="0"/>
              <a:t> of the middle lamella, calcium forms an insoluble salt. It is also intimately involved in </a:t>
            </a:r>
            <a:r>
              <a:rPr lang="en-US" sz="2800" dirty="0" err="1" smtClean="0"/>
              <a:t>meristems</a:t>
            </a:r>
            <a:r>
              <a:rPr lang="en-US" sz="2800" dirty="0" smtClean="0"/>
              <a:t>, and is particularly important in root development, with roles in cell division, cell elongation, and the detoxification of hydrogen ions. Other functions attributed to calcium are; the neutralization of organic acids; inhibition of some potassium-activated ions; and a role in nitrogen absorption. A notable feature of calcium-deficient plants is a defective root </a:t>
            </a:r>
            <a:r>
              <a:rPr lang="en-US" sz="2800" dirty="0" smtClean="0"/>
              <a:t>system. Roots </a:t>
            </a:r>
            <a:r>
              <a:rPr lang="en-US" sz="2800" dirty="0" smtClean="0"/>
              <a:t>are usually affected before above-ground </a:t>
            </a:r>
            <a:r>
              <a:rPr lang="en-US" sz="2800" dirty="0" smtClean="0"/>
              <a:t>parts.</a:t>
            </a:r>
            <a:endParaRPr lang="en-US" sz="2800" dirty="0" smtClean="0"/>
          </a:p>
          <a:p>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096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Nitrogen</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914400"/>
            <a:ext cx="8686800" cy="5791200"/>
          </a:xfrm>
        </p:spPr>
        <p:txBody>
          <a:bodyPr>
            <a:normAutofit lnSpcReduction="10000"/>
          </a:bodyPr>
          <a:lstStyle/>
          <a:p>
            <a:r>
              <a:rPr lang="en-US" sz="2800" dirty="0" smtClean="0"/>
              <a:t>Nitrogen is a major constituent of several of the most important plant substances. For example, nitrogen compounds comprise 40% to 50% of the dry matter of protoplasm, and it is a constituent of amino acids, the building blocks of </a:t>
            </a:r>
            <a:r>
              <a:rPr lang="en-US" sz="2800" dirty="0" err="1" smtClean="0"/>
              <a:t>proteins.It</a:t>
            </a:r>
            <a:r>
              <a:rPr lang="en-US" sz="2800" dirty="0" smtClean="0"/>
              <a:t> </a:t>
            </a:r>
            <a:r>
              <a:rPr lang="en-US" sz="2800" dirty="0" smtClean="0"/>
              <a:t>is also an essential constituent of </a:t>
            </a:r>
            <a:r>
              <a:rPr lang="en-US" sz="2800" dirty="0" smtClean="0"/>
              <a:t>chlorophyll.</a:t>
            </a:r>
            <a:r>
              <a:rPr lang="en-US" sz="2800" baseline="30000" dirty="0" smtClean="0"/>
              <a:t> </a:t>
            </a:r>
            <a:r>
              <a:rPr lang="en-US" sz="2800" dirty="0" smtClean="0"/>
              <a:t>Nitrogen </a:t>
            </a:r>
            <a:r>
              <a:rPr lang="en-US" sz="2800" dirty="0" smtClean="0"/>
              <a:t>deficiency most often results in stunted growth, slow growth, and </a:t>
            </a:r>
            <a:r>
              <a:rPr lang="en-US" sz="2800" dirty="0" err="1" smtClean="0"/>
              <a:t>chlorosis</a:t>
            </a:r>
            <a:r>
              <a:rPr lang="en-US" sz="2800" dirty="0" smtClean="0"/>
              <a:t>. Nitrogen deficient plants will also exhibit a purple appearance on the stems, petioles and underside of leaves from an accumulation of </a:t>
            </a:r>
            <a:r>
              <a:rPr lang="en-US" sz="2800" dirty="0" err="1" smtClean="0"/>
              <a:t>anthocyanin</a:t>
            </a:r>
            <a:r>
              <a:rPr lang="en-US" sz="2800" dirty="0" smtClean="0"/>
              <a:t> pigments</a:t>
            </a:r>
            <a:r>
              <a:rPr lang="en-US" sz="2800" dirty="0" smtClean="0"/>
              <a:t>.</a:t>
            </a:r>
            <a:r>
              <a:rPr lang="en-US" sz="2800" dirty="0" smtClean="0"/>
              <a:t> Most of the nitrogen taken up by plants is from the soil in the forms of </a:t>
            </a:r>
            <a:r>
              <a:rPr lang="en-US" sz="2800" dirty="0" smtClean="0"/>
              <a:t>NO</a:t>
            </a:r>
            <a:r>
              <a:rPr lang="en-US" sz="2800" baseline="30000" dirty="0" smtClean="0"/>
              <a:t>−3,</a:t>
            </a:r>
            <a:r>
              <a:rPr lang="en-US" sz="2800" dirty="0" smtClean="0"/>
              <a:t> although </a:t>
            </a:r>
            <a:r>
              <a:rPr lang="en-US" sz="2800" dirty="0" smtClean="0"/>
              <a:t>in acid environments such as boreal forests where nitrification is less likely to occur, ammonium </a:t>
            </a:r>
            <a:r>
              <a:rPr lang="en-US" sz="2800" dirty="0" smtClean="0"/>
              <a:t>NH</a:t>
            </a:r>
            <a:r>
              <a:rPr lang="en-US" sz="2800" baseline="30000" dirty="0" smtClean="0"/>
              <a:t>+4</a:t>
            </a:r>
            <a:r>
              <a:rPr lang="en-US" sz="2800" dirty="0" smtClean="0"/>
              <a:t/>
            </a:r>
            <a:br>
              <a:rPr lang="en-US" sz="2800" dirty="0" smtClean="0"/>
            </a:br>
            <a:r>
              <a:rPr lang="en-US" sz="2800" dirty="0" smtClean="0"/>
              <a:t>is </a:t>
            </a:r>
            <a:r>
              <a:rPr lang="en-US" sz="2800" dirty="0" smtClean="0"/>
              <a:t>more likely to be the dominating source of </a:t>
            </a:r>
            <a:r>
              <a:rPr lang="en-US" sz="2800" dirty="0" smtClean="0"/>
              <a:t>nitrogen.</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4572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Nitrogen</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762000"/>
            <a:ext cx="8763000" cy="5943600"/>
          </a:xfrm>
        </p:spPr>
        <p:txBody>
          <a:bodyPr>
            <a:normAutofit fontScale="92500" lnSpcReduction="20000"/>
          </a:bodyPr>
          <a:lstStyle/>
          <a:p>
            <a:r>
              <a:rPr lang="en-US" sz="2800" dirty="0" smtClean="0"/>
              <a:t>Amino acids and proteins can only be built from </a:t>
            </a:r>
            <a:r>
              <a:rPr lang="en-US" sz="2800" dirty="0" smtClean="0"/>
              <a:t>NH</a:t>
            </a:r>
            <a:r>
              <a:rPr lang="en-US" sz="2800" baseline="30000" dirty="0" smtClean="0"/>
              <a:t>+4</a:t>
            </a:r>
            <a:r>
              <a:rPr lang="en-US" sz="2800" dirty="0" smtClean="0"/>
              <a:t> so </a:t>
            </a:r>
            <a:r>
              <a:rPr lang="en-US" sz="2800" dirty="0" smtClean="0"/>
              <a:t>NO</a:t>
            </a:r>
            <a:r>
              <a:rPr lang="en-US" sz="2800" baseline="30000" dirty="0" smtClean="0"/>
              <a:t>−3</a:t>
            </a:r>
            <a:r>
              <a:rPr lang="en-US" sz="2800" dirty="0" smtClean="0"/>
              <a:t/>
            </a:r>
            <a:br>
              <a:rPr lang="en-US" sz="2800" dirty="0" smtClean="0"/>
            </a:br>
            <a:r>
              <a:rPr lang="en-US" sz="2800" dirty="0" smtClean="0"/>
              <a:t>must </a:t>
            </a:r>
            <a:r>
              <a:rPr lang="en-US" sz="2800" dirty="0" smtClean="0"/>
              <a:t>be reduced. In many agricultural settings, nitrogen is the limiting nutrient for rapid growth. Nitrogen is transported via the xylem from the roots to the leaf canopy as nitrate ions, or in an organic form, such as amino acids or amides. Nitrogen can also be transported in the phloem sap as amides, amino acids and </a:t>
            </a:r>
            <a:r>
              <a:rPr lang="en-US" sz="2800" dirty="0" err="1" smtClean="0"/>
              <a:t>ureides</a:t>
            </a:r>
            <a:r>
              <a:rPr lang="en-US" sz="2800" dirty="0" smtClean="0"/>
              <a:t>; it is therefore mobile within the plant, and the older leaves exhibit </a:t>
            </a:r>
            <a:r>
              <a:rPr lang="en-US" sz="2800" dirty="0" err="1" smtClean="0"/>
              <a:t>chlorosis</a:t>
            </a:r>
            <a:r>
              <a:rPr lang="en-US" sz="2800" dirty="0" smtClean="0"/>
              <a:t> and necrosis earlier than the younger leaves</a:t>
            </a:r>
            <a:r>
              <a:rPr lang="en-US" sz="2800" dirty="0" smtClean="0"/>
              <a:t>.</a:t>
            </a:r>
            <a:endParaRPr lang="en-US" sz="2800" baseline="30000" dirty="0" smtClean="0"/>
          </a:p>
          <a:p>
            <a:r>
              <a:rPr lang="en-US" sz="2800" dirty="0" smtClean="0"/>
              <a:t>Some symptoms of nitrogen deficiency (in absence or low supply) are given below :</a:t>
            </a:r>
          </a:p>
          <a:p>
            <a:r>
              <a:rPr lang="en-US" sz="2800" dirty="0" smtClean="0"/>
              <a:t>The chlorophyll content of the plant leaves is reduced which results in pale yellow color (</a:t>
            </a:r>
            <a:r>
              <a:rPr lang="en-US" sz="2800" dirty="0" err="1" smtClean="0"/>
              <a:t>chlorosis</a:t>
            </a:r>
            <a:r>
              <a:rPr lang="en-US" sz="2800" dirty="0" smtClean="0"/>
              <a:t>). Older leaves turn completely yellow.</a:t>
            </a:r>
          </a:p>
          <a:p>
            <a:r>
              <a:rPr lang="en-US" sz="2800" dirty="0" smtClean="0"/>
              <a:t>Flowering, </a:t>
            </a:r>
            <a:r>
              <a:rPr lang="en-US" sz="2800" dirty="0" err="1" smtClean="0"/>
              <a:t>fruitings</a:t>
            </a:r>
            <a:r>
              <a:rPr lang="en-US" sz="2800" dirty="0" smtClean="0"/>
              <a:t>, protein and starch contents are reduced. Reduction in protein results in stunted growth and dormant lateral buds</a:t>
            </a:r>
            <a:r>
              <a:rPr lang="en-US" sz="2800" dirty="0" smtClean="0"/>
              <a:t>.</a:t>
            </a:r>
            <a:endParaRPr lang="en-US" sz="2800" dirty="0" smtClean="0"/>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4572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Potassium</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762000"/>
            <a:ext cx="8763000" cy="5943600"/>
          </a:xfrm>
        </p:spPr>
        <p:txBody>
          <a:bodyPr>
            <a:normAutofit/>
          </a:bodyPr>
          <a:lstStyle/>
          <a:p>
            <a:r>
              <a:rPr lang="en-US" sz="2800" dirty="0" smtClean="0"/>
              <a:t>Unlike other major elements, potassium does not enter into the composition of any of the important plant constituents involved in </a:t>
            </a:r>
            <a:r>
              <a:rPr lang="en-US" sz="2800" dirty="0" smtClean="0"/>
              <a:t>metabolism,</a:t>
            </a:r>
            <a:r>
              <a:rPr lang="en-US" sz="2800" baseline="30000" dirty="0" smtClean="0"/>
              <a:t> </a:t>
            </a:r>
            <a:r>
              <a:rPr lang="en-US" sz="2800" dirty="0" smtClean="0"/>
              <a:t>but </a:t>
            </a:r>
            <a:r>
              <a:rPr lang="en-US" sz="2800" dirty="0" smtClean="0"/>
              <a:t>it does occur in all parts of plants in substantial amounts. It seems to be of particular importance in leaves and at growing points. Potassium is outstanding among the nutrient elements for its mobility and solubility within plant tissues. Processes involving potassium include the formation of </a:t>
            </a:r>
            <a:r>
              <a:rPr lang="en-US" sz="2800" dirty="0" smtClean="0"/>
              <a:t>carbohydrates and</a:t>
            </a:r>
            <a:r>
              <a:rPr lang="en-US" sz="2800" dirty="0" smtClean="0"/>
              <a:t> proteins, the regulation of internal plant moisture, as a catalyst and condensing agent of complex substances, as an accelerator of enzyme action, and as contributor to photosynthesis, especially under low light intensity.</a:t>
            </a: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4572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Potassium</a:t>
            </a:r>
            <a:endParaRPr lang="en-US" sz="4000" b="1" cap="none" spc="0" dirty="0">
              <a:ln w="11430"/>
              <a:solidFill>
                <a:schemeClr val="tx2">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228600" y="762000"/>
            <a:ext cx="8763000" cy="5943600"/>
          </a:xfrm>
        </p:spPr>
        <p:txBody>
          <a:bodyPr>
            <a:normAutofit lnSpcReduction="10000"/>
          </a:bodyPr>
          <a:lstStyle/>
          <a:p>
            <a:r>
              <a:rPr lang="en-US" sz="2800" dirty="0" smtClean="0"/>
              <a:t>Potassium regulates the opening and closing of the stomata by a potassium ion pump. Since stomata are important in water regulation, potassium regulates water loss from the leaves and increases drought tolerance. </a:t>
            </a:r>
            <a:r>
              <a:rPr lang="en-US" sz="2800" dirty="0" smtClean="0"/>
              <a:t>Potassium deficiency</a:t>
            </a:r>
            <a:r>
              <a:rPr lang="en-US" sz="2800" dirty="0" smtClean="0"/>
              <a:t> may cause necrosis or </a:t>
            </a:r>
            <a:r>
              <a:rPr lang="en-US" sz="2800" dirty="0" err="1" smtClean="0"/>
              <a:t>interveinal</a:t>
            </a:r>
            <a:r>
              <a:rPr lang="en-US" sz="2800" dirty="0" smtClean="0"/>
              <a:t> </a:t>
            </a:r>
            <a:r>
              <a:rPr lang="en-US" sz="2800" dirty="0" err="1" smtClean="0"/>
              <a:t>chlorosis</a:t>
            </a:r>
            <a:r>
              <a:rPr lang="en-US" sz="2800" dirty="0" smtClean="0"/>
              <a:t>. The potassium ion (K</a:t>
            </a:r>
            <a:r>
              <a:rPr lang="en-US" sz="2800" baseline="30000" dirty="0" smtClean="0"/>
              <a:t>+</a:t>
            </a:r>
            <a:r>
              <a:rPr lang="en-US" sz="2800" dirty="0" smtClean="0"/>
              <a:t>) is highly mobile and can aid in balancing the anion (negative) charges within the plant. Potassium helps in fruit coloration, shape and also increases its </a:t>
            </a:r>
            <a:r>
              <a:rPr lang="en-US" sz="2800" dirty="0" err="1" smtClean="0"/>
              <a:t>brix</a:t>
            </a:r>
            <a:r>
              <a:rPr lang="en-US" sz="2800" dirty="0" smtClean="0"/>
              <a:t>.</a:t>
            </a:r>
            <a:r>
              <a:rPr lang="en-US" sz="2800" dirty="0" smtClean="0"/>
              <a:t> </a:t>
            </a:r>
            <a:r>
              <a:rPr lang="en-US" sz="2800" dirty="0" smtClean="0"/>
              <a:t>Hence, quality fruits are produced in potassium-rich soils. Potassium serves as an activator of enzymes used in photosynthesis and </a:t>
            </a:r>
            <a:r>
              <a:rPr lang="en-US" sz="2800" dirty="0" smtClean="0"/>
              <a:t>respiration.</a:t>
            </a:r>
            <a:r>
              <a:rPr lang="en-US" sz="2800" baseline="30000" dirty="0" smtClean="0"/>
              <a:t> </a:t>
            </a:r>
            <a:r>
              <a:rPr lang="en-US" sz="2800" dirty="0" smtClean="0"/>
              <a:t>Potassium </a:t>
            </a:r>
            <a:r>
              <a:rPr lang="en-US" sz="2800" dirty="0" smtClean="0"/>
              <a:t>is used to build cellulose and aids in photosynthesis by the formation of a chlorophyll precursor. Potassium deficiency may result in higher risk of pathogens, wilting, </a:t>
            </a:r>
            <a:r>
              <a:rPr lang="en-US" sz="2800" dirty="0" err="1" smtClean="0"/>
              <a:t>chlorosis</a:t>
            </a:r>
            <a:r>
              <a:rPr lang="en-US" sz="2800" dirty="0" smtClean="0"/>
              <a:t>, brown spotting, and higher chances of damage from frost and heat.</a:t>
            </a:r>
          </a:p>
        </p:txBody>
      </p:sp>
    </p:spTree>
    <p:extLst>
      <p:ext uri="{BB962C8B-B14F-4D97-AF65-F5344CB8AC3E}">
        <p14:creationId xmlns="" xmlns:p14="http://schemas.microsoft.com/office/powerpoint/2010/main" val="185598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179</TotalTime>
  <Words>149</Words>
  <Application>Microsoft Office PowerPoint</Application>
  <PresentationFormat>On-screen Show (4:3)</PresentationFormat>
  <Paragraphs>39</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Slide 1</vt:lpstr>
      <vt:lpstr>Plant Nutrition</vt:lpstr>
      <vt:lpstr>CONT…</vt:lpstr>
      <vt:lpstr>Calcium</vt:lpstr>
      <vt:lpstr>Calcium</vt:lpstr>
      <vt:lpstr>Nitrogen</vt:lpstr>
      <vt:lpstr>Nitrogen</vt:lpstr>
      <vt:lpstr>Potassium</vt:lpstr>
      <vt:lpstr>Potassium</vt:lpstr>
      <vt:lpstr>Phosphorous</vt:lpstr>
      <vt:lpstr>Phosphorous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win1o</dc:creator>
  <cp:lastModifiedBy>User</cp:lastModifiedBy>
  <cp:revision>20</cp:revision>
  <dcterms:created xsi:type="dcterms:W3CDTF">2020-04-23T12:28:20Z</dcterms:created>
  <dcterms:modified xsi:type="dcterms:W3CDTF">2020-08-18T08:14:19Z</dcterms:modified>
</cp:coreProperties>
</file>