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9" r:id="rId1"/>
  </p:sldMasterIdLst>
  <p:sldIdLst>
    <p:sldId id="256"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959" autoAdjust="0"/>
    <p:restoredTop sz="94434" autoAdjust="0"/>
  </p:normalViewPr>
  <p:slideViewPr>
    <p:cSldViewPr snapToGrid="0">
      <p:cViewPr varScale="1">
        <p:scale>
          <a:sx n="69" d="100"/>
          <a:sy n="69" d="100"/>
        </p:scale>
        <p:origin x="-606"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10733828" y="1110597"/>
            <a:ext cx="2286000" cy="508000"/>
          </a:xfrm>
        </p:spPr>
        <p:txBody>
          <a:bodyPr/>
          <a:lstStyle/>
          <a:p>
            <a:fld id="{B61BEF0D-F0BB-DE4B-95CE-6DB70DBA9567}" type="datetimeFigureOut">
              <a:rPr lang="en-US" smtClean="0"/>
              <a:pPr/>
              <a:t>8/20/2020</a:t>
            </a:fld>
            <a:endParaRPr lang="en-US" dirty="0"/>
          </a:p>
        </p:txBody>
      </p:sp>
      <p:sp>
        <p:nvSpPr>
          <p:cNvPr id="17" name="Footer Placeholder 16"/>
          <p:cNvSpPr>
            <a:spLocks noGrp="1"/>
          </p:cNvSpPr>
          <p:nvPr>
            <p:ph type="ftr" sz="quarter" idx="11"/>
          </p:nvPr>
        </p:nvSpPr>
        <p:spPr bwMode="auto">
          <a:xfrm rot="5400000">
            <a:off x="10045959" y="4117661"/>
            <a:ext cx="3657600" cy="512064"/>
          </a:xfrm>
        </p:spPr>
        <p:txBody>
          <a:bodyPr/>
          <a:lstStyle/>
          <a:p>
            <a:endParaRPr lang="en-US" dirty="0"/>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767392" y="4928702"/>
            <a:ext cx="812800" cy="517524"/>
          </a:xfrm>
        </p:spPr>
        <p:txBody>
          <a:bodyPr/>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C6B4A9-1611-4792-9094-5F34BCA07E0B}" type="datetimeFigureOut">
              <a:rPr lang="en-US" smtClean="0"/>
              <a:pPr/>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235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2A54C80-263E-416B-A8E0-580EDEADCBDC}" type="datetimeFigureOut">
              <a:rPr lang="en-US" smtClean="0"/>
              <a:pPr/>
              <a:t>8/20/2020</a:t>
            </a:fld>
            <a:endParaRPr lang="en-US" dirty="0"/>
          </a:p>
        </p:txBody>
      </p:sp>
      <p:sp>
        <p:nvSpPr>
          <p:cNvPr id="9" name="Slide Number Placeholder 8"/>
          <p:cNvSpPr>
            <a:spLocks noGrp="1"/>
          </p:cNvSpPr>
          <p:nvPr>
            <p:ph type="sldNum" sz="quarter" idx="15"/>
          </p:nvPr>
        </p:nvSpPr>
        <p:spPr/>
        <p:txBody>
          <a:bodyPr rtlCol="0"/>
          <a:lstStyle/>
          <a:p>
            <a:fld id="{519954A3-9DFD-4C44-94BA-B95130A3BA1C}"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fld id="{B61BEF0D-F0BB-DE4B-95CE-6DB70DBA9567}" type="datetimeFigureOut">
              <a:rPr lang="en-US" smtClean="0"/>
              <a:pPr/>
              <a:t>8/20/2020</a:t>
            </a:fld>
            <a:endParaRPr lang="en-US" dirty="0"/>
          </a:p>
        </p:txBody>
      </p:sp>
      <p:sp>
        <p:nvSpPr>
          <p:cNvPr id="5" name="Footer Placeholder 4"/>
          <p:cNvSpPr>
            <a:spLocks noGrp="1"/>
          </p:cNvSpPr>
          <p:nvPr>
            <p:ph type="ftr" sz="quarter" idx="11"/>
          </p:nvPr>
        </p:nvSpPr>
        <p:spPr bwMode="auto">
          <a:xfrm rot="5400000">
            <a:off x="10046208" y="4114800"/>
            <a:ext cx="3657600" cy="512064"/>
          </a:xfrm>
        </p:spPr>
        <p:txBody>
          <a:bodyPr/>
          <a:lstStyle/>
          <a:p>
            <a:endParaRPr lang="en-US" dirty="0"/>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787488" y="4928702"/>
            <a:ext cx="812800" cy="517524"/>
          </a:xfrm>
        </p:spPr>
        <p:txBody>
          <a:bodyPr/>
          <a:lstStyle/>
          <a:p>
            <a:fld id="{D57F1E4F-1CFF-5643-939E-217C01CDF56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2A54C80-263E-416B-A8E0-580EDEADCBDC}" type="datetimeFigureOut">
              <a:rPr lang="en-US" smtClean="0"/>
              <a:pPr/>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61BEF0D-F0BB-DE4B-95CE-6DB70DBA9567}" type="datetimeFigureOut">
              <a:rPr lang="en-US" smtClean="0"/>
              <a:pPr/>
              <a:t>8/20/2020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61BEF0D-F0BB-DE4B-95CE-6DB70DBA9567}" type="datetimeFigureOut">
              <a:rPr lang="en-US" smtClean="0"/>
              <a:pPr/>
              <a:t>8/20/2020</a:t>
            </a:fld>
            <a:endParaRPr lang="en-US" dirty="0"/>
          </a:p>
        </p:txBody>
      </p:sp>
      <p:sp>
        <p:nvSpPr>
          <p:cNvPr id="7" name="Slide Number Placeholder 6"/>
          <p:cNvSpPr>
            <a:spLocks noGrp="1"/>
          </p:cNvSpPr>
          <p:nvPr>
            <p:ph type="sldNum" sz="quarter" idx="11"/>
          </p:nvPr>
        </p:nvSpPr>
        <p:spPr/>
        <p:txBody>
          <a:bodyPr rtlCol="0"/>
          <a:lstStyle/>
          <a:p>
            <a:fld id="{D57F1E4F-1CFF-5643-939E-217C01CDF565}"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2A54C80-263E-416B-A8E0-580EDEADCBDC}" type="datetimeFigureOut">
              <a:rPr lang="en-US" smtClean="0"/>
              <a:pPr/>
              <a:t>8/20/2020</a:t>
            </a:fld>
            <a:endParaRPr lang="en-US" dirty="0"/>
          </a:p>
        </p:txBody>
      </p:sp>
      <p:sp>
        <p:nvSpPr>
          <p:cNvPr id="22" name="Slide Number Placeholder 21"/>
          <p:cNvSpPr>
            <a:spLocks noGrp="1"/>
          </p:cNvSpPr>
          <p:nvPr>
            <p:ph type="sldNum" sz="quarter" idx="15"/>
          </p:nvPr>
        </p:nvSpPr>
        <p:spPr/>
        <p:txBody>
          <a:bodyPr rtlCol="0"/>
          <a:lstStyle/>
          <a:p>
            <a:fld id="{519954A3-9DFD-4C44-94BA-B95130A3BA1C}"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61BEF0D-F0BB-DE4B-95CE-6DB70DBA9567}" type="datetimeFigureOut">
              <a:rPr lang="en-US" smtClean="0"/>
              <a:pPr/>
              <a:t>8/20/2020</a:t>
            </a:fld>
            <a:endParaRPr lang="en-US" dirty="0"/>
          </a:p>
        </p:txBody>
      </p:sp>
      <p:sp>
        <p:nvSpPr>
          <p:cNvPr id="18" name="Slide Number Placeholder 17"/>
          <p:cNvSpPr>
            <a:spLocks noGrp="1"/>
          </p:cNvSpPr>
          <p:nvPr>
            <p:ph type="sldNum" sz="quarter" idx="11"/>
          </p:nvPr>
        </p:nvSpPr>
        <p:spPr/>
        <p:txBody>
          <a:bodyPr rtlCol="0"/>
          <a:lstStyle/>
          <a:p>
            <a:fld id="{D57F1E4F-1CFF-5643-939E-217C01CDF565}"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B61BEF0D-F0BB-DE4B-95CE-6DB70DBA9567}" type="datetimeFigureOut">
              <a:rPr lang="en-US" smtClean="0"/>
              <a:pPr/>
              <a:t>8/20/2020</a:t>
            </a:fld>
            <a:endParaRPr lang="en-US" dirty="0"/>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Fungus" TargetMode="External"/><Relationship Id="rId3" Type="http://schemas.openxmlformats.org/officeDocument/2006/relationships/hyperlink" Target="https://en.wikipedia.org/wiki/Cell_membrane" TargetMode="External"/><Relationship Id="rId7" Type="http://schemas.openxmlformats.org/officeDocument/2006/relationships/hyperlink" Target="https://en.wikipedia.org/wiki/Plant" TargetMode="External"/><Relationship Id="rId12" Type="http://schemas.openxmlformats.org/officeDocument/2006/relationships/hyperlink" Target="https://www.thoughtco.com/carbohydrates-373558" TargetMode="External"/><Relationship Id="rId2" Type="http://schemas.openxmlformats.org/officeDocument/2006/relationships/hyperlink" Target="https://en.wikipedia.org/wiki/Cell_(biology)" TargetMode="External"/><Relationship Id="rId1" Type="http://schemas.openxmlformats.org/officeDocument/2006/relationships/slideLayout" Target="../slideLayouts/slideLayout9.xml"/><Relationship Id="rId6" Type="http://schemas.openxmlformats.org/officeDocument/2006/relationships/hyperlink" Target="https://en.wikipedia.org/wiki/Algae" TargetMode="External"/><Relationship Id="rId11" Type="http://schemas.openxmlformats.org/officeDocument/2006/relationships/hyperlink" Target="https://en.wikipedia.org/wiki/Cytolysis" TargetMode="External"/><Relationship Id="rId5" Type="http://schemas.openxmlformats.org/officeDocument/2006/relationships/hyperlink" Target="https://en.wikipedia.org/wiki/Mycoplasma" TargetMode="External"/><Relationship Id="rId10" Type="http://schemas.openxmlformats.org/officeDocument/2006/relationships/hyperlink" Target="https://www.thoughtco.com/all-about-animal-cells-373379" TargetMode="External"/><Relationship Id="rId4" Type="http://schemas.openxmlformats.org/officeDocument/2006/relationships/hyperlink" Target="https://en.wikipedia.org/wiki/Prokaryote" TargetMode="External"/><Relationship Id="rId9" Type="http://schemas.openxmlformats.org/officeDocument/2006/relationships/hyperlink" Target="https://en.wikipedia.org/wiki/Eukaryote"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thoughtco.com/cell-membrane-373364"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houghtco.com/plant-tissue-systems-373615"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s://www.thoughtco.com/protein-function-373550" TargetMode="External"/><Relationship Id="rId2" Type="http://schemas.openxmlformats.org/officeDocument/2006/relationships/hyperlink" Target="https://www.thoughtco.com/understanding-the-cell-cycle-373391" TargetMode="External"/><Relationship Id="rId1" Type="http://schemas.openxmlformats.org/officeDocument/2006/relationships/slideLayout" Target="../slideLayouts/slideLayout8.xml"/><Relationship Id="rId4" Type="http://schemas.openxmlformats.org/officeDocument/2006/relationships/hyperlink" Target="https://www.thoughtco.com/plant-viruses-37389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678872" y="942687"/>
            <a:ext cx="10598727" cy="5138738"/>
          </a:xfrm>
        </p:spPr>
        <p:txBody>
          <a:bodyPr>
            <a:noAutofit/>
          </a:bodyPr>
          <a:lstStyle/>
          <a:p>
            <a:pPr marL="0" indent="0" algn="ctr">
              <a:buNone/>
            </a:pPr>
            <a:r>
              <a:rPr lang="en-US" b="1" dirty="0" smtClean="0">
                <a:latin typeface="Times New Roman" pitchFamily="18" charset="0"/>
                <a:cs typeface="Times New Roman" pitchFamily="18" charset="0"/>
              </a:rPr>
              <a:t>Unit </a:t>
            </a:r>
            <a:r>
              <a:rPr lang="en-US" b="1" dirty="0" smtClean="0">
                <a:latin typeface="Times New Roman" pitchFamily="18" charset="0"/>
                <a:cs typeface="Times New Roman" pitchFamily="18" charset="0"/>
              </a:rPr>
              <a:t>4: </a:t>
            </a:r>
            <a:r>
              <a:rPr lang="en-US" b="1" dirty="0" smtClean="0">
                <a:latin typeface="Times New Roman" pitchFamily="18" charset="0"/>
                <a:cs typeface="Times New Roman" pitchFamily="18" charset="0"/>
              </a:rPr>
              <a:t>Plant </a:t>
            </a:r>
            <a:r>
              <a:rPr lang="en-US" b="1" dirty="0" smtClean="0">
                <a:latin typeface="Times New Roman" pitchFamily="18" charset="0"/>
                <a:cs typeface="Times New Roman" pitchFamily="18" charset="0"/>
              </a:rPr>
              <a:t>Anatomy-I</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Topic: </a:t>
            </a:r>
            <a:r>
              <a:rPr lang="en-US" b="1" dirty="0" smtClean="0">
                <a:latin typeface="Times New Roman" pitchFamily="18" charset="0"/>
                <a:cs typeface="Times New Roman" pitchFamily="18" charset="0"/>
              </a:rPr>
              <a:t>Cell Wall Structure and Composition</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err="1" smtClean="0">
                <a:latin typeface="Times New Roman" pitchFamily="18" charset="0"/>
                <a:cs typeface="Times New Roman" pitchFamily="18" charset="0"/>
              </a:rPr>
              <a:t>B.Ed</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Hons</a:t>
            </a:r>
            <a:r>
              <a:rPr lang="en-US" b="1" dirty="0" smtClean="0">
                <a:latin typeface="Times New Roman" pitchFamily="18" charset="0"/>
                <a:cs typeface="Times New Roman" pitchFamily="18" charset="0"/>
              </a:rPr>
              <a:t>) Secondary</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Semester III</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Subject: Advance Biology I</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Course Title: Plant </a:t>
            </a:r>
            <a:r>
              <a:rPr lang="en-US" b="1" dirty="0" err="1" smtClean="0">
                <a:latin typeface="Times New Roman" pitchFamily="18" charset="0"/>
                <a:cs typeface="Times New Roman" pitchFamily="18" charset="0"/>
              </a:rPr>
              <a:t>Systematics</a:t>
            </a:r>
            <a:r>
              <a:rPr lang="en-US" b="1" dirty="0" smtClean="0">
                <a:latin typeface="Times New Roman" pitchFamily="18" charset="0"/>
                <a:cs typeface="Times New Roman" pitchFamily="18" charset="0"/>
              </a:rPr>
              <a:t> and Anatomy</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Represented By: Ms Sidra </a:t>
            </a:r>
            <a:r>
              <a:rPr lang="en-US" b="1" dirty="0" err="1" smtClean="0">
                <a:latin typeface="Times New Roman" pitchFamily="18" charset="0"/>
                <a:cs typeface="Times New Roman" pitchFamily="18" charset="0"/>
              </a:rPr>
              <a:t>Younis</a:t>
            </a:r>
            <a:r>
              <a:rPr lang="en-US" b="1" dirty="0" smtClean="0">
                <a:latin typeface="Times New Roman" pitchFamily="18" charset="0"/>
                <a:cs typeface="Times New Roman" pitchFamily="18" charset="0"/>
              </a:rPr>
              <a:t>                                                                         Department of  Education (Planning and Development)</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Lahore College for Women University, Lahore</a:t>
            </a:r>
            <a:endParaRPr lang="zh-CN" altLang="en-US" b="1" dirty="0" smtClean="0"/>
          </a:p>
          <a:p>
            <a:pPr marL="0" indent="0" algn="ctr">
              <a:buNone/>
            </a:pPr>
            <a:endParaRPr lang="en-US" sz="2400" b="1" dirty="0">
              <a:latin typeface="Times New Roman" pitchFamily="18" charset="0"/>
              <a:ea typeface="Tahoma" pitchFamily="34" charset="0"/>
              <a:cs typeface="Times New Roman" pitchFamily="18" charset="0"/>
            </a:endParaRPr>
          </a:p>
        </p:txBody>
      </p:sp>
    </p:spTree>
    <p:extLst>
      <p:ext uri="{BB962C8B-B14F-4D97-AF65-F5344CB8AC3E}">
        <p14:creationId xmlns="" xmlns:p14="http://schemas.microsoft.com/office/powerpoint/2010/main" val="880650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9573" y="471055"/>
            <a:ext cx="6985989" cy="1187500"/>
          </a:xfrm>
        </p:spPr>
        <p:txBody>
          <a:bodyPr>
            <a:normAutofit fontScale="90000"/>
          </a:bodyPr>
          <a:lstStyle/>
          <a:p>
            <a:pPr algn="ct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sz="3200" dirty="0" smtClean="0">
                <a:solidFill>
                  <a:schemeClr val="tx1"/>
                </a:solidFill>
              </a:rPr>
              <a:t>Cell wall</a:t>
            </a:r>
            <a:r>
              <a:rPr lang="en-US" sz="3600" i="1" dirty="0">
                <a:solidFill>
                  <a:schemeClr val="tx1"/>
                </a:solidFill>
                <a:latin typeface="Times New Roman" panose="02020603050405020304" pitchFamily="18" charset="0"/>
                <a:cs typeface="Times New Roman" panose="02020603050405020304" pitchFamily="18" charset="0"/>
              </a:rPr>
              <a:t/>
            </a:r>
            <a:br>
              <a:rPr lang="en-US" sz="3600" i="1" dirty="0">
                <a:solidFill>
                  <a:schemeClr val="tx1"/>
                </a:solidFill>
                <a:latin typeface="Times New Roman" panose="02020603050405020304" pitchFamily="18" charset="0"/>
                <a:cs typeface="Times New Roman" panose="02020603050405020304" pitchFamily="18" charset="0"/>
              </a:rPr>
            </a:br>
            <a:endParaRPr lang="en-US" sz="3600" i="1" dirty="0">
              <a:solidFill>
                <a:schemeClr val="tx1"/>
              </a:solidFill>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193964" y="1260763"/>
            <a:ext cx="11720945" cy="5361710"/>
          </a:xfrm>
        </p:spPr>
        <p:style>
          <a:lnRef idx="1">
            <a:schemeClr val="accent1"/>
          </a:lnRef>
          <a:fillRef idx="2">
            <a:schemeClr val="accent1"/>
          </a:fillRef>
          <a:effectRef idx="1">
            <a:schemeClr val="accent1"/>
          </a:effectRef>
          <a:fontRef idx="minor">
            <a:schemeClr val="dk1"/>
          </a:fontRef>
        </p:style>
        <p:txBody>
          <a:bodyPr>
            <a:noAutofit/>
          </a:bodyPr>
          <a:lstStyle/>
          <a:p>
            <a:pPr marL="342900" indent="-342900">
              <a:buFont typeface="Wingdings" panose="05000000000000000000" pitchFamily="2" charset="2"/>
              <a:buChar char="Ø"/>
            </a:pPr>
            <a:r>
              <a:rPr lang="en-US" sz="2400" dirty="0" smtClean="0">
                <a:solidFill>
                  <a:schemeClr val="tx1"/>
                </a:solidFill>
              </a:rPr>
              <a:t>A cell wall is a structural layer surrounding some types of </a:t>
            </a:r>
            <a:r>
              <a:rPr lang="en-US" sz="2400" u="sng" dirty="0" smtClean="0">
                <a:solidFill>
                  <a:schemeClr val="tx1"/>
                </a:solidFill>
                <a:hlinkClick r:id="rId2" tooltip="Cell (biology)"/>
              </a:rPr>
              <a:t>cells</a:t>
            </a:r>
            <a:r>
              <a:rPr lang="en-US" sz="2400" dirty="0" smtClean="0">
                <a:solidFill>
                  <a:schemeClr val="tx1"/>
                </a:solidFill>
              </a:rPr>
              <a:t>, situated outside the </a:t>
            </a:r>
            <a:r>
              <a:rPr lang="en-US" sz="2400" u="sng" dirty="0" smtClean="0">
                <a:solidFill>
                  <a:schemeClr val="tx1"/>
                </a:solidFill>
                <a:hlinkClick r:id="rId3" tooltip="Cell membrane"/>
              </a:rPr>
              <a:t>cell membrane</a:t>
            </a:r>
            <a:r>
              <a:rPr lang="en-US" sz="2400" dirty="0" smtClean="0">
                <a:solidFill>
                  <a:schemeClr val="tx1"/>
                </a:solidFill>
              </a:rPr>
              <a:t>. It can be tough, flexible, and sometimes rigid. It provides the cell with both structural support and protection, and also acts as a filtering mechanism. Cell walls are present in most </a:t>
            </a:r>
            <a:r>
              <a:rPr lang="en-US" sz="2400" u="sng" dirty="0" smtClean="0">
                <a:solidFill>
                  <a:schemeClr val="tx1"/>
                </a:solidFill>
                <a:hlinkClick r:id="rId4" tooltip="Prokaryote"/>
              </a:rPr>
              <a:t>prokaryotes</a:t>
            </a:r>
            <a:r>
              <a:rPr lang="en-US" sz="2400" dirty="0" smtClean="0">
                <a:solidFill>
                  <a:schemeClr val="tx1"/>
                </a:solidFill>
              </a:rPr>
              <a:t> (except </a:t>
            </a:r>
            <a:r>
              <a:rPr lang="en-US" sz="2400" u="sng" dirty="0" err="1" smtClean="0">
                <a:solidFill>
                  <a:schemeClr val="tx1"/>
                </a:solidFill>
                <a:hlinkClick r:id="rId5" tooltip="Mycoplasma"/>
              </a:rPr>
              <a:t>mycoplasma</a:t>
            </a:r>
            <a:r>
              <a:rPr lang="en-US" sz="2400" u="sng" dirty="0" smtClean="0">
                <a:solidFill>
                  <a:schemeClr val="tx1"/>
                </a:solidFill>
              </a:rPr>
              <a:t> </a:t>
            </a:r>
            <a:r>
              <a:rPr lang="en-US" sz="2400" dirty="0" smtClean="0">
                <a:solidFill>
                  <a:schemeClr val="tx1"/>
                </a:solidFill>
              </a:rPr>
              <a:t>bacteria), in </a:t>
            </a:r>
            <a:r>
              <a:rPr lang="en-US" sz="2400" u="sng" dirty="0" smtClean="0">
                <a:solidFill>
                  <a:schemeClr val="tx1"/>
                </a:solidFill>
                <a:hlinkClick r:id="rId6" tooltip="Algae"/>
              </a:rPr>
              <a:t>algae</a:t>
            </a:r>
            <a:r>
              <a:rPr lang="en-US" sz="2400" dirty="0" smtClean="0">
                <a:solidFill>
                  <a:schemeClr val="tx1"/>
                </a:solidFill>
              </a:rPr>
              <a:t>, </a:t>
            </a:r>
            <a:r>
              <a:rPr lang="en-US" sz="2400" u="sng" dirty="0" smtClean="0">
                <a:solidFill>
                  <a:schemeClr val="tx1"/>
                </a:solidFill>
                <a:hlinkClick r:id="rId7" tooltip="Plant"/>
              </a:rPr>
              <a:t>plants</a:t>
            </a:r>
            <a:r>
              <a:rPr lang="en-US" sz="2400" dirty="0" smtClean="0">
                <a:solidFill>
                  <a:schemeClr val="tx1"/>
                </a:solidFill>
              </a:rPr>
              <a:t> and </a:t>
            </a:r>
            <a:r>
              <a:rPr lang="en-US" sz="2400" u="sng" dirty="0" smtClean="0">
                <a:solidFill>
                  <a:schemeClr val="tx1"/>
                </a:solidFill>
                <a:hlinkClick r:id="rId8" tooltip="Fungus"/>
              </a:rPr>
              <a:t>fungi</a:t>
            </a:r>
            <a:r>
              <a:rPr lang="en-US" sz="2400" dirty="0" smtClean="0">
                <a:solidFill>
                  <a:schemeClr val="tx1"/>
                </a:solidFill>
              </a:rPr>
              <a:t> but rarely in other </a:t>
            </a:r>
            <a:r>
              <a:rPr lang="en-US" sz="2400" u="sng" dirty="0" smtClean="0">
                <a:solidFill>
                  <a:schemeClr val="tx1"/>
                </a:solidFill>
                <a:hlinkClick r:id="rId9" tooltip="Eukaryote"/>
              </a:rPr>
              <a:t>eukaryotes</a:t>
            </a:r>
            <a:r>
              <a:rPr lang="en-US" sz="2400" dirty="0" smtClean="0">
                <a:solidFill>
                  <a:schemeClr val="tx1"/>
                </a:solidFill>
              </a:rPr>
              <a:t> including animals. </a:t>
            </a:r>
            <a:r>
              <a:rPr lang="en-US" sz="2400" u="sng" dirty="0" smtClean="0">
                <a:solidFill>
                  <a:schemeClr val="tx1"/>
                </a:solidFill>
                <a:hlinkClick r:id="rId10"/>
              </a:rPr>
              <a:t>Animal cells</a:t>
            </a:r>
            <a:r>
              <a:rPr lang="en-US" sz="2400" dirty="0" smtClean="0">
                <a:solidFill>
                  <a:schemeClr val="tx1"/>
                </a:solidFill>
              </a:rPr>
              <a:t> however, do not have a cell wall. The cell wall conducts many important functions in a cell including protection, structure, and support. A major function is to act as pressure vessels, preventing </a:t>
            </a:r>
            <a:r>
              <a:rPr lang="en-US" sz="2400" u="sng" dirty="0" smtClean="0">
                <a:solidFill>
                  <a:schemeClr val="tx1"/>
                </a:solidFill>
                <a:hlinkClick r:id="rId11" tooltip="Cytolysis"/>
              </a:rPr>
              <a:t>over-expansion</a:t>
            </a:r>
            <a:r>
              <a:rPr lang="en-US" sz="2400" dirty="0" smtClean="0">
                <a:solidFill>
                  <a:schemeClr val="tx1"/>
                </a:solidFill>
              </a:rPr>
              <a:t> of the cell when water enters. Cell wall composition varies depending on the organism. In plants, the cell wall is composed mainly of strong fibers of the </a:t>
            </a:r>
            <a:r>
              <a:rPr lang="en-US" sz="2400" u="sng" dirty="0" smtClean="0">
                <a:solidFill>
                  <a:schemeClr val="tx1"/>
                </a:solidFill>
                <a:hlinkClick r:id="rId12"/>
              </a:rPr>
              <a:t>carbohydrate</a:t>
            </a:r>
            <a:r>
              <a:rPr lang="en-US" sz="2400" dirty="0" smtClean="0">
                <a:solidFill>
                  <a:schemeClr val="tx1"/>
                </a:solidFill>
              </a:rPr>
              <a:t> polymer </a:t>
            </a:r>
            <a:r>
              <a:rPr lang="en-US" sz="2400" b="1" dirty="0" smtClean="0">
                <a:solidFill>
                  <a:schemeClr val="tx1"/>
                </a:solidFill>
              </a:rPr>
              <a:t>cellulose</a:t>
            </a:r>
            <a:r>
              <a:rPr lang="en-US" sz="2400" dirty="0" smtClean="0">
                <a:solidFill>
                  <a:schemeClr val="tx1"/>
                </a:solidFill>
              </a:rPr>
              <a:t>. Cellulose is the major component of cotton fiber and wood and is used in paper production.</a:t>
            </a:r>
          </a:p>
          <a:p>
            <a:pPr marL="342900" indent="-342900">
              <a:buFont typeface="Wingdings" panose="05000000000000000000" pitchFamily="2" charset="2"/>
              <a:buChar char="Ø"/>
            </a:pPr>
            <a:endParaRPr lang="en-US"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1173527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9" y="0"/>
            <a:ext cx="6483926" cy="1981200"/>
          </a:xfrm>
        </p:spPr>
        <p:txBody>
          <a:bodyPr>
            <a:normAutofit/>
          </a:bodyPr>
          <a:lstStyle/>
          <a:p>
            <a:pPr algn="ctr"/>
            <a:r>
              <a:rPr lang="en-US" sz="2700" cap="all" dirty="0" smtClean="0">
                <a:solidFill>
                  <a:schemeClr val="tx1"/>
                </a:solidFill>
              </a:rPr>
              <a:t>PLANT CELL WALL STRUCTURE</a:t>
            </a:r>
            <a:r>
              <a:rPr lang="en-US" sz="3200" dirty="0" smtClean="0"/>
              <a:t/>
            </a:r>
            <a:br>
              <a:rPr lang="en-US" sz="3200" dirty="0" smtClean="0"/>
            </a:br>
            <a:r>
              <a:rPr lang="en-US" sz="3200" dirty="0" smtClean="0">
                <a:latin typeface="Times New Roman" panose="02020603050405020304" pitchFamily="18" charset="0"/>
                <a:cs typeface="Times New Roman" panose="02020603050405020304" pitchFamily="18" charset="0"/>
              </a:rPr>
              <a:t/>
            </a:r>
            <a:br>
              <a:rPr lang="en-US" sz="3200" dirty="0" smtClean="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8" name="Text Placeholder 7"/>
          <p:cNvSpPr>
            <a:spLocks noGrp="1"/>
          </p:cNvSpPr>
          <p:nvPr>
            <p:ph type="body" idx="2"/>
          </p:nvPr>
        </p:nvSpPr>
        <p:spPr>
          <a:xfrm>
            <a:off x="180108" y="1011382"/>
            <a:ext cx="11651673" cy="5666509"/>
          </a:xfrm>
        </p:spPr>
        <p:style>
          <a:lnRef idx="1">
            <a:schemeClr val="accent1"/>
          </a:lnRef>
          <a:fillRef idx="2">
            <a:schemeClr val="accent1"/>
          </a:fillRef>
          <a:effectRef idx="1">
            <a:schemeClr val="accent1"/>
          </a:effectRef>
          <a:fontRef idx="minor">
            <a:schemeClr val="dk1"/>
          </a:fontRef>
        </p:style>
        <p:txBody>
          <a:bodyPr>
            <a:normAutofit/>
          </a:bodyPr>
          <a:lstStyle/>
          <a:p>
            <a:r>
              <a:rPr lang="en-US" sz="2400" dirty="0" smtClean="0">
                <a:solidFill>
                  <a:schemeClr val="tx1"/>
                </a:solidFill>
              </a:rPr>
              <a:t>The plant cell wall is multi-layered and consists of up to three sections. From the outermost layer of the cell wall, these layers are identified as the middle lamella, primary cell wall, and secondary cell wall. While all plant cells have a middle lamella and primary cell wall, not all have a secondary cell wall.</a:t>
            </a:r>
          </a:p>
          <a:p>
            <a:pPr lvl="0"/>
            <a:r>
              <a:rPr lang="en-US" sz="2400" b="1" dirty="0" smtClean="0">
                <a:solidFill>
                  <a:schemeClr val="tx1"/>
                </a:solidFill>
              </a:rPr>
              <a:t>Middle lamella</a:t>
            </a:r>
            <a:r>
              <a:rPr lang="en-US" sz="2400" dirty="0" smtClean="0">
                <a:solidFill>
                  <a:schemeClr val="tx1"/>
                </a:solidFill>
              </a:rPr>
              <a:t> - outer cell wall layer that contains polysaccharides called </a:t>
            </a:r>
            <a:r>
              <a:rPr lang="en-US" sz="2400" dirty="0" err="1" smtClean="0">
                <a:solidFill>
                  <a:schemeClr val="tx1"/>
                </a:solidFill>
              </a:rPr>
              <a:t>pectins</a:t>
            </a:r>
            <a:r>
              <a:rPr lang="en-US" sz="2400" dirty="0" smtClean="0">
                <a:solidFill>
                  <a:schemeClr val="tx1"/>
                </a:solidFill>
              </a:rPr>
              <a:t>. </a:t>
            </a:r>
            <a:r>
              <a:rPr lang="en-US" sz="2400" dirty="0" err="1" smtClean="0">
                <a:solidFill>
                  <a:schemeClr val="tx1"/>
                </a:solidFill>
              </a:rPr>
              <a:t>Pectins</a:t>
            </a:r>
            <a:r>
              <a:rPr lang="en-US" sz="2400" dirty="0" smtClean="0">
                <a:solidFill>
                  <a:schemeClr val="tx1"/>
                </a:solidFill>
              </a:rPr>
              <a:t> aid in cell adhesion by helping the cell walls of adjacent cells to bind to one another.​</a:t>
            </a:r>
          </a:p>
          <a:p>
            <a:pPr lvl="0"/>
            <a:r>
              <a:rPr lang="en-US" sz="2400" b="1" dirty="0" smtClean="0">
                <a:solidFill>
                  <a:schemeClr val="tx1"/>
                </a:solidFill>
              </a:rPr>
              <a:t>Primary cell wall</a:t>
            </a:r>
            <a:r>
              <a:rPr lang="en-US" sz="2400" dirty="0" smtClean="0">
                <a:solidFill>
                  <a:schemeClr val="tx1"/>
                </a:solidFill>
              </a:rPr>
              <a:t> - The primary cell wall, generally a thin, flexible and extensible layer formed while the cell is growing. It is formed between the middle lamella and </a:t>
            </a:r>
            <a:r>
              <a:rPr lang="en-US" sz="2400" u="sng" dirty="0" smtClean="0">
                <a:solidFill>
                  <a:schemeClr val="tx1"/>
                </a:solidFill>
                <a:hlinkClick r:id="rId2"/>
              </a:rPr>
              <a:t>plasma membrane</a:t>
            </a:r>
            <a:r>
              <a:rPr lang="en-US" sz="2400" dirty="0" smtClean="0">
                <a:solidFill>
                  <a:schemeClr val="tx1"/>
                </a:solidFill>
              </a:rPr>
              <a:t> in growing plant cells. It is primarily composed of cellulose </a:t>
            </a:r>
            <a:r>
              <a:rPr lang="en-US" sz="2400" dirty="0" err="1" smtClean="0">
                <a:solidFill>
                  <a:schemeClr val="tx1"/>
                </a:solidFill>
              </a:rPr>
              <a:t>microfibrils</a:t>
            </a:r>
            <a:r>
              <a:rPr lang="en-US" sz="2400" dirty="0" smtClean="0">
                <a:solidFill>
                  <a:schemeClr val="tx1"/>
                </a:solidFill>
              </a:rPr>
              <a:t> contained within a gel-like matrix of </a:t>
            </a:r>
            <a:r>
              <a:rPr lang="en-US" sz="2400" dirty="0" err="1" smtClean="0">
                <a:solidFill>
                  <a:schemeClr val="tx1"/>
                </a:solidFill>
              </a:rPr>
              <a:t>hemicellulose</a:t>
            </a:r>
            <a:r>
              <a:rPr lang="en-US" sz="2400" dirty="0" smtClean="0">
                <a:solidFill>
                  <a:schemeClr val="tx1"/>
                </a:solidFill>
              </a:rPr>
              <a:t> fibers and pectin polysaccharides. The primary cell wall provides the strength and flexibility needed to allow for cell growth.​</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266596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289" y="207818"/>
            <a:ext cx="8938765" cy="957607"/>
          </a:xfrm>
        </p:spPr>
        <p:txBody>
          <a:bodyPr>
            <a:normAutofit fontScale="90000"/>
          </a:bodyPr>
          <a:lstStyle/>
          <a:p>
            <a:r>
              <a:rPr lang="en-US" sz="3200" b="1" dirty="0" smtClean="0">
                <a:latin typeface="Times New Roman" panose="02020603050405020304" pitchFamily="18" charset="0"/>
                <a:cs typeface="Times New Roman" panose="02020603050405020304" pitchFamily="18" charset="0"/>
              </a:rPr>
              <a:t/>
            </a:r>
            <a:br>
              <a:rPr lang="en-US" sz="3200" b="1"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a:r>
            <a:br>
              <a:rPr lang="en-US" sz="3200" dirty="0" smtClean="0">
                <a:latin typeface="Times New Roman" panose="02020603050405020304" pitchFamily="18" charset="0"/>
                <a:cs typeface="Times New Roman" panose="02020603050405020304" pitchFamily="18" charset="0"/>
              </a:rPr>
            </a:br>
            <a:r>
              <a:rPr lang="en-US" sz="3600" dirty="0">
                <a:solidFill>
                  <a:schemeClr val="tx1"/>
                </a:solidFill>
                <a:latin typeface="Times New Roman" panose="02020603050405020304" pitchFamily="18" charset="0"/>
                <a:cs typeface="Times New Roman" panose="02020603050405020304" pitchFamily="18" charset="0"/>
              </a:rPr>
              <a:t/>
            </a:r>
            <a:br>
              <a:rPr lang="en-US" sz="3600" dirty="0">
                <a:solidFill>
                  <a:schemeClr val="tx1"/>
                </a:solidFill>
                <a:latin typeface="Times New Roman" panose="02020603050405020304" pitchFamily="18" charset="0"/>
                <a:cs typeface="Times New Roman" panose="02020603050405020304" pitchFamily="18" charset="0"/>
              </a:rPr>
            </a:b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idx="2"/>
          </p:nvPr>
        </p:nvSpPr>
        <p:spPr>
          <a:xfrm>
            <a:off x="180108" y="207817"/>
            <a:ext cx="11748655" cy="6483927"/>
          </a:xfrm>
        </p:spPr>
        <p:style>
          <a:lnRef idx="1">
            <a:schemeClr val="accent1"/>
          </a:lnRef>
          <a:fillRef idx="2">
            <a:schemeClr val="accent1"/>
          </a:fillRef>
          <a:effectRef idx="1">
            <a:schemeClr val="accent1"/>
          </a:effectRef>
          <a:fontRef idx="minor">
            <a:schemeClr val="dk1"/>
          </a:fontRef>
        </p:style>
        <p:txBody>
          <a:bodyPr>
            <a:normAutofit/>
          </a:bodyPr>
          <a:lstStyle/>
          <a:p>
            <a:pPr lvl="0"/>
            <a:r>
              <a:rPr lang="en-US" sz="2400" b="1" dirty="0" smtClean="0">
                <a:solidFill>
                  <a:schemeClr val="tx1"/>
                </a:solidFill>
              </a:rPr>
              <a:t>Secondary cell wall</a:t>
            </a:r>
            <a:r>
              <a:rPr lang="en-US" sz="2400" dirty="0" smtClean="0">
                <a:solidFill>
                  <a:schemeClr val="tx1"/>
                </a:solidFill>
              </a:rPr>
              <a:t> – A thick layer formed inside the primary cell wall after the cell is fully grown. It is not found in all cell types. It is formed between the primary cell wall and plasma membrane in some plant cells. Once the primary cell wall has stopped dividing and growing, it may thicken to form a secondary cell wall. This rigid layer strengthens and supports the cell. In addition to cellulose and </a:t>
            </a:r>
            <a:r>
              <a:rPr lang="en-US" sz="2400" dirty="0" err="1" smtClean="0">
                <a:solidFill>
                  <a:schemeClr val="tx1"/>
                </a:solidFill>
              </a:rPr>
              <a:t>hemicellulose</a:t>
            </a:r>
            <a:r>
              <a:rPr lang="en-US" sz="2400" dirty="0" smtClean="0">
                <a:solidFill>
                  <a:schemeClr val="tx1"/>
                </a:solidFill>
              </a:rPr>
              <a:t>, some secondary cell walls contain lignin. Lignin strengthens the cell wall and aids in water conductivity in </a:t>
            </a:r>
            <a:r>
              <a:rPr lang="en-US" sz="2400" u="sng" dirty="0" smtClean="0">
                <a:solidFill>
                  <a:schemeClr val="tx1"/>
                </a:solidFill>
                <a:hlinkClick r:id="rId2"/>
              </a:rPr>
              <a:t>plant vascular tissue</a:t>
            </a:r>
            <a:r>
              <a:rPr lang="en-US" sz="2400" dirty="0" smtClean="0">
                <a:solidFill>
                  <a:schemeClr val="tx1"/>
                </a:solidFill>
              </a:rPr>
              <a:t> cells.</a:t>
            </a:r>
          </a:p>
          <a:p>
            <a:endParaRPr lang="en-US" sz="2400" b="1" dirty="0" smtClean="0">
              <a:latin typeface="Times New Roman" panose="02020603050405020304" pitchFamily="18" charset="0"/>
              <a:cs typeface="Times New Roman" panose="02020603050405020304" pitchFamily="18" charset="0"/>
            </a:endParaRPr>
          </a:p>
          <a:p>
            <a:pPr>
              <a:buFont typeface="Wingdings" pitchFamily="2" charset="2"/>
              <a:buChar char="§"/>
            </a:pPr>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pic>
        <p:nvPicPr>
          <p:cNvPr id="6" name="Picture 5" descr="Image result for cell wall"/>
          <p:cNvPicPr/>
          <p:nvPr/>
        </p:nvPicPr>
        <p:blipFill>
          <a:blip r:embed="rId3"/>
          <a:srcRect/>
          <a:stretch>
            <a:fillRect/>
          </a:stretch>
        </p:blipFill>
        <p:spPr bwMode="auto">
          <a:xfrm>
            <a:off x="3950011" y="3061854"/>
            <a:ext cx="5027734" cy="3422073"/>
          </a:xfrm>
          <a:prstGeom prst="rect">
            <a:avLst/>
          </a:prstGeom>
          <a:noFill/>
          <a:ln w="9525">
            <a:noFill/>
            <a:miter lim="800000"/>
            <a:headEnd/>
            <a:tailEnd/>
          </a:ln>
        </p:spPr>
      </p:pic>
    </p:spTree>
    <p:extLst>
      <p:ext uri="{BB962C8B-B14F-4D97-AF65-F5344CB8AC3E}">
        <p14:creationId xmlns="" xmlns:p14="http://schemas.microsoft.com/office/powerpoint/2010/main" val="10582900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289" y="207818"/>
            <a:ext cx="8938765" cy="957607"/>
          </a:xfrm>
        </p:spPr>
        <p:txBody>
          <a:bodyPr>
            <a:normAutofit fontScale="90000"/>
          </a:bodyPr>
          <a:lstStyle/>
          <a:p>
            <a:r>
              <a:rPr lang="en-US" sz="3200" b="1" dirty="0" smtClean="0">
                <a:latin typeface="Times New Roman" panose="02020603050405020304" pitchFamily="18" charset="0"/>
                <a:cs typeface="Times New Roman" panose="02020603050405020304" pitchFamily="18" charset="0"/>
              </a:rPr>
              <a:t/>
            </a:r>
            <a:br>
              <a:rPr lang="en-US" sz="3200" b="1"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a:r>
            <a:br>
              <a:rPr lang="en-US" sz="3200" dirty="0" smtClean="0">
                <a:latin typeface="Times New Roman" panose="02020603050405020304" pitchFamily="18" charset="0"/>
                <a:cs typeface="Times New Roman" panose="02020603050405020304" pitchFamily="18" charset="0"/>
              </a:rPr>
            </a:br>
            <a:r>
              <a:rPr lang="en-US" sz="3600" dirty="0">
                <a:solidFill>
                  <a:schemeClr val="tx1"/>
                </a:solidFill>
                <a:latin typeface="Times New Roman" panose="02020603050405020304" pitchFamily="18" charset="0"/>
                <a:cs typeface="Times New Roman" panose="02020603050405020304" pitchFamily="18" charset="0"/>
              </a:rPr>
              <a:t/>
            </a:r>
            <a:br>
              <a:rPr lang="en-US" sz="3600" dirty="0">
                <a:solidFill>
                  <a:schemeClr val="tx1"/>
                </a:solidFill>
                <a:latin typeface="Times New Roman" panose="02020603050405020304" pitchFamily="18" charset="0"/>
                <a:cs typeface="Times New Roman" panose="02020603050405020304" pitchFamily="18" charset="0"/>
              </a:rPr>
            </a:b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idx="2"/>
          </p:nvPr>
        </p:nvSpPr>
        <p:spPr>
          <a:xfrm>
            <a:off x="180108" y="207817"/>
            <a:ext cx="11748655" cy="6483927"/>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r>
              <a:rPr lang="en-US" sz="2400" b="1" cap="all" dirty="0" smtClean="0"/>
              <a:t>PLANT CELL WALL FUNCTION</a:t>
            </a:r>
            <a:endParaRPr lang="en-US" sz="2400" dirty="0" smtClean="0"/>
          </a:p>
          <a:p>
            <a:r>
              <a:rPr lang="en-US" sz="2400" dirty="0" smtClean="0"/>
              <a:t>A major role of the cell wall is to form a framework for the cell to prevent over expansion. Cellulose fibers, structural proteins, and other polysaccharides help to maintain the shape and form of the cell. Additional functions of the cell wall include:</a:t>
            </a:r>
          </a:p>
          <a:p>
            <a:pPr lvl="0"/>
            <a:r>
              <a:rPr lang="en-US" sz="2400" b="1" dirty="0" smtClean="0"/>
              <a:t>Support</a:t>
            </a:r>
            <a:r>
              <a:rPr lang="en-US" sz="2400" dirty="0" smtClean="0"/>
              <a:t> - the cell wall provides mechanical strength and support. It also controls the direction of cell growth.​</a:t>
            </a:r>
          </a:p>
          <a:p>
            <a:pPr lvl="0"/>
            <a:r>
              <a:rPr lang="en-US" sz="2400" b="1" dirty="0" smtClean="0"/>
              <a:t>Withstand </a:t>
            </a:r>
            <a:r>
              <a:rPr lang="en-US" sz="2400" b="1" dirty="0" err="1" smtClean="0"/>
              <a:t>turgor</a:t>
            </a:r>
            <a:r>
              <a:rPr lang="en-US" sz="2400" b="1" dirty="0" smtClean="0"/>
              <a:t> pressure</a:t>
            </a:r>
            <a:r>
              <a:rPr lang="en-US" sz="2400" dirty="0" smtClean="0"/>
              <a:t> - </a:t>
            </a:r>
            <a:r>
              <a:rPr lang="en-US" sz="2400" dirty="0" err="1" smtClean="0"/>
              <a:t>turgor</a:t>
            </a:r>
            <a:r>
              <a:rPr lang="en-US" sz="2400" dirty="0" smtClean="0"/>
              <a:t> pressure is the force exerted against the cell wall as the contents of the cell push the plasma membrane against the cell wall. This pressure helps a plant to remain rigid and erect, but can also cause a cell to rupture.​</a:t>
            </a:r>
          </a:p>
          <a:p>
            <a:pPr lvl="0"/>
            <a:r>
              <a:rPr lang="en-US" sz="2400" b="1" dirty="0" smtClean="0"/>
              <a:t>Regulate growth</a:t>
            </a:r>
            <a:r>
              <a:rPr lang="en-US" sz="2400" dirty="0" smtClean="0"/>
              <a:t> - sends signals for the cell to enter the </a:t>
            </a:r>
            <a:r>
              <a:rPr lang="en-US" sz="2400" dirty="0" smtClean="0">
                <a:hlinkClick r:id="rId2"/>
              </a:rPr>
              <a:t>cell cycle</a:t>
            </a:r>
            <a:r>
              <a:rPr lang="en-US" sz="2400" dirty="0" smtClean="0"/>
              <a:t> in order to divide and grow.</a:t>
            </a:r>
          </a:p>
          <a:p>
            <a:pPr lvl="0"/>
            <a:r>
              <a:rPr lang="en-US" sz="2400" b="1" dirty="0" smtClean="0"/>
              <a:t>Regulate diffusion</a:t>
            </a:r>
            <a:r>
              <a:rPr lang="en-US" sz="2400" dirty="0" smtClean="0"/>
              <a:t> - the cell wall is porous allowing some substances, including </a:t>
            </a:r>
            <a:r>
              <a:rPr lang="en-US" sz="2400" dirty="0" smtClean="0">
                <a:hlinkClick r:id="rId3"/>
              </a:rPr>
              <a:t>proteins</a:t>
            </a:r>
            <a:r>
              <a:rPr lang="en-US" sz="2400" dirty="0" smtClean="0"/>
              <a:t>, to pass into the cell while keeping other substances out.​</a:t>
            </a:r>
          </a:p>
          <a:p>
            <a:pPr lvl="0"/>
            <a:r>
              <a:rPr lang="en-US" sz="2400" b="1" dirty="0" smtClean="0"/>
              <a:t>Communication</a:t>
            </a:r>
            <a:r>
              <a:rPr lang="en-US" sz="2400" dirty="0" smtClean="0"/>
              <a:t> - cells communicate with one another via </a:t>
            </a:r>
            <a:r>
              <a:rPr lang="en-US" sz="2400" dirty="0" err="1" smtClean="0"/>
              <a:t>plasmodesmata</a:t>
            </a:r>
            <a:r>
              <a:rPr lang="en-US" sz="2400" dirty="0" smtClean="0"/>
              <a:t> (pores or channels between plant cell walls that allow molecules and communication signals to pass between individual plant cells).​</a:t>
            </a:r>
          </a:p>
          <a:p>
            <a:pPr lvl="0"/>
            <a:r>
              <a:rPr lang="en-US" sz="2400" b="1" dirty="0" smtClean="0"/>
              <a:t>Protection</a:t>
            </a:r>
            <a:r>
              <a:rPr lang="en-US" sz="2400" dirty="0" smtClean="0"/>
              <a:t> - provides a barrier to protect against </a:t>
            </a:r>
            <a:r>
              <a:rPr lang="en-US" sz="2400" dirty="0" smtClean="0">
                <a:hlinkClick r:id="rId4"/>
              </a:rPr>
              <a:t>plant viruses</a:t>
            </a:r>
            <a:r>
              <a:rPr lang="en-US" sz="2400" dirty="0" smtClean="0"/>
              <a:t> and other pathogens. It also helps to prevent water loss.​</a:t>
            </a:r>
          </a:p>
          <a:p>
            <a:pPr lvl="0"/>
            <a:r>
              <a:rPr lang="en-US" sz="2400" b="1" dirty="0" smtClean="0"/>
              <a:t>Storage</a:t>
            </a:r>
            <a:r>
              <a:rPr lang="en-US" sz="2400" dirty="0" smtClean="0"/>
              <a:t> - stores carbohydrates for use in plant growth, especially in seeds.</a:t>
            </a:r>
          </a:p>
          <a:p>
            <a:pPr lvl="0"/>
            <a:endParaRPr lang="en-US" sz="2400" dirty="0" smtClean="0"/>
          </a:p>
          <a:p>
            <a:endParaRPr lang="en-US" sz="2400" b="1" dirty="0" smtClean="0">
              <a:latin typeface="Times New Roman" panose="02020603050405020304" pitchFamily="18" charset="0"/>
              <a:cs typeface="Times New Roman" panose="02020603050405020304" pitchFamily="18" charset="0"/>
            </a:endParaRPr>
          </a:p>
          <a:p>
            <a:pPr>
              <a:buFont typeface="Wingdings" pitchFamily="2" charset="2"/>
              <a:buChar char="§"/>
            </a:pPr>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0582900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279</TotalTime>
  <Words>130</Words>
  <Application>Microsoft Office PowerPoint</Application>
  <PresentationFormat>Custom</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Oriel</vt:lpstr>
      <vt:lpstr>Slide 1</vt:lpstr>
      <vt:lpstr>            Cell wall </vt:lpstr>
      <vt:lpstr>PLANT CELL WALL STRUCTURE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Account Of Funaria</dc:title>
  <dc:creator>Madia</dc:creator>
  <cp:lastModifiedBy>User</cp:lastModifiedBy>
  <cp:revision>30</cp:revision>
  <dcterms:created xsi:type="dcterms:W3CDTF">2020-04-24T10:51:37Z</dcterms:created>
  <dcterms:modified xsi:type="dcterms:W3CDTF">2020-08-20T11:57:22Z</dcterms:modified>
</cp:coreProperties>
</file>