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71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9CE04-7E6D-406D-8267-2873E6579EF6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4BFFB-FC91-418E-8DB6-BFDA5CFA5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4BFFB-FC91-418E-8DB6-BFDA5CFA57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E5A3BB-AF53-4499-9E6F-1CDF761CF46F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035F91-EDC4-44E4-9911-347BE93FC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8915400" cy="5791200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Unit 5: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Plant Physiological Processes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Growth Regulators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B.Ed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Secondary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Semester: III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Subject: Biology III Minor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Course Title: Plant Physiology and Ecology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Represented By: Ms Sidra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Younis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Department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Education (Planning and Development)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Lahore College For Women University, Lahore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Role of </a:t>
            </a:r>
            <a:r>
              <a:rPr lang="en-GB" sz="36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Cytokinins</a:t>
            </a:r>
            <a:r>
              <a:rPr lang="en-GB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Plants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0772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Effects</a:t>
            </a:r>
          </a:p>
          <a:p>
            <a:r>
              <a:rPr lang="en-US" sz="2800" dirty="0" smtClean="0"/>
              <a:t>Help in the formation of new leaves and chloroplast.</a:t>
            </a:r>
          </a:p>
          <a:p>
            <a:r>
              <a:rPr lang="en-US" sz="2800" dirty="0" smtClean="0"/>
              <a:t>Promote lateral shoot growth and adventitious shoot formation.</a:t>
            </a:r>
          </a:p>
          <a:p>
            <a:r>
              <a:rPr lang="en-US" sz="2800" dirty="0" smtClean="0"/>
              <a:t>Help overcome apical dominance.</a:t>
            </a:r>
          </a:p>
          <a:p>
            <a:r>
              <a:rPr lang="en-US" sz="2800" dirty="0" smtClean="0"/>
              <a:t>Promote nutrient </a:t>
            </a:r>
            <a:r>
              <a:rPr lang="en-US" sz="2800" dirty="0" smtClean="0"/>
              <a:t>mobilization </a:t>
            </a:r>
            <a:r>
              <a:rPr lang="en-US" sz="2800" dirty="0" smtClean="0"/>
              <a:t>which in turn helps delay leaf senescence.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6397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Plant Growth Regulators are defined as small, simple chemicals produced naturally by plants to regulate their growth and development.</a:t>
            </a:r>
          </a:p>
          <a:p>
            <a:pPr>
              <a:buNone/>
            </a:pPr>
            <a:r>
              <a:rPr lang="en-US" sz="2800" b="1" dirty="0" smtClean="0"/>
              <a:t>Characteristics</a:t>
            </a:r>
          </a:p>
          <a:p>
            <a:r>
              <a:rPr lang="en-US" sz="2800" dirty="0" smtClean="0"/>
              <a:t>Plant Growth Regulators can be of a diverse chemical composition such as gases (ethylene), </a:t>
            </a:r>
            <a:r>
              <a:rPr lang="en-US" sz="2800" dirty="0" err="1" smtClean="0"/>
              <a:t>terpenes</a:t>
            </a:r>
            <a:r>
              <a:rPr lang="en-US" sz="2800" dirty="0" smtClean="0"/>
              <a:t> (</a:t>
            </a:r>
            <a:r>
              <a:rPr lang="en-US" sz="2800" dirty="0" err="1" smtClean="0"/>
              <a:t>gibberellic</a:t>
            </a:r>
            <a:r>
              <a:rPr lang="en-US" sz="2800" dirty="0" smtClean="0"/>
              <a:t> acid) or </a:t>
            </a:r>
            <a:r>
              <a:rPr lang="en-US" sz="2800" dirty="0" err="1" smtClean="0"/>
              <a:t>carotenoid</a:t>
            </a:r>
            <a:r>
              <a:rPr lang="en-US" sz="2800" dirty="0" smtClean="0"/>
              <a:t> derivates (</a:t>
            </a:r>
            <a:r>
              <a:rPr lang="en-US" sz="2800" dirty="0" err="1" smtClean="0"/>
              <a:t>abscisic</a:t>
            </a:r>
            <a:r>
              <a:rPr lang="en-US" sz="2800" dirty="0" smtClean="0"/>
              <a:t> acid). </a:t>
            </a:r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 smtClean="0"/>
              <a:t>are also referred to as plant growth substances, </a:t>
            </a:r>
            <a:r>
              <a:rPr lang="en-US" sz="2800" dirty="0" err="1" smtClean="0"/>
              <a:t>phytohormones</a:t>
            </a:r>
            <a:r>
              <a:rPr lang="en-US" sz="2800" dirty="0" smtClean="0"/>
              <a:t> or plant hormones. 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9248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Based on their action, they are broadly classified as follows:</a:t>
            </a:r>
          </a:p>
          <a:p>
            <a:r>
              <a:rPr lang="en-US" sz="2800" b="1" dirty="0" smtClean="0"/>
              <a:t>Plant Growth Promoters </a:t>
            </a:r>
            <a:r>
              <a:rPr lang="en-US" sz="2800" dirty="0" smtClean="0"/>
              <a:t>– They promote cell division, cell enlargement, flowering, fruiting and seed formation. Examples are </a:t>
            </a:r>
            <a:r>
              <a:rPr lang="en-US" sz="2800" dirty="0" err="1" smtClean="0"/>
              <a:t>auxins</a:t>
            </a:r>
            <a:r>
              <a:rPr lang="en-US" sz="2800" dirty="0" smtClean="0"/>
              <a:t>, gibberellins and </a:t>
            </a:r>
            <a:r>
              <a:rPr lang="en-US" sz="2800" dirty="0" err="1" smtClean="0"/>
              <a:t>cytokinins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Plant Growth Inhibitors </a:t>
            </a:r>
            <a:r>
              <a:rPr lang="en-US" sz="2800" dirty="0" smtClean="0"/>
              <a:t>– These chemicals inhibit growth and promote dormancy and abscission in plants. An example is an </a:t>
            </a:r>
            <a:r>
              <a:rPr lang="en-US" sz="2800" dirty="0" err="1" smtClean="0"/>
              <a:t>abscisic</a:t>
            </a:r>
            <a:r>
              <a:rPr lang="en-US" sz="2800" dirty="0" smtClean="0"/>
              <a:t> acid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Role of </a:t>
            </a:r>
            <a:r>
              <a:rPr lang="en-US" sz="36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Auxins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 Plants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001000" cy="58674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Auxins</a:t>
            </a:r>
            <a:r>
              <a:rPr lang="en-US" sz="2800" dirty="0" smtClean="0"/>
              <a:t> were the first growth hormone to be discovered. They were discovered due to the observations of Charles Darwin and his son, Francis Darwin.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Darwins</a:t>
            </a:r>
            <a:r>
              <a:rPr lang="en-US" sz="2800" dirty="0" smtClean="0"/>
              <a:t> observed that the </a:t>
            </a:r>
            <a:r>
              <a:rPr lang="en-US" sz="2800" dirty="0" err="1" smtClean="0"/>
              <a:t>coleoptile</a:t>
            </a:r>
            <a:r>
              <a:rPr lang="en-US" sz="2800" dirty="0" smtClean="0"/>
              <a:t> (protective sheath) in canary grass grows and bends towards the source of light. This phenomenon is ‘phototropism’.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 smtClean="0"/>
              <a:t>addition, their experiments showed that the </a:t>
            </a:r>
            <a:r>
              <a:rPr lang="en-US" sz="2800" dirty="0" err="1" smtClean="0"/>
              <a:t>coleoptile</a:t>
            </a:r>
            <a:r>
              <a:rPr lang="en-US" sz="2800" dirty="0" smtClean="0"/>
              <a:t> tip was the site responsible for the bending. Finally, this led to the isolation of the first </a:t>
            </a:r>
            <a:r>
              <a:rPr lang="en-US" sz="2800" dirty="0" err="1" smtClean="0"/>
              <a:t>auxin</a:t>
            </a:r>
            <a:r>
              <a:rPr lang="en-US" sz="2800" dirty="0" smtClean="0"/>
              <a:t> by F. W. Went from the </a:t>
            </a:r>
            <a:r>
              <a:rPr lang="en-US" sz="2800" dirty="0" err="1" smtClean="0"/>
              <a:t>coleoptile</a:t>
            </a:r>
            <a:r>
              <a:rPr lang="en-US" sz="2800" dirty="0" smtClean="0"/>
              <a:t> tip of oat seedlings.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001000" cy="5867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Types</a:t>
            </a:r>
          </a:p>
          <a:p>
            <a:r>
              <a:rPr lang="en-US" sz="2800" dirty="0" smtClean="0"/>
              <a:t>First isolated from human urine, </a:t>
            </a:r>
            <a:r>
              <a:rPr lang="en-US" sz="2800" dirty="0" err="1" smtClean="0"/>
              <a:t>auxin</a:t>
            </a:r>
            <a:r>
              <a:rPr lang="en-US" sz="2800" dirty="0" smtClean="0"/>
              <a:t> is a term applied to natural and synthetic compounds that have growth regulating properties. Plants produce natural </a:t>
            </a:r>
            <a:r>
              <a:rPr lang="en-US" sz="2800" dirty="0" err="1" smtClean="0"/>
              <a:t>auxins</a:t>
            </a:r>
            <a:r>
              <a:rPr lang="en-US" sz="2800" dirty="0" smtClean="0"/>
              <a:t> such as Indole-3-acetic acid (IAA) and </a:t>
            </a:r>
            <a:r>
              <a:rPr lang="en-US" sz="2800" dirty="0" err="1" smtClean="0"/>
              <a:t>Indole</a:t>
            </a:r>
            <a:r>
              <a:rPr lang="en-US" sz="2800" dirty="0" smtClean="0"/>
              <a:t> butyric acid (IBA). </a:t>
            </a:r>
            <a:endParaRPr lang="en-US" sz="2800" dirty="0" smtClean="0"/>
          </a:p>
          <a:p>
            <a:r>
              <a:rPr lang="en-US" sz="2800" dirty="0" smtClean="0"/>
              <a:t>Natural </a:t>
            </a:r>
            <a:r>
              <a:rPr lang="en-US" sz="2800" dirty="0" err="1" smtClean="0"/>
              <a:t>auxins</a:t>
            </a:r>
            <a:r>
              <a:rPr lang="en-US" sz="2800" dirty="0" smtClean="0"/>
              <a:t> are found in growing stems and roots from where they migrate to their site of action. Naphthalene acetic acid (NAA) and 2, 4-dichlorophenoxyacetic (2, 4-D) are examples of synthetic </a:t>
            </a:r>
            <a:r>
              <a:rPr lang="en-US" sz="2800" dirty="0" err="1" smtClean="0"/>
              <a:t>auxins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81534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Effects</a:t>
            </a:r>
          </a:p>
          <a:p>
            <a:r>
              <a:rPr lang="en-US" sz="2800" dirty="0" smtClean="0"/>
              <a:t>Promote flowering in plants like pineapple.</a:t>
            </a:r>
          </a:p>
          <a:p>
            <a:r>
              <a:rPr lang="en-US" sz="2800" dirty="0" smtClean="0"/>
              <a:t>Help to initiate rooting in stem cuttings.</a:t>
            </a:r>
          </a:p>
          <a:p>
            <a:r>
              <a:rPr lang="en-US" sz="2800" dirty="0" smtClean="0"/>
              <a:t>Prevent dropping of fruits and leaves too early.</a:t>
            </a:r>
          </a:p>
          <a:p>
            <a:r>
              <a:rPr lang="en-US" sz="2800" dirty="0" smtClean="0"/>
              <a:t>Promote natural detachment (abscission) of older leaves and fruits.</a:t>
            </a:r>
          </a:p>
          <a:p>
            <a:r>
              <a:rPr lang="en-US" sz="2800" dirty="0" smtClean="0"/>
              <a:t>Control xylem differentiation and help in cell division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smtClean="0"/>
              <a:t>Applications</a:t>
            </a:r>
          </a:p>
          <a:p>
            <a:r>
              <a:rPr lang="en-US" sz="2800" dirty="0" smtClean="0"/>
              <a:t>Used for plant propagation.</a:t>
            </a:r>
          </a:p>
          <a:p>
            <a:r>
              <a:rPr lang="en-US" sz="2800" dirty="0" smtClean="0"/>
              <a:t>To induce </a:t>
            </a:r>
            <a:r>
              <a:rPr lang="en-US" sz="2800" dirty="0" err="1" smtClean="0"/>
              <a:t>parthenocarpy</a:t>
            </a:r>
            <a:r>
              <a:rPr lang="en-US" sz="2800" dirty="0" smtClean="0"/>
              <a:t> i.e. the production of fruit without prior fertilization.</a:t>
            </a:r>
          </a:p>
          <a:p>
            <a:r>
              <a:rPr lang="en-US" sz="2800" dirty="0" smtClean="0"/>
              <a:t>2, 4-D is widely used as a herbicide to kill dicotyledonous weeds.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Role of Gibberellins in Plants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077200" cy="579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is the component responsible for the ‘</a:t>
            </a:r>
            <a:r>
              <a:rPr lang="en-US" sz="2800" dirty="0" err="1" smtClean="0"/>
              <a:t>bakane</a:t>
            </a:r>
            <a:r>
              <a:rPr lang="en-US" sz="2800" dirty="0" smtClean="0"/>
              <a:t>’ disease of rice seedlings. A</a:t>
            </a:r>
            <a:r>
              <a:rPr lang="en-US" sz="2800" dirty="0" smtClean="0"/>
              <a:t>ctive </a:t>
            </a:r>
            <a:r>
              <a:rPr lang="en-US" sz="2800" dirty="0" smtClean="0"/>
              <a:t>substance causing the disease was identified as </a:t>
            </a:r>
            <a:r>
              <a:rPr lang="en-US" sz="2800" dirty="0" err="1" smtClean="0"/>
              <a:t>gibberellic</a:t>
            </a:r>
            <a:r>
              <a:rPr lang="en-US" sz="2800" dirty="0" smtClean="0"/>
              <a:t> acid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smtClean="0"/>
              <a:t>Types</a:t>
            </a:r>
          </a:p>
          <a:p>
            <a:r>
              <a:rPr lang="en-US" sz="2800" dirty="0" smtClean="0"/>
              <a:t>There exist more than 100 gibberellins obtained from a variety of organisms from fungi to higher plants. They are all acidic and are denoted as follows – GA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GA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GA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 etc. GA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 (</a:t>
            </a:r>
            <a:r>
              <a:rPr lang="en-US" sz="2800" dirty="0" err="1" smtClean="0"/>
              <a:t>Gibberellic</a:t>
            </a:r>
            <a:r>
              <a:rPr lang="en-US" sz="2800" dirty="0" smtClean="0"/>
              <a:t> acid) is the most noteworthy since it was the first to be discovered and is the most studied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0772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Effects</a:t>
            </a:r>
          </a:p>
          <a:p>
            <a:r>
              <a:rPr lang="en-US" sz="2800" dirty="0" smtClean="0"/>
              <a:t>Increase the axis length in plants such as grape stalks.</a:t>
            </a:r>
          </a:p>
          <a:p>
            <a:r>
              <a:rPr lang="en-US" sz="2800" dirty="0" smtClean="0"/>
              <a:t>Delay senescence (i.e. ageing) in fruits. As a result, their market period is extended.</a:t>
            </a:r>
          </a:p>
          <a:p>
            <a:r>
              <a:rPr lang="en-US" sz="2800" dirty="0" smtClean="0"/>
              <a:t>Help fruits like apples to elongate and improve their shape.</a:t>
            </a:r>
          </a:p>
          <a:p>
            <a:pPr>
              <a:buNone/>
            </a:pPr>
            <a:r>
              <a:rPr lang="en-US" sz="2800" b="1" dirty="0" smtClean="0"/>
              <a:t>Applications</a:t>
            </a:r>
          </a:p>
          <a:p>
            <a:r>
              <a:rPr lang="en-US" sz="2800" dirty="0" smtClean="0"/>
              <a:t>The brewing industry uses GA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 to speed the malting process.</a:t>
            </a:r>
          </a:p>
          <a:p>
            <a:r>
              <a:rPr lang="en-US" sz="2800" dirty="0" smtClean="0"/>
              <a:t>Spraying gibberellins increase sugarcane yield by lengthening the stem.</a:t>
            </a:r>
          </a:p>
          <a:p>
            <a:r>
              <a:rPr lang="en-US" sz="2800" dirty="0" smtClean="0"/>
              <a:t>Used to hasten the maturity period in young conifers and promote early seed production.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Role of </a:t>
            </a:r>
            <a:r>
              <a:rPr lang="en-GB" sz="36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Cytokinins</a:t>
            </a:r>
            <a:r>
              <a:rPr lang="en-GB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Plants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077200" cy="6096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F. </a:t>
            </a:r>
            <a:r>
              <a:rPr lang="en-US" sz="2800" dirty="0" err="1" smtClean="0"/>
              <a:t>Skoog</a:t>
            </a:r>
            <a:r>
              <a:rPr lang="en-US" sz="2800" dirty="0" smtClean="0"/>
              <a:t> and his co-workers observed a mass of cells called ‘callus’ in tobacco plants. These cells proliferated only when the nutrient medium contained </a:t>
            </a:r>
            <a:r>
              <a:rPr lang="en-US" sz="2800" dirty="0" err="1" smtClean="0"/>
              <a:t>auxins</a:t>
            </a:r>
            <a:r>
              <a:rPr lang="en-US" sz="2800" dirty="0" smtClean="0"/>
              <a:t> along with yeast extract or extracts of vascular tissue. </a:t>
            </a:r>
            <a:r>
              <a:rPr lang="en-US" sz="2800" dirty="0" err="1" smtClean="0"/>
              <a:t>Skoog</a:t>
            </a:r>
            <a:r>
              <a:rPr lang="en-US" sz="2800" dirty="0" smtClean="0"/>
              <a:t> and Miller later identified the active substance responsible for proliferation and called it kinetin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Types</a:t>
            </a:r>
          </a:p>
          <a:p>
            <a:r>
              <a:rPr lang="en-US" sz="2800" dirty="0" err="1" smtClean="0"/>
              <a:t>Cytokinins</a:t>
            </a:r>
            <a:r>
              <a:rPr lang="en-US" sz="2800" dirty="0" smtClean="0"/>
              <a:t> were discovered as kinetin. Kinetin does not occur naturally but scientists later discovered several natural (example – </a:t>
            </a:r>
            <a:r>
              <a:rPr lang="en-US" sz="2800" dirty="0" err="1" smtClean="0"/>
              <a:t>zeatin</a:t>
            </a:r>
            <a:r>
              <a:rPr lang="en-US" sz="2800" dirty="0" smtClean="0"/>
              <a:t>) and synthetic </a:t>
            </a:r>
            <a:r>
              <a:rPr lang="en-US" sz="2800" dirty="0" err="1" smtClean="0"/>
              <a:t>cytokinins</a:t>
            </a:r>
            <a:r>
              <a:rPr lang="en-US" sz="2800" dirty="0" smtClean="0"/>
              <a:t>. Natural </a:t>
            </a:r>
            <a:r>
              <a:rPr lang="en-US" sz="2800" dirty="0" err="1" smtClean="0"/>
              <a:t>cytokinins</a:t>
            </a:r>
            <a:r>
              <a:rPr lang="en-US" sz="2800" dirty="0" smtClean="0"/>
              <a:t> exist in root apices and developing shoot buds – areas where rapid cell division takes place.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1071</TotalTime>
  <Words>568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Introduction</vt:lpstr>
      <vt:lpstr>Cont…</vt:lpstr>
      <vt:lpstr>Role of Auxins in Plants</vt:lpstr>
      <vt:lpstr>CONT…</vt:lpstr>
      <vt:lpstr>Slide 6</vt:lpstr>
      <vt:lpstr>Role of Gibberellins in Plants</vt:lpstr>
      <vt:lpstr>Slide 8</vt:lpstr>
      <vt:lpstr>Role of Cytokinins in Plants</vt:lpstr>
      <vt:lpstr>Role of Cytokinins in Plants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2020-05-06T11:30:04Z</dcterms:created>
  <dcterms:modified xsi:type="dcterms:W3CDTF">2020-08-18T14:38:10Z</dcterms:modified>
</cp:coreProperties>
</file>