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8" r:id="rId3"/>
    <p:sldId id="259" r:id="rId4"/>
    <p:sldId id="260" r:id="rId5"/>
    <p:sldId id="261" r:id="rId6"/>
    <p:sldId id="262" r:id="rId7"/>
    <p:sldId id="265" r:id="rId8"/>
    <p:sldId id="263" r:id="rId9"/>
    <p:sldId id="264"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A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73" d="100"/>
          <a:sy n="73" d="100"/>
        </p:scale>
        <p:origin x="-61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E83695-4E45-4185-814D-3A130B8B1A08}"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281156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83695-4E45-4185-814D-3A130B8B1A08}"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213663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83695-4E45-4185-814D-3A130B8B1A08}"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135623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E83695-4E45-4185-814D-3A130B8B1A08}"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2488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E83695-4E45-4185-814D-3A130B8B1A08}"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345858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E83695-4E45-4185-814D-3A130B8B1A08}"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111771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E83695-4E45-4185-814D-3A130B8B1A08}" type="datetimeFigureOut">
              <a:rPr lang="en-US" smtClean="0"/>
              <a:pPr/>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120845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E83695-4E45-4185-814D-3A130B8B1A08}" type="datetimeFigureOut">
              <a:rPr lang="en-US" smtClean="0"/>
              <a:pPr/>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371700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83695-4E45-4185-814D-3A130B8B1A08}" type="datetimeFigureOut">
              <a:rPr lang="en-US" smtClean="0"/>
              <a:pPr/>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2061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E83695-4E45-4185-814D-3A130B8B1A08}"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176981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E83695-4E45-4185-814D-3A130B8B1A08}"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153187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000">
              <a:schemeClr val="bg2">
                <a:lumMod val="75000"/>
              </a:schemeClr>
            </a:gs>
            <a:gs pos="48000">
              <a:schemeClr val="accent1">
                <a:lumMod val="45000"/>
                <a:lumOff val="55000"/>
              </a:schemeClr>
            </a:gs>
            <a:gs pos="66000">
              <a:schemeClr val="tx2">
                <a:lumMod val="40000"/>
                <a:lumOff val="6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83695-4E45-4185-814D-3A130B8B1A08}" type="datetimeFigureOut">
              <a:rPr lang="en-US" smtClean="0"/>
              <a:pPr/>
              <a:t>8/16/2020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B2A45-60CC-4738-81BE-10C8F498E85D}" type="slidenum">
              <a:rPr lang="en-US" smtClean="0"/>
              <a:pPr/>
              <a:t>‹#›</a:t>
            </a:fld>
            <a:endParaRPr lang="en-US"/>
          </a:p>
        </p:txBody>
      </p:sp>
    </p:spTree>
    <p:extLst>
      <p:ext uri="{BB962C8B-B14F-4D97-AF65-F5344CB8AC3E}">
        <p14:creationId xmlns:p14="http://schemas.microsoft.com/office/powerpoint/2010/main" xmlns="" val="212978048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280719"/>
            <a:ext cx="10570029" cy="6329087"/>
          </a:xfrm>
        </p:spPr>
        <p:txBody>
          <a:bodyPr>
            <a:normAutofit/>
          </a:bodyPr>
          <a:lstStyle/>
          <a:p>
            <a:pPr algn="ctr"/>
            <a:r>
              <a:rPr lang="en-US" sz="3200" b="1" dirty="0">
                <a:latin typeface="Times New Roman" pitchFamily="18" charset="0"/>
                <a:cs typeface="Times New Roman" pitchFamily="18" charset="0"/>
              </a:rPr>
              <a:t>Unit </a:t>
            </a:r>
            <a:r>
              <a:rPr lang="en-US" sz="3200" b="1" dirty="0" smtClean="0">
                <a:latin typeface="Times New Roman" pitchFamily="18" charset="0"/>
                <a:cs typeface="Times New Roman" pitchFamily="18" charset="0"/>
              </a:rPr>
              <a:t>1</a:t>
            </a:r>
            <a:r>
              <a:rPr lang="en-US" sz="3200" b="1" dirty="0" smtClean="0">
                <a:latin typeface="Times New Roman" pitchFamily="18" charset="0"/>
                <a:cs typeface="Times New Roman" pitchFamily="18" charset="0"/>
              </a:rPr>
              <a:t>: Solutions</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Topic: </a:t>
            </a:r>
            <a:r>
              <a:rPr lang="en-US" sz="3200" b="1" dirty="0" smtClean="0">
                <a:latin typeface="Times New Roman" pitchFamily="18" charset="0"/>
                <a:cs typeface="Times New Roman" pitchFamily="18" charset="0"/>
              </a:rPr>
              <a:t>Solutions Basic Concept</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B.Ed</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Hons</a:t>
            </a:r>
            <a:r>
              <a:rPr lang="en-US" sz="3200" b="1" dirty="0">
                <a:latin typeface="Times New Roman" pitchFamily="18" charset="0"/>
                <a:cs typeface="Times New Roman" pitchFamily="18" charset="0"/>
              </a:rPr>
              <a:t>) Secondary</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Semester: III</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       </a:t>
            </a:r>
            <a:r>
              <a:rPr lang="en-US" sz="3200" b="1" dirty="0" smtClean="0">
                <a:latin typeface="Times New Roman" pitchFamily="18" charset="0"/>
                <a:cs typeface="Times New Roman" pitchFamily="18" charset="0"/>
              </a:rPr>
              <a:t>Subject: </a:t>
            </a:r>
            <a:r>
              <a:rPr lang="en-US" sz="3200" b="1" dirty="0" smtClean="0">
                <a:latin typeface="Times New Roman" pitchFamily="18" charset="0"/>
                <a:cs typeface="Times New Roman" pitchFamily="18" charset="0"/>
              </a:rPr>
              <a:t>Biology III Minor </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Course Title: </a:t>
            </a:r>
            <a:r>
              <a:rPr lang="en-US" sz="3200" b="1" dirty="0" smtClean="0">
                <a:latin typeface="Times New Roman" pitchFamily="18" charset="0"/>
                <a:cs typeface="Times New Roman" pitchFamily="18" charset="0"/>
              </a:rPr>
              <a:t>Plant Physiology and </a:t>
            </a:r>
            <a:r>
              <a:rPr lang="en-US" sz="3200" b="1" dirty="0" smtClean="0">
                <a:latin typeface="Times New Roman" pitchFamily="18" charset="0"/>
                <a:cs typeface="Times New Roman" pitchFamily="18" charset="0"/>
              </a:rPr>
              <a:t>Ecology</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Represented By: Ms Sidra </a:t>
            </a:r>
            <a:r>
              <a:rPr lang="en-US" sz="3200" b="1" dirty="0" err="1">
                <a:latin typeface="Times New Roman" panose="02020603050405020304" pitchFamily="18" charset="0"/>
                <a:cs typeface="Times New Roman" panose="02020603050405020304" pitchFamily="18" charset="0"/>
              </a:rPr>
              <a:t>Younis</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Department of Education (Planning and Development)</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Lahore College For Women University, Lahore</a:t>
            </a:r>
            <a:br>
              <a:rPr lang="en-US" sz="3200" b="1" dirty="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9078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smtClean="0"/>
              <a:t>Electrolytes</a:t>
            </a:r>
          </a:p>
          <a:p>
            <a:pPr fontAlgn="base"/>
            <a:r>
              <a:rPr lang="en-US" sz="3200" dirty="0" smtClean="0"/>
              <a:t>An electrolyte is any salt or </a:t>
            </a:r>
            <a:r>
              <a:rPr lang="en-US" sz="3200" dirty="0" err="1" smtClean="0"/>
              <a:t>ionizable</a:t>
            </a:r>
            <a:r>
              <a:rPr lang="en-US" sz="3200" dirty="0" smtClean="0"/>
              <a:t> molecule that, when dissolved in solution, will give that solution the ability to conduct electricity. This is because when a salt dissolves, its dissociated ions can move freely in solution, allowing a charge to flow.</a:t>
            </a:r>
          </a:p>
          <a:p>
            <a:pPr fontAlgn="base"/>
            <a:r>
              <a:rPr lang="en-US" sz="3200" dirty="0" smtClean="0"/>
              <a:t>Electrolyte solutions are normally formed when a salt is placed into a solvent such as water. For example, when table salt, </a:t>
            </a:r>
            <a:r>
              <a:rPr lang="en-US" sz="3200" dirty="0" err="1" smtClean="0"/>
              <a:t>NaCl</a:t>
            </a:r>
            <a:r>
              <a:rPr lang="en-US" sz="3200" dirty="0" smtClean="0"/>
              <a:t>, is placed in water, the salt (a solid) dissolves into its component ions, according to the dissociation reaction:</a:t>
            </a:r>
          </a:p>
          <a:p>
            <a:pPr fontAlgn="base"/>
            <a:r>
              <a:rPr lang="en-US" sz="3200" dirty="0" err="1" smtClean="0"/>
              <a:t>NaCl</a:t>
            </a:r>
            <a:r>
              <a:rPr lang="en-US" sz="3200" dirty="0" smtClean="0"/>
              <a:t>(</a:t>
            </a:r>
            <a:r>
              <a:rPr lang="en-US" sz="3200" i="1" dirty="0" smtClean="0"/>
              <a:t>s</a:t>
            </a:r>
            <a:r>
              <a:rPr lang="en-US" sz="3200" dirty="0" smtClean="0"/>
              <a:t>) → Na</a:t>
            </a:r>
            <a:r>
              <a:rPr lang="en-US" sz="3200" baseline="30000" dirty="0" smtClean="0"/>
              <a:t>+</a:t>
            </a:r>
            <a:r>
              <a:rPr lang="en-US" sz="3200" dirty="0" smtClean="0"/>
              <a:t>(</a:t>
            </a:r>
            <a:r>
              <a:rPr lang="en-US" sz="3200" i="1" dirty="0" err="1" smtClean="0"/>
              <a:t>aq</a:t>
            </a:r>
            <a:r>
              <a:rPr lang="en-US" sz="3200" dirty="0" smtClean="0"/>
              <a:t>) + </a:t>
            </a:r>
            <a:r>
              <a:rPr lang="en-US" sz="3200" dirty="0" err="1" smtClean="0"/>
              <a:t>Cl</a:t>
            </a:r>
            <a:r>
              <a:rPr lang="en-US" sz="3200" baseline="30000" dirty="0" smtClean="0"/>
              <a:t>−</a:t>
            </a:r>
            <a:r>
              <a:rPr lang="en-US" sz="3200" dirty="0" smtClean="0"/>
              <a:t>(</a:t>
            </a:r>
            <a:r>
              <a:rPr lang="en-US" sz="3200" i="1" dirty="0" err="1" smtClean="0"/>
              <a:t>aq</a:t>
            </a:r>
            <a:r>
              <a:rPr lang="en-US" sz="3200" dirty="0" smtClean="0"/>
              <a:t>)</a:t>
            </a:r>
          </a:p>
          <a:p>
            <a:pPr>
              <a:buNone/>
            </a:pPr>
            <a:endParaRPr lang="en-US" sz="3200" dirty="0" smtClean="0"/>
          </a:p>
          <a:p>
            <a:pPr>
              <a:buNone/>
            </a:pPr>
            <a:r>
              <a:rPr lang="en-US" sz="3200" dirty="0" smtClean="0"/>
              <a:t>                     </a:t>
            </a:r>
            <a:endParaRPr lang="en-US" sz="3200"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smtClean="0"/>
              <a:t>Non Electrolytes</a:t>
            </a:r>
          </a:p>
          <a:p>
            <a:pPr>
              <a:buFont typeface="Wingdings" pitchFamily="2" charset="2"/>
              <a:buChar char="§"/>
            </a:pPr>
            <a:r>
              <a:rPr lang="en-US" sz="3200" dirty="0" smtClean="0"/>
              <a:t>   </a:t>
            </a:r>
            <a:r>
              <a:rPr lang="en-US" sz="3200" dirty="0" err="1" smtClean="0"/>
              <a:t>Nonelectrolytes</a:t>
            </a:r>
            <a:r>
              <a:rPr lang="en-US" sz="3200" dirty="0" smtClean="0"/>
              <a:t> </a:t>
            </a:r>
            <a:r>
              <a:rPr lang="en-US" sz="3200" dirty="0" smtClean="0"/>
              <a:t>are compounds that do not ionize at all in solution. As a result, solutions containing </a:t>
            </a:r>
            <a:r>
              <a:rPr lang="en-US" sz="3200" dirty="0" err="1" smtClean="0"/>
              <a:t>nonelectrolytes</a:t>
            </a:r>
            <a:r>
              <a:rPr lang="en-US" sz="3200" dirty="0" smtClean="0"/>
              <a:t> will not conduct electricity. Typically, </a:t>
            </a:r>
            <a:r>
              <a:rPr lang="en-US" sz="3200" dirty="0" err="1" smtClean="0"/>
              <a:t>nonelectrolytes</a:t>
            </a:r>
            <a:r>
              <a:rPr lang="en-US" sz="3200" dirty="0" smtClean="0"/>
              <a:t> are primarily held together by covalent rather than ionic bonds. </a:t>
            </a:r>
            <a:endParaRPr lang="en-US" sz="3200" dirty="0" smtClean="0"/>
          </a:p>
          <a:p>
            <a:pPr>
              <a:buFont typeface="Wingdings" pitchFamily="2" charset="2"/>
              <a:buChar char="§"/>
            </a:pPr>
            <a:r>
              <a:rPr lang="en-US" sz="3200" dirty="0" smtClean="0"/>
              <a:t> </a:t>
            </a:r>
            <a:r>
              <a:rPr lang="en-US" sz="3200" dirty="0" smtClean="0"/>
              <a:t>  A </a:t>
            </a:r>
            <a:r>
              <a:rPr lang="en-US" sz="3200" dirty="0" smtClean="0"/>
              <a:t>common example of a </a:t>
            </a:r>
            <a:r>
              <a:rPr lang="en-US" sz="3200" dirty="0" err="1" smtClean="0"/>
              <a:t>nonelectrolyte</a:t>
            </a:r>
            <a:r>
              <a:rPr lang="en-US" sz="3200" dirty="0" smtClean="0"/>
              <a:t> is glucose, or C</a:t>
            </a:r>
            <a:r>
              <a:rPr lang="en-US" sz="3200" baseline="-25000" dirty="0" smtClean="0"/>
              <a:t>6</a:t>
            </a:r>
            <a:r>
              <a:rPr lang="en-US" sz="3200" dirty="0" smtClean="0"/>
              <a:t>H</a:t>
            </a:r>
            <a:r>
              <a:rPr lang="en-US" sz="3200" baseline="-25000" dirty="0" smtClean="0"/>
              <a:t>12</a:t>
            </a:r>
            <a:r>
              <a:rPr lang="en-US" sz="3200" dirty="0" smtClean="0"/>
              <a:t>O</a:t>
            </a:r>
            <a:r>
              <a:rPr lang="en-US" sz="3200" baseline="-25000" dirty="0" smtClean="0"/>
              <a:t>6</a:t>
            </a:r>
            <a:r>
              <a:rPr lang="en-US" sz="3200" dirty="0" smtClean="0"/>
              <a:t>. Glucose (sugar) readily dissolves in water, but because it does not dissociate into ions in solution, it is considered a </a:t>
            </a:r>
            <a:r>
              <a:rPr lang="en-US" sz="3200" dirty="0" err="1" smtClean="0"/>
              <a:t>nonelectrolyte</a:t>
            </a:r>
            <a:r>
              <a:rPr lang="en-US" sz="3200" dirty="0" smtClean="0"/>
              <a:t>; solutions containing glucose do not, therefore, conduct electricity.</a:t>
            </a:r>
            <a:endParaRPr lang="en-US" sz="3200" b="1" dirty="0" smtClean="0"/>
          </a:p>
          <a:p>
            <a:pPr>
              <a:buNone/>
            </a:pPr>
            <a:endParaRPr lang="en-US" sz="3200" b="1" dirty="0" smtClean="0"/>
          </a:p>
          <a:p>
            <a:pPr>
              <a:buNone/>
            </a:pPr>
            <a:r>
              <a:rPr lang="en-US" sz="3200" dirty="0" smtClean="0"/>
              <a:t>                     </a:t>
            </a:r>
            <a:endParaRPr lang="en-US" sz="3200"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smtClean="0"/>
              <a:t>Acid</a:t>
            </a:r>
          </a:p>
          <a:p>
            <a:pPr>
              <a:buFont typeface="Wingdings" pitchFamily="2" charset="2"/>
              <a:buChar char="§"/>
            </a:pPr>
            <a:r>
              <a:rPr lang="en-US" sz="3200" dirty="0" smtClean="0"/>
              <a:t>Any </a:t>
            </a:r>
            <a:r>
              <a:rPr lang="en-US" sz="3200" dirty="0" smtClean="0"/>
              <a:t>substance that in water solution tastes sour, changes the </a:t>
            </a:r>
            <a:r>
              <a:rPr lang="en-US" sz="3200" dirty="0" err="1" smtClean="0"/>
              <a:t>colour</a:t>
            </a:r>
            <a:r>
              <a:rPr lang="en-US" sz="3200" dirty="0" smtClean="0"/>
              <a:t> of certain indicators (e.g., reddens blue litmus paper), reacts with some </a:t>
            </a:r>
            <a:r>
              <a:rPr lang="en-US" sz="3200" dirty="0" smtClean="0"/>
              <a:t>metals (e.g</a:t>
            </a:r>
            <a:r>
              <a:rPr lang="en-US" sz="3200" dirty="0" smtClean="0"/>
              <a:t>., iron) to liberate hydrogen, reacts with bases to form salts, and promotes certain chemical reactions (acid catalysis</a:t>
            </a:r>
            <a:r>
              <a:rPr lang="en-US" sz="3200" dirty="0" smtClean="0"/>
              <a:t>).</a:t>
            </a:r>
          </a:p>
          <a:p>
            <a:pPr>
              <a:buFont typeface="Wingdings" pitchFamily="2" charset="2"/>
              <a:buChar char="§"/>
            </a:pPr>
            <a:r>
              <a:rPr lang="en-US" sz="3200" dirty="0" smtClean="0"/>
              <a:t>Examples </a:t>
            </a:r>
            <a:r>
              <a:rPr lang="en-US" sz="3200" dirty="0" smtClean="0"/>
              <a:t>of acids include the inorganic substances known as the mineral acids—sulfuric, nitric, hydrochloric, and phosphoric acids—and the organic compounds belonging to the carboxylic </a:t>
            </a:r>
            <a:r>
              <a:rPr lang="en-US" sz="3200" dirty="0" smtClean="0"/>
              <a:t>acid,</a:t>
            </a:r>
            <a:r>
              <a:rPr lang="en-US" sz="3200" dirty="0" smtClean="0"/>
              <a:t> </a:t>
            </a:r>
            <a:r>
              <a:rPr lang="en-US" sz="3200" dirty="0" err="1" smtClean="0"/>
              <a:t>sulfonic</a:t>
            </a:r>
            <a:r>
              <a:rPr lang="en-US" sz="3200" dirty="0" smtClean="0"/>
              <a:t> acid, and phenol groups. Such substances contain one or more hydrogen atoms that, in solution, are released as positively charged hydrogen </a:t>
            </a:r>
            <a:r>
              <a:rPr lang="en-US" sz="3200" dirty="0" smtClean="0"/>
              <a:t>ions.</a:t>
            </a:r>
            <a:endParaRPr lang="en-US" sz="3200" b="1" dirty="0" smtClean="0"/>
          </a:p>
          <a:p>
            <a:pPr>
              <a:buNone/>
            </a:pPr>
            <a:endParaRPr lang="en-US" sz="3200" b="1" dirty="0" smtClean="0"/>
          </a:p>
          <a:p>
            <a:pPr>
              <a:buNone/>
            </a:pPr>
            <a:r>
              <a:rPr lang="en-US" sz="3200" dirty="0" smtClean="0"/>
              <a:t>                     </a:t>
            </a:r>
            <a:endParaRPr lang="en-US" sz="3200"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lnSpcReduction="10000"/>
          </a:bodyPr>
          <a:lstStyle/>
          <a:p>
            <a:pPr>
              <a:buNone/>
            </a:pPr>
            <a:r>
              <a:rPr lang="en-US" sz="3200" b="1" dirty="0" smtClean="0"/>
              <a:t>Base</a:t>
            </a:r>
          </a:p>
          <a:p>
            <a:pPr>
              <a:buFont typeface="Wingdings" pitchFamily="2" charset="2"/>
              <a:buChar char="§"/>
            </a:pPr>
            <a:r>
              <a:rPr lang="en-US" sz="3200" dirty="0" smtClean="0"/>
              <a:t>A base </a:t>
            </a:r>
            <a:r>
              <a:rPr lang="en-US" sz="3200" dirty="0" smtClean="0"/>
              <a:t>is a chemical species that donates electrons, accepts protons, or releases hydroxide (OH-) ions in aqueous solution. </a:t>
            </a:r>
            <a:endParaRPr lang="en-US" sz="3200" dirty="0" smtClean="0"/>
          </a:p>
          <a:p>
            <a:pPr>
              <a:buFont typeface="Wingdings" pitchFamily="2" charset="2"/>
              <a:buChar char="§"/>
            </a:pPr>
            <a:r>
              <a:rPr lang="en-US" sz="3200" dirty="0" smtClean="0"/>
              <a:t>Bases </a:t>
            </a:r>
            <a:r>
              <a:rPr lang="en-US" sz="3200" dirty="0" smtClean="0"/>
              <a:t>display certain characteristic properties that can be used to help identify them. They tend to be slippery to the touch (e.g., soap), can taste bitter, react with acids to form salts, and catalyze certain reactions. </a:t>
            </a:r>
            <a:endParaRPr lang="en-US" sz="3200" dirty="0" smtClean="0"/>
          </a:p>
          <a:p>
            <a:pPr>
              <a:buFont typeface="Wingdings" pitchFamily="2" charset="2"/>
              <a:buChar char="§"/>
            </a:pPr>
            <a:r>
              <a:rPr lang="en-US" sz="3200" dirty="0" smtClean="0"/>
              <a:t>Examples </a:t>
            </a:r>
            <a:r>
              <a:rPr lang="en-US" sz="3200" dirty="0" smtClean="0"/>
              <a:t>of bases include alkali metal hydroxides, alkaline earth metal hydroxides, and soap</a:t>
            </a:r>
            <a:r>
              <a:rPr lang="en-US" sz="3200" dirty="0" smtClean="0"/>
              <a:t>.</a:t>
            </a:r>
          </a:p>
          <a:p>
            <a:pPr>
              <a:buNone/>
            </a:pPr>
            <a:r>
              <a:rPr lang="en-US" sz="3200" b="1" dirty="0" smtClean="0"/>
              <a:t>Salt</a:t>
            </a:r>
          </a:p>
          <a:p>
            <a:pPr>
              <a:buFont typeface="Wingdings" pitchFamily="2" charset="2"/>
              <a:buChar char="§"/>
            </a:pPr>
            <a:r>
              <a:rPr lang="en-US" sz="3200" dirty="0" smtClean="0"/>
              <a:t>A</a:t>
            </a:r>
            <a:r>
              <a:rPr lang="en-US" sz="3200" dirty="0" smtClean="0"/>
              <a:t> salt is a chemical compound consisting of an ionic assembly of </a:t>
            </a:r>
            <a:r>
              <a:rPr lang="en-US" sz="3200" dirty="0" err="1" smtClean="0"/>
              <a:t>cations</a:t>
            </a:r>
            <a:r>
              <a:rPr lang="en-US" sz="3200" dirty="0" smtClean="0"/>
              <a:t> and </a:t>
            </a:r>
            <a:r>
              <a:rPr lang="en-US" sz="3200" dirty="0" smtClean="0"/>
              <a:t>anions. Salts </a:t>
            </a:r>
            <a:r>
              <a:rPr lang="en-US" sz="3200" dirty="0" smtClean="0"/>
              <a:t>are composed of related numbers of </a:t>
            </a:r>
            <a:r>
              <a:rPr lang="en-US" sz="3200" dirty="0" err="1" smtClean="0"/>
              <a:t>cations</a:t>
            </a:r>
            <a:r>
              <a:rPr lang="en-US" sz="3200" dirty="0" smtClean="0"/>
              <a:t> (positively charged ions) and anions (negatively charged ions) so that the product is electrically neutral (without a net </a:t>
            </a:r>
            <a:r>
              <a:rPr lang="en-US" sz="3200" dirty="0" smtClean="0"/>
              <a:t>charge).</a:t>
            </a:r>
            <a:endParaRPr lang="en-US" sz="3200" b="1" dirty="0" smtClean="0"/>
          </a:p>
        </p:txBody>
      </p:sp>
    </p:spTree>
    <p:extLst>
      <p:ext uri="{BB962C8B-B14F-4D97-AF65-F5344CB8AC3E}">
        <p14:creationId xmlns:p14="http://schemas.microsoft.com/office/powerpoint/2010/main" xmlns="" val="177586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smtClean="0"/>
              <a:t>pH</a:t>
            </a:r>
          </a:p>
          <a:p>
            <a:pPr>
              <a:buFont typeface="Wingdings" pitchFamily="2" charset="2"/>
              <a:buChar char="§"/>
            </a:pPr>
            <a:r>
              <a:rPr lang="en-US" sz="3200" dirty="0" smtClean="0"/>
              <a:t>pH is a measure of hydrogen ion concentration, a measure of the acidity or alkalinity of a solution. </a:t>
            </a:r>
            <a:endParaRPr lang="en-US" sz="3200" dirty="0" smtClean="0"/>
          </a:p>
          <a:p>
            <a:pPr>
              <a:buFont typeface="Wingdings" pitchFamily="2" charset="2"/>
              <a:buChar char="§"/>
            </a:pPr>
            <a:r>
              <a:rPr lang="en-US" sz="3200" dirty="0" smtClean="0"/>
              <a:t>The </a:t>
            </a:r>
            <a:r>
              <a:rPr lang="en-US" sz="3200" dirty="0" smtClean="0"/>
              <a:t>pH scale usually ranges from 0 to 14. </a:t>
            </a:r>
            <a:endParaRPr lang="en-US" sz="3200" dirty="0" smtClean="0"/>
          </a:p>
          <a:p>
            <a:pPr>
              <a:buFont typeface="Wingdings" pitchFamily="2" charset="2"/>
              <a:buChar char="§"/>
            </a:pPr>
            <a:r>
              <a:rPr lang="en-US" sz="3200" dirty="0" smtClean="0"/>
              <a:t>Aqueous </a:t>
            </a:r>
            <a:r>
              <a:rPr lang="en-US" sz="3200" dirty="0" smtClean="0"/>
              <a:t>solutions at 25°C with a pH less than 7 are acidic, while those with a pH greater than 7 are basic or alkaline. </a:t>
            </a:r>
            <a:endParaRPr lang="en-US" sz="3200" dirty="0" smtClean="0"/>
          </a:p>
          <a:p>
            <a:pPr>
              <a:buFont typeface="Wingdings" pitchFamily="2" charset="2"/>
              <a:buChar char="§"/>
            </a:pPr>
            <a:r>
              <a:rPr lang="en-US" sz="3200" dirty="0" smtClean="0"/>
              <a:t>A </a:t>
            </a:r>
            <a:r>
              <a:rPr lang="en-US" sz="3200" dirty="0" smtClean="0"/>
              <a:t>pH level of 7.0 at 25°C is defined as "</a:t>
            </a:r>
            <a:r>
              <a:rPr lang="en-US" sz="3200" dirty="0" smtClean="0"/>
              <a:t>neutral</a:t>
            </a:r>
            <a:r>
              <a:rPr lang="en-US" sz="3200" dirty="0" smtClean="0"/>
              <a:t>" because the concentration of H</a:t>
            </a:r>
            <a:r>
              <a:rPr lang="en-US" sz="3200" baseline="-25000" dirty="0" smtClean="0"/>
              <a:t>3</a:t>
            </a:r>
            <a:r>
              <a:rPr lang="en-US" sz="3200" dirty="0" smtClean="0"/>
              <a:t>O</a:t>
            </a:r>
            <a:r>
              <a:rPr lang="en-US" sz="3200" baseline="30000" dirty="0" smtClean="0"/>
              <a:t>+</a:t>
            </a:r>
            <a:r>
              <a:rPr lang="en-US" sz="3200" dirty="0" smtClean="0"/>
              <a:t> equals the concentration of OH</a:t>
            </a:r>
            <a:r>
              <a:rPr lang="en-US" sz="3200" baseline="30000" dirty="0" smtClean="0"/>
              <a:t>−</a:t>
            </a:r>
            <a:r>
              <a:rPr lang="en-US" sz="3200" dirty="0" smtClean="0"/>
              <a:t> in pure water. </a:t>
            </a:r>
            <a:endParaRPr lang="en-US" sz="3200" dirty="0" smtClean="0"/>
          </a:p>
          <a:p>
            <a:pPr>
              <a:buFont typeface="Wingdings" pitchFamily="2" charset="2"/>
              <a:buChar char="§"/>
            </a:pPr>
            <a:r>
              <a:rPr lang="en-US" sz="3200" dirty="0" smtClean="0"/>
              <a:t>Very </a:t>
            </a:r>
            <a:r>
              <a:rPr lang="en-US" sz="3200" dirty="0" smtClean="0"/>
              <a:t>strong acids might have a negative pH, while very strong bases might have a pH greater than 14.</a:t>
            </a:r>
            <a:endParaRPr lang="en-US" sz="3200" b="1" dirty="0" smtClean="0"/>
          </a:p>
          <a:p>
            <a:pPr>
              <a:buNone/>
            </a:pPr>
            <a:endParaRPr lang="en-US" sz="3200" b="1" dirty="0" smtClean="0"/>
          </a:p>
        </p:txBody>
      </p:sp>
    </p:spTree>
    <p:extLst>
      <p:ext uri="{BB962C8B-B14F-4D97-AF65-F5344CB8AC3E}">
        <p14:creationId xmlns:p14="http://schemas.microsoft.com/office/powerpoint/2010/main" xmlns="" val="1775861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smtClean="0"/>
              <a:t>Buffers</a:t>
            </a:r>
          </a:p>
          <a:p>
            <a:pPr fontAlgn="base"/>
            <a:r>
              <a:rPr lang="en-US" sz="3200" dirty="0" smtClean="0"/>
              <a:t>A </a:t>
            </a:r>
            <a:r>
              <a:rPr lang="en-US" sz="3200" b="1" dirty="0" smtClean="0"/>
              <a:t>buffer</a:t>
            </a:r>
            <a:r>
              <a:rPr lang="en-US" sz="3200" dirty="0" smtClean="0"/>
              <a:t> is a solution containing either a weak acid and its salt or a weak </a:t>
            </a:r>
            <a:r>
              <a:rPr lang="en-US" sz="3200" dirty="0" smtClean="0"/>
              <a:t>base and </a:t>
            </a:r>
            <a:r>
              <a:rPr lang="en-US" sz="3200" dirty="0" smtClean="0"/>
              <a:t>its salt, which is resistant to changes in </a:t>
            </a:r>
            <a:r>
              <a:rPr lang="en-US" sz="3200" dirty="0" err="1" smtClean="0"/>
              <a:t>pH.</a:t>
            </a:r>
            <a:r>
              <a:rPr lang="en-US" sz="3200" dirty="0" smtClean="0"/>
              <a:t> </a:t>
            </a:r>
            <a:r>
              <a:rPr lang="en-US" sz="3200" dirty="0" smtClean="0"/>
              <a:t>In other words, a buffer is an aqueous solution of either a weak acid and its conjugate base or a weak base and its conjugate acid. A buffer may also be called a pH buffer, hydrogen ion buffer, or buffer solution.</a:t>
            </a:r>
          </a:p>
          <a:p>
            <a:pPr fontAlgn="base"/>
            <a:r>
              <a:rPr lang="en-US" sz="3200" dirty="0" smtClean="0"/>
              <a:t>Buffers are used to maintain a stable pH in a solution, as they can neutralize small quantities of additional acid of base. For a given buffer solution, there is a working pH range and a set amount of acid or base that can be neutralized before the pH will change. The amount of acid or base that can be added to a buffer before changing its pH is called its buffer capacity. </a:t>
            </a:r>
          </a:p>
          <a:p>
            <a:pPr>
              <a:buNone/>
            </a:pPr>
            <a:endParaRPr lang="en-US" sz="3200" b="1" dirty="0" smtClean="0"/>
          </a:p>
        </p:txBody>
      </p:sp>
      <p:pic>
        <p:nvPicPr>
          <p:cNvPr id="4" name="Recorded Sound">
            <a:hlinkClick r:id="" action="ppaction://media"/>
          </p:cNvPr>
          <p:cNvPicPr>
            <a:picLocks noRot="1" noChangeAspect="1"/>
          </p:cNvPicPr>
          <p:nvPr>
            <a:wavAudioFile r:embed="rId1" name="Recorded Sound"/>
          </p:nvPr>
        </p:nvPicPr>
        <p:blipFill>
          <a:blip r:embed="rId3"/>
          <a:stretch>
            <a:fillRect/>
          </a:stretch>
        </p:blipFill>
        <p:spPr>
          <a:xfrm>
            <a:off x="9405257" y="259080"/>
            <a:ext cx="304800" cy="304800"/>
          </a:xfrm>
          <a:prstGeom prst="rect">
            <a:avLst/>
          </a:prstGeom>
        </p:spPr>
      </p:pic>
    </p:spTree>
    <p:extLst>
      <p:ext uri="{BB962C8B-B14F-4D97-AF65-F5344CB8AC3E}">
        <p14:creationId xmlns:p14="http://schemas.microsoft.com/office/powerpoint/2010/main" xmlns="" val="177586171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119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INTRODUCTION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8823" y="914400"/>
            <a:ext cx="11443063" cy="5262564"/>
          </a:xfrm>
        </p:spPr>
        <p:txBody>
          <a:bodyPr>
            <a:normAutofit/>
          </a:bodyPr>
          <a:lstStyle/>
          <a:p>
            <a:pPr marL="0" indent="0">
              <a:buNone/>
            </a:pPr>
            <a:r>
              <a:rPr lang="en-US" sz="3200" b="1" dirty="0" smtClean="0"/>
              <a:t>Solution</a:t>
            </a:r>
            <a:r>
              <a:rPr lang="en-US" sz="3200" dirty="0" smtClean="0"/>
              <a:t> is a special type of homogeneous mixture composed of two or more substances. In such a mixture, a solute is a substance dissolved in another substance, known as a solvent. The mixing process of a solution happens at a scale where the effects of chemical polarity are involved, resulting in interactions that are specific to </a:t>
            </a:r>
            <a:r>
              <a:rPr lang="en-US" sz="3200" dirty="0" err="1" smtClean="0"/>
              <a:t>solvation</a:t>
            </a:r>
            <a:r>
              <a:rPr lang="en-US" sz="3200" dirty="0" smtClean="0"/>
              <a:t>. The solution usually has the state of the solvent when the solvent is the larger fraction of the mixture, as is commonly the case. One important parameter of a solution is the concentration, which is a measure of the amount of solute in a given amount of solution or solvent. The term "aqueous solution" is used when one of the solvents is </a:t>
            </a:r>
            <a:r>
              <a:rPr lang="en-US" sz="3200" dirty="0" smtClean="0"/>
              <a:t>water.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273685"/>
            <a:ext cx="10922726" cy="549275"/>
          </a:xfrm>
        </p:spPr>
        <p:txBody>
          <a:bodyPr>
            <a:noAutofit/>
          </a:bodyPr>
          <a:lstStyle/>
          <a:p>
            <a:r>
              <a:rPr lang="en-US" sz="3600" b="1" dirty="0" smtClean="0"/>
              <a:t>Characteristics</a:t>
            </a:r>
            <a:r>
              <a:rPr lang="en-US" sz="3600" dirty="0" smtClean="0"/>
              <a:t/>
            </a:r>
            <a:br>
              <a:rPr lang="en-US" sz="3600" dirty="0" smtClean="0"/>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5943" y="496389"/>
            <a:ext cx="11808823" cy="6139541"/>
          </a:xfrm>
        </p:spPr>
        <p:txBody>
          <a:bodyPr>
            <a:normAutofit fontScale="92500" lnSpcReduction="10000"/>
          </a:bodyPr>
          <a:lstStyle/>
          <a:p>
            <a:r>
              <a:rPr lang="en-US" sz="3200" dirty="0" smtClean="0"/>
              <a:t>A solution is a homogeneous mixture of two or more substances.</a:t>
            </a:r>
          </a:p>
          <a:p>
            <a:r>
              <a:rPr lang="en-US" sz="3200" dirty="0" smtClean="0"/>
              <a:t>The particles of solute in a solution cannot be seen by the naked eye.</a:t>
            </a:r>
          </a:p>
          <a:p>
            <a:r>
              <a:rPr lang="en-US" sz="3200" dirty="0" smtClean="0"/>
              <a:t>A solution does not allow beams of light to scatter.</a:t>
            </a:r>
          </a:p>
          <a:p>
            <a:r>
              <a:rPr lang="en-US" sz="3200" dirty="0" smtClean="0"/>
              <a:t>A solution is stable.</a:t>
            </a:r>
          </a:p>
          <a:p>
            <a:r>
              <a:rPr lang="en-US" sz="3200" dirty="0" smtClean="0"/>
              <a:t>The solute from a solution cannot be separated by filtration (or mechanically).</a:t>
            </a:r>
          </a:p>
          <a:p>
            <a:r>
              <a:rPr lang="en-US" sz="3200" dirty="0" smtClean="0"/>
              <a:t>It is composed of only one phase.</a:t>
            </a:r>
          </a:p>
          <a:p>
            <a:pPr marL="0" indent="0">
              <a:buNone/>
            </a:pPr>
            <a:r>
              <a:rPr lang="en-US" sz="3200" b="1" dirty="0" smtClean="0"/>
              <a:t>Types</a:t>
            </a:r>
          </a:p>
          <a:p>
            <a:pPr marL="0" indent="0">
              <a:buNone/>
            </a:pPr>
            <a:r>
              <a:rPr lang="en-US" sz="3200" dirty="0" smtClean="0"/>
              <a:t>Homogeneous means that the components of the mixture form a single phase. Heterogeneous means that the components of the mixture are of different phase. The properties of the mixture (such as concentration, temperature, and density) can be uniformly distributed through the volume but only in absence of diffusion phenomena or after their completion. </a:t>
            </a:r>
            <a:endParaRPr lang="en-US" sz="3200" dirty="0" smtClean="0"/>
          </a:p>
        </p:txBody>
      </p:sp>
    </p:spTree>
    <p:extLst>
      <p:ext uri="{BB962C8B-B14F-4D97-AF65-F5344CB8AC3E}">
        <p14:creationId xmlns:p14="http://schemas.microsoft.com/office/powerpoint/2010/main" xmlns="" val="177586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
            <a:ext cx="11795760" cy="6635930"/>
          </a:xfrm>
        </p:spPr>
        <p:txBody>
          <a:bodyPr>
            <a:normAutofit fontScale="92500" lnSpcReduction="10000"/>
          </a:bodyPr>
          <a:lstStyle/>
          <a:p>
            <a:pPr marL="0" indent="0">
              <a:buNone/>
            </a:pPr>
            <a:r>
              <a:rPr lang="en-US" sz="3200" b="1" dirty="0" smtClean="0"/>
              <a:t>Cont…</a:t>
            </a:r>
          </a:p>
          <a:p>
            <a:pPr marL="0" indent="0">
              <a:buNone/>
            </a:pPr>
            <a:r>
              <a:rPr lang="en-US" sz="3200" dirty="0" smtClean="0"/>
              <a:t>Usually</a:t>
            </a:r>
            <a:r>
              <a:rPr lang="en-US" sz="3200" dirty="0" smtClean="0"/>
              <a:t>, the substance present in the greatest amount is considered the solvent. Solvents can be gases, liquids or solids. One or more components present in the solution other than the solvent are called solutes. The solution has the same physical state as the solvent</a:t>
            </a:r>
            <a:r>
              <a:rPr lang="en-US" sz="3200" dirty="0" smtClean="0"/>
              <a:t>.</a:t>
            </a:r>
          </a:p>
          <a:p>
            <a:pPr>
              <a:buNone/>
            </a:pPr>
            <a:r>
              <a:rPr lang="en-US" sz="3200" dirty="0" smtClean="0"/>
              <a:t>Solutions </a:t>
            </a:r>
            <a:r>
              <a:rPr lang="en-US" sz="3200" dirty="0" smtClean="0"/>
              <a:t>have two components, one is solvent and the other is solute.</a:t>
            </a:r>
          </a:p>
          <a:p>
            <a:pPr>
              <a:buNone/>
            </a:pPr>
            <a:r>
              <a:rPr lang="en-US" sz="3200" dirty="0" smtClean="0"/>
              <a:t>1. What is a Solvent?</a:t>
            </a:r>
          </a:p>
          <a:p>
            <a:r>
              <a:rPr lang="en-US" sz="3200" dirty="0" smtClean="0"/>
              <a:t>The component that dissolves the other component is called the solvent.</a:t>
            </a:r>
          </a:p>
          <a:p>
            <a:pPr>
              <a:buNone/>
            </a:pPr>
            <a:r>
              <a:rPr lang="en-US" sz="3200" dirty="0" smtClean="0"/>
              <a:t>2. What is Solute?</a:t>
            </a:r>
          </a:p>
          <a:p>
            <a:r>
              <a:rPr lang="en-US" sz="3200" dirty="0" smtClean="0"/>
              <a:t>The component(s) that is/are dissolved in the solvent is/are called solute(s).</a:t>
            </a:r>
          </a:p>
          <a:p>
            <a:r>
              <a:rPr lang="en-US" sz="3200" dirty="0" smtClean="0"/>
              <a:t>Generally solvent is present in major proportion compared to the solute. The amount of solute is lesser than the solvent. The solute and solvent can be in any state of matter i.e. solid, liquid and gas.</a:t>
            </a:r>
          </a:p>
          <a:p>
            <a:pPr marL="0" indent="0">
              <a:buNone/>
            </a:pPr>
            <a:endParaRPr lang="en-US" sz="3200" b="1"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509451"/>
            <a:ext cx="11795760" cy="6126480"/>
          </a:xfrm>
        </p:spPr>
        <p:txBody>
          <a:bodyPr>
            <a:normAutofit fontScale="92500" lnSpcReduction="10000"/>
          </a:bodyPr>
          <a:lstStyle/>
          <a:p>
            <a:pPr marL="0" indent="0">
              <a:buNone/>
            </a:pPr>
            <a:r>
              <a:rPr lang="en-US" sz="3200" b="1" dirty="0" smtClean="0"/>
              <a:t>Cont…</a:t>
            </a:r>
          </a:p>
          <a:p>
            <a:pPr marL="0" indent="0">
              <a:buNone/>
            </a:pPr>
            <a:r>
              <a:rPr lang="en-US" sz="3200" dirty="0" smtClean="0"/>
              <a:t>Solutions that are in the liquid state consist of a solid, liquid or gas dissolved in a liquid solvent. Alloys and air are examples of solid and gaseous solutions respectively</a:t>
            </a:r>
            <a:r>
              <a:rPr lang="en-US" sz="3200" dirty="0" smtClean="0"/>
              <a:t>.</a:t>
            </a:r>
            <a:endParaRPr lang="en-US" sz="3200" b="1" dirty="0" smtClean="0"/>
          </a:p>
          <a:p>
            <a:pPr>
              <a:buNone/>
            </a:pPr>
            <a:r>
              <a:rPr lang="en-US" sz="3200" dirty="0" smtClean="0"/>
              <a:t>3. Solution Examples</a:t>
            </a:r>
          </a:p>
          <a:p>
            <a:r>
              <a:rPr lang="en-US" sz="3200" dirty="0" smtClean="0"/>
              <a:t>The following examples illustrate solvent and solute in some solutions.</a:t>
            </a:r>
          </a:p>
          <a:p>
            <a:r>
              <a:rPr lang="en-US" sz="3200" dirty="0" smtClean="0"/>
              <a:t>Air is a homogeneous </a:t>
            </a:r>
            <a:r>
              <a:rPr lang="en-US" sz="3200" dirty="0" smtClean="0"/>
              <a:t>mixture</a:t>
            </a:r>
            <a:r>
              <a:rPr lang="en-US" sz="3200" dirty="0" smtClean="0"/>
              <a:t> of gases. Here both the solvent and the solute are gases.</a:t>
            </a:r>
          </a:p>
          <a:p>
            <a:r>
              <a:rPr lang="en-US" sz="3200" dirty="0" smtClean="0"/>
              <a:t>Sugar syrup is a solution where sugar is dissolved in water using heat. Here, water is the solvent and sugar is the solute.</a:t>
            </a:r>
          </a:p>
          <a:p>
            <a:r>
              <a:rPr lang="en-US" sz="3200" dirty="0" smtClean="0"/>
              <a:t>Tincture of iodine, a mixture of iodine in alcohol. Iodine is the solute whereas alcohol is the solvent</a:t>
            </a:r>
            <a:r>
              <a:rPr lang="en-US" sz="3200" dirty="0" smtClean="0"/>
              <a:t>.</a:t>
            </a:r>
            <a:r>
              <a:rPr lang="en-US" sz="3200" dirty="0" smtClean="0"/>
              <a:t/>
            </a:r>
            <a:br>
              <a:rPr lang="en-US" sz="3200" dirty="0" smtClean="0"/>
            </a:br>
            <a:endParaRPr lang="en-US" sz="3200" b="1"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fontScale="77500" lnSpcReduction="20000"/>
          </a:bodyPr>
          <a:lstStyle/>
          <a:p>
            <a:pPr>
              <a:buNone/>
            </a:pPr>
            <a:r>
              <a:rPr lang="en-US" sz="3200" b="1" dirty="0" smtClean="0"/>
              <a:t>Properties of Solution</a:t>
            </a:r>
          </a:p>
          <a:p>
            <a:r>
              <a:rPr lang="en-US" sz="3200" dirty="0" smtClean="0"/>
              <a:t>Different properties of solutions are as follows:</a:t>
            </a:r>
          </a:p>
          <a:p>
            <a:r>
              <a:rPr lang="en-US" sz="3200" dirty="0" smtClean="0"/>
              <a:t>It is a homogeneous mixture.</a:t>
            </a:r>
          </a:p>
          <a:p>
            <a:r>
              <a:rPr lang="en-US" sz="3200" dirty="0" smtClean="0"/>
              <a:t>Its particles are too tiny and have a diameter less than 1 nm.</a:t>
            </a:r>
          </a:p>
          <a:p>
            <a:r>
              <a:rPr lang="en-US" sz="3200" dirty="0" smtClean="0"/>
              <a:t>The particles are not visible to naked eyes.</a:t>
            </a:r>
          </a:p>
          <a:p>
            <a:r>
              <a:rPr lang="en-US" sz="3200" dirty="0" smtClean="0"/>
              <a:t>Particles don’t scatter a beam of light passing through it and hence the path of the light is not visible.</a:t>
            </a:r>
          </a:p>
          <a:p>
            <a:r>
              <a:rPr lang="en-US" sz="3200" dirty="0" smtClean="0"/>
              <a:t>Solutes are inseparable from the mixture and do not sediment. A solution is stable.</a:t>
            </a:r>
          </a:p>
          <a:p>
            <a:r>
              <a:rPr lang="en-US" sz="3200" dirty="0" smtClean="0"/>
              <a:t>The components of a mixture cannot be separated using filtration</a:t>
            </a:r>
            <a:r>
              <a:rPr lang="en-US" sz="3200" dirty="0" smtClean="0"/>
              <a:t>.</a:t>
            </a:r>
          </a:p>
          <a:p>
            <a:pPr>
              <a:buNone/>
            </a:pPr>
            <a:r>
              <a:rPr lang="en-US" sz="3200" b="1" dirty="0" smtClean="0"/>
              <a:t>Types of Solutions</a:t>
            </a:r>
          </a:p>
          <a:p>
            <a:r>
              <a:rPr lang="en-US" sz="3200" b="1" dirty="0" smtClean="0"/>
              <a:t>Saturated Solutions: </a:t>
            </a:r>
            <a:r>
              <a:rPr lang="en-US" sz="3200" dirty="0" smtClean="0"/>
              <a:t>Saturated solutions are solutions dissolving as much solute as it is capable of dissolving at a given temperature.</a:t>
            </a:r>
          </a:p>
          <a:p>
            <a:r>
              <a:rPr lang="en-US" sz="3200" b="1" dirty="0" smtClean="0"/>
              <a:t>Unsaturated Solutions: </a:t>
            </a:r>
            <a:r>
              <a:rPr lang="en-US" sz="3200" dirty="0" smtClean="0"/>
              <a:t>Unsaturated solutions are the ones with a lesser amount of solute than what we require for saturation. Sometimes, by applying external forces like heat energy, you can increase the solubility of the solutes in the solutions.</a:t>
            </a:r>
          </a:p>
          <a:p>
            <a:r>
              <a:rPr lang="en-US" sz="3200" b="1" dirty="0" smtClean="0"/>
              <a:t>Supersaturated Solutions: </a:t>
            </a:r>
            <a:r>
              <a:rPr lang="en-US" sz="3200" dirty="0" smtClean="0"/>
              <a:t>Supersaturated solutions contain more solute than saturated solutions.</a:t>
            </a:r>
          </a:p>
          <a:p>
            <a:pPr>
              <a:buNone/>
            </a:pPr>
            <a:endParaRPr lang="en-US" sz="3200"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lnSpcReduction="10000"/>
          </a:bodyPr>
          <a:lstStyle/>
          <a:p>
            <a:pPr algn="ctr">
              <a:buNone/>
            </a:pPr>
            <a:r>
              <a:rPr lang="en-US" sz="3200" b="1" dirty="0" smtClean="0"/>
              <a:t>Concentrations of </a:t>
            </a:r>
            <a:r>
              <a:rPr lang="en-US" sz="3200" b="1" dirty="0" smtClean="0"/>
              <a:t>Solutions</a:t>
            </a:r>
          </a:p>
          <a:p>
            <a:pPr>
              <a:buNone/>
            </a:pPr>
            <a:r>
              <a:rPr lang="en-US" sz="3200" b="1" dirty="0" smtClean="0"/>
              <a:t>Percent </a:t>
            </a:r>
            <a:r>
              <a:rPr lang="en-US" sz="3200" b="1" dirty="0" smtClean="0"/>
              <a:t>Composition (by mass)</a:t>
            </a:r>
            <a:endParaRPr lang="en-US" sz="3200" dirty="0" smtClean="0"/>
          </a:p>
          <a:p>
            <a:r>
              <a:rPr lang="en-US" sz="3200" dirty="0" smtClean="0"/>
              <a:t>We can consider percent by mass (or weight percent, as it is sometimes called) in two ways:</a:t>
            </a:r>
          </a:p>
          <a:p>
            <a:r>
              <a:rPr lang="en-US" sz="3200" dirty="0" smtClean="0"/>
              <a:t>The parts of solute per 100 parts of solution.</a:t>
            </a:r>
          </a:p>
          <a:p>
            <a:r>
              <a:rPr lang="en-US" sz="3200" dirty="0" smtClean="0"/>
              <a:t>The fraction of a solute in a solution multiplied by 100.</a:t>
            </a:r>
          </a:p>
          <a:p>
            <a:r>
              <a:rPr lang="en-US" sz="3200" dirty="0" smtClean="0"/>
              <a:t>We need two pieces of information to calculate the percent by mass of a solute in a solution</a:t>
            </a:r>
            <a:r>
              <a:rPr lang="en-US" sz="3200" dirty="0" smtClean="0"/>
              <a:t>:</a:t>
            </a:r>
          </a:p>
          <a:p>
            <a:r>
              <a:rPr lang="en-US" sz="3200" dirty="0" smtClean="0"/>
              <a:t>The </a:t>
            </a:r>
            <a:r>
              <a:rPr lang="en-US" sz="3200" dirty="0" smtClean="0"/>
              <a:t>mass of the solute in the solution.</a:t>
            </a:r>
          </a:p>
          <a:p>
            <a:r>
              <a:rPr lang="en-US" sz="3200" dirty="0" smtClean="0"/>
              <a:t>The mass of the solution.</a:t>
            </a:r>
          </a:p>
          <a:p>
            <a:r>
              <a:rPr lang="en-US" sz="3200" dirty="0" smtClean="0"/>
              <a:t>Use the following equation to calculate percent by mass</a:t>
            </a:r>
            <a:r>
              <a:rPr lang="en-US" sz="3200" dirty="0" smtClean="0"/>
              <a:t>:</a:t>
            </a:r>
          </a:p>
          <a:p>
            <a:pPr>
              <a:buNone/>
            </a:pPr>
            <a:r>
              <a:rPr lang="en-US" sz="3200" dirty="0" smtClean="0"/>
              <a:t>Percent by mass= Mass of solute/Mass of solutionx100</a:t>
            </a:r>
            <a:endParaRPr lang="en-US" sz="3200" dirty="0" smtClean="0"/>
          </a:p>
          <a:p>
            <a:pPr>
              <a:buNone/>
            </a:pPr>
            <a:endParaRPr lang="en-US" sz="3200" dirty="0" smtClean="0"/>
          </a:p>
        </p:txBody>
      </p:sp>
    </p:spTree>
    <p:extLst>
      <p:ext uri="{BB962C8B-B14F-4D97-AF65-F5344CB8AC3E}">
        <p14:creationId xmlns:p14="http://schemas.microsoft.com/office/powerpoint/2010/main" xmlns="" val="177586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err="1" smtClean="0"/>
              <a:t>Molarity</a:t>
            </a:r>
            <a:endParaRPr lang="en-US" sz="3200" b="1" dirty="0" smtClean="0"/>
          </a:p>
          <a:p>
            <a:r>
              <a:rPr lang="en-US" sz="3200" dirty="0" err="1" smtClean="0"/>
              <a:t>Molarity</a:t>
            </a:r>
            <a:r>
              <a:rPr lang="en-US" sz="3200" dirty="0" smtClean="0"/>
              <a:t> </a:t>
            </a:r>
            <a:r>
              <a:rPr lang="en-US" sz="3200" dirty="0" smtClean="0"/>
              <a:t>tells us the number of moles of solute in exactly one liter of a solution. (Note that </a:t>
            </a:r>
            <a:r>
              <a:rPr lang="en-US" sz="3200" dirty="0" err="1" smtClean="0"/>
              <a:t>molarity</a:t>
            </a:r>
            <a:r>
              <a:rPr lang="en-US" sz="3200" dirty="0" smtClean="0"/>
              <a:t> is spelled with an "r" and is represented by a capital M.)</a:t>
            </a:r>
          </a:p>
          <a:p>
            <a:r>
              <a:rPr lang="en-US" sz="3200" dirty="0" smtClean="0"/>
              <a:t>We need two pieces of information to calculate the </a:t>
            </a:r>
            <a:r>
              <a:rPr lang="en-US" sz="3200" dirty="0" err="1" smtClean="0"/>
              <a:t>molarity</a:t>
            </a:r>
            <a:r>
              <a:rPr lang="en-US" sz="3200" dirty="0" smtClean="0"/>
              <a:t> of a solute in a solution:</a:t>
            </a:r>
          </a:p>
          <a:p>
            <a:r>
              <a:rPr lang="en-US" sz="3200" dirty="0" smtClean="0"/>
              <a:t>The moles of solute present in the solution.</a:t>
            </a:r>
          </a:p>
          <a:p>
            <a:r>
              <a:rPr lang="en-US" sz="3200" dirty="0" smtClean="0"/>
              <a:t>The volume of solution (in liters) containing the solute.</a:t>
            </a:r>
          </a:p>
          <a:p>
            <a:r>
              <a:rPr lang="en-US" sz="3200" dirty="0" smtClean="0"/>
              <a:t>To calculate </a:t>
            </a:r>
            <a:r>
              <a:rPr lang="en-US" sz="3200" dirty="0" err="1" smtClean="0"/>
              <a:t>molarity</a:t>
            </a:r>
            <a:r>
              <a:rPr lang="en-US" sz="3200" dirty="0" smtClean="0"/>
              <a:t> we use the equation:</a:t>
            </a:r>
          </a:p>
          <a:p>
            <a:pPr>
              <a:buNone/>
            </a:pPr>
            <a:r>
              <a:rPr lang="en-US" sz="3200" dirty="0" smtClean="0"/>
              <a:t>                </a:t>
            </a:r>
            <a:r>
              <a:rPr lang="en-US" sz="3200" dirty="0" err="1" smtClean="0"/>
              <a:t>Molarity</a:t>
            </a:r>
            <a:r>
              <a:rPr lang="en-US" sz="3200" dirty="0" smtClean="0"/>
              <a:t>= Moles of solute/Volume of solution in liters</a:t>
            </a:r>
          </a:p>
          <a:p>
            <a:pPr>
              <a:buNone/>
            </a:pPr>
            <a:r>
              <a:rPr lang="en-US" sz="3200" dirty="0" smtClean="0"/>
              <a:t> </a:t>
            </a:r>
            <a:r>
              <a:rPr lang="en-US" sz="3200" dirty="0" smtClean="0"/>
              <a:t>                    </a:t>
            </a:r>
            <a:endParaRPr lang="en-US" sz="3200"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69818"/>
            <a:ext cx="11795760" cy="6466114"/>
          </a:xfrm>
        </p:spPr>
        <p:txBody>
          <a:bodyPr>
            <a:normAutofit/>
          </a:bodyPr>
          <a:lstStyle/>
          <a:p>
            <a:pPr>
              <a:buNone/>
            </a:pPr>
            <a:r>
              <a:rPr lang="en-US" sz="3200" b="1" dirty="0" err="1" smtClean="0"/>
              <a:t>Molality</a:t>
            </a:r>
            <a:endParaRPr lang="en-US" sz="3200" b="1" dirty="0" smtClean="0"/>
          </a:p>
          <a:p>
            <a:r>
              <a:rPr lang="en-US" sz="3200" dirty="0" err="1" smtClean="0"/>
              <a:t>Molality</a:t>
            </a:r>
            <a:r>
              <a:rPr lang="en-US" sz="3200" dirty="0" smtClean="0"/>
              <a:t>, m, tells us the number of moles of solute dissolved in exactly one kilogram of solvent. (Note that </a:t>
            </a:r>
            <a:r>
              <a:rPr lang="en-US" sz="3200" dirty="0" err="1" smtClean="0"/>
              <a:t>molality</a:t>
            </a:r>
            <a:r>
              <a:rPr lang="en-US" sz="3200" dirty="0" smtClean="0"/>
              <a:t> is spelled with two "</a:t>
            </a:r>
            <a:r>
              <a:rPr lang="en-US" sz="3200" dirty="0" err="1" smtClean="0"/>
              <a:t>l"'s</a:t>
            </a:r>
            <a:r>
              <a:rPr lang="en-US" sz="3200" dirty="0" smtClean="0"/>
              <a:t> and represented by a lower case m.)</a:t>
            </a:r>
          </a:p>
          <a:p>
            <a:r>
              <a:rPr lang="en-US" sz="3200" dirty="0" smtClean="0"/>
              <a:t>We need two pieces of information to calculate the </a:t>
            </a:r>
            <a:r>
              <a:rPr lang="en-US" sz="3200" dirty="0" err="1" smtClean="0"/>
              <a:t>molality</a:t>
            </a:r>
            <a:r>
              <a:rPr lang="en-US" sz="3200" dirty="0" smtClean="0"/>
              <a:t> of a solute in a solution:</a:t>
            </a:r>
          </a:p>
          <a:p>
            <a:r>
              <a:rPr lang="en-US" sz="3200" dirty="0" smtClean="0"/>
              <a:t>The moles of solute present in the solution.</a:t>
            </a:r>
          </a:p>
          <a:p>
            <a:r>
              <a:rPr lang="en-US" sz="3200" dirty="0" smtClean="0"/>
              <a:t>The mass of solvent (in kilograms) in the solution.</a:t>
            </a:r>
          </a:p>
          <a:p>
            <a:r>
              <a:rPr lang="en-US" sz="3200" dirty="0" smtClean="0"/>
              <a:t>To calculate </a:t>
            </a:r>
            <a:r>
              <a:rPr lang="en-US" sz="3200" dirty="0" err="1" smtClean="0"/>
              <a:t>molality</a:t>
            </a:r>
            <a:r>
              <a:rPr lang="en-US" sz="3200" dirty="0" smtClean="0"/>
              <a:t> we use the equation</a:t>
            </a:r>
            <a:r>
              <a:rPr lang="en-US" sz="3200" dirty="0" smtClean="0"/>
              <a:t>:</a:t>
            </a:r>
          </a:p>
          <a:p>
            <a:r>
              <a:rPr lang="en-US" sz="3200" dirty="0" err="1" smtClean="0"/>
              <a:t>Molality</a:t>
            </a:r>
            <a:r>
              <a:rPr lang="en-US" sz="3200" dirty="0" smtClean="0"/>
              <a:t>= Moles of </a:t>
            </a:r>
            <a:r>
              <a:rPr lang="en-US" sz="3200" dirty="0" smtClean="0"/>
              <a:t>solute/mass of solvent in kilogram</a:t>
            </a:r>
          </a:p>
          <a:p>
            <a:endParaRPr lang="en-US" sz="3200" dirty="0" smtClean="0"/>
          </a:p>
          <a:p>
            <a:pPr>
              <a:buNone/>
            </a:pPr>
            <a:r>
              <a:rPr lang="en-US" sz="3200" dirty="0" smtClean="0"/>
              <a:t>                     </a:t>
            </a:r>
            <a:endParaRPr lang="en-US" sz="3200" dirty="0" smtClean="0"/>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75861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1031</TotalTime>
  <Words>718</Words>
  <Application>Microsoft Office PowerPoint</Application>
  <PresentationFormat>Custom</PresentationFormat>
  <Paragraphs>97</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 1: Solutions Topic: Solutions Basic Concept        B.Ed (Hons) Secondary  Semester: III        Subject: Biology III Minor  Course Title: Plant Physiology and Ecology               Represented By: Ms Sidra Younis  Department of Education (Planning and Development)      Lahore College For Women University, Lahore </vt:lpstr>
      <vt:lpstr>INTRODUCTION </vt:lpstr>
      <vt:lpstr>Characteristics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dc:title>
  <dc:creator>HP</dc:creator>
  <cp:lastModifiedBy>User</cp:lastModifiedBy>
  <cp:revision>140</cp:revision>
  <dcterms:created xsi:type="dcterms:W3CDTF">2020-04-20T11:45:17Z</dcterms:created>
  <dcterms:modified xsi:type="dcterms:W3CDTF">2020-08-17T03:08:59Z</dcterms:modified>
</cp:coreProperties>
</file>