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2" r:id="rId5"/>
    <p:sldId id="260" r:id="rId6"/>
    <p:sldId id="263" r:id="rId7"/>
    <p:sldId id="264" r:id="rId8"/>
    <p:sldId id="265" r:id="rId9"/>
    <p:sldId id="266" r:id="rId10"/>
    <p:sldId id="268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C90618-03E2-4292-840F-703629098BF6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34F0C-95B1-4319-BFF8-6C85FAA9B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C90618-03E2-4292-840F-703629098BF6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34F0C-95B1-4319-BFF8-6C85FAA9B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C90618-03E2-4292-840F-703629098BF6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34F0C-95B1-4319-BFF8-6C85FAA9B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C90618-03E2-4292-840F-703629098BF6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34F0C-95B1-4319-BFF8-6C85FAA9B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C90618-03E2-4292-840F-703629098BF6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34F0C-95B1-4319-BFF8-6C85FAA9B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C90618-03E2-4292-840F-703629098BF6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34F0C-95B1-4319-BFF8-6C85FAA9B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C90618-03E2-4292-840F-703629098BF6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34F0C-95B1-4319-BFF8-6C85FAA9B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C90618-03E2-4292-840F-703629098BF6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34F0C-95B1-4319-BFF8-6C85FAA9B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C90618-03E2-4292-840F-703629098BF6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34F0C-95B1-4319-BFF8-6C85FAA9B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C90618-03E2-4292-840F-703629098BF6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34F0C-95B1-4319-BFF8-6C85FAA9B2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C90618-03E2-4292-840F-703629098BF6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034F0C-95B1-4319-BFF8-6C85FAA9B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8C90618-03E2-4292-840F-703629098BF6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8034F0C-95B1-4319-BFF8-6C85FAA9B2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8001000" cy="59436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Unit 2: Bacteria and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Cynobacteria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Topic: General Characteristics of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Cynobacteria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9728" indent="0" algn="ctr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B.Ed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Hons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Secondary</a:t>
            </a:r>
          </a:p>
          <a:p>
            <a:pPr marL="109728" indent="0" algn="ctr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Semester: II</a:t>
            </a:r>
          </a:p>
          <a:p>
            <a:pPr marL="109728" indent="0" algn="ctr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Subject: Biology II (Minor)</a:t>
            </a:r>
          </a:p>
          <a:p>
            <a:pPr marL="109728" indent="0" algn="ctr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Course Title: Diversity of Plants</a:t>
            </a:r>
          </a:p>
          <a:p>
            <a:pPr marL="109728" indent="0" algn="ctr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Represented By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Ms Sidra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Younis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Department of Education (Planning and Development) </a:t>
            </a:r>
          </a:p>
          <a:p>
            <a:pPr marL="109728" indent="0" algn="ctr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Lahore College for Women University, Lahore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848600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effectLst/>
                <a:latin typeface="Times New Roman" pitchFamily="18" charset="0"/>
                <a:cs typeface="Times New Roman" pitchFamily="18" charset="0"/>
              </a:rPr>
              <a:t>Examples</a:t>
            </a:r>
            <a:endParaRPr lang="en-US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09600"/>
            <a:ext cx="8001000" cy="6248400"/>
          </a:xfrm>
        </p:spPr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 </a:t>
            </a:r>
          </a:p>
          <a:p>
            <a:pPr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Nostoc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Spirulina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  <a:p>
            <a:pPr>
              <a:buNone/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Anabaena                                                    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Oscillatoria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User\Desktop\Picture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906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User\Desktop\download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5814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er\Desktop\0008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3657600"/>
            <a:ext cx="2895600" cy="1778000"/>
          </a:xfrm>
          <a:prstGeom prst="rect">
            <a:avLst/>
          </a:prstGeom>
          <a:noFill/>
        </p:spPr>
      </p:pic>
      <p:pic>
        <p:nvPicPr>
          <p:cNvPr id="4099" name="Picture 3" descr="C:\Users\User\Desktop\spirulina-bakterien-by-kaori-kamata-et-al-wikipedia-1.jpg"/>
          <p:cNvPicPr>
            <a:picLocks noChangeAspect="1" noChangeArrowheads="1"/>
          </p:cNvPicPr>
          <p:nvPr/>
        </p:nvPicPr>
        <p:blipFill>
          <a:blip r:embed="rId6" cstate="print"/>
          <a:srcRect b="16129"/>
          <a:stretch>
            <a:fillRect/>
          </a:stretch>
        </p:blipFill>
        <p:spPr bwMode="auto">
          <a:xfrm>
            <a:off x="5715000" y="990600"/>
            <a:ext cx="2514600" cy="1828800"/>
          </a:xfrm>
          <a:prstGeom prst="rect">
            <a:avLst/>
          </a:prstGeom>
          <a:noFill/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/>
          <a:stretch>
            <a:fillRect/>
          </a:stretch>
        </p:blipFill>
        <p:spPr>
          <a:xfrm>
            <a:off x="6934200" y="2286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98080" cy="5635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effectLst/>
                <a:latin typeface="Times New Roman" pitchFamily="18" charset="0"/>
                <a:cs typeface="Times New Roman" pitchFamily="18" charset="0"/>
              </a:rPr>
              <a:t>Economic Importance:</a:t>
            </a:r>
            <a:endParaRPr lang="en-US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609600"/>
            <a:ext cx="7866888" cy="62484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Many members fix or convert atmospheric nitrogen into usable forms through nitrogen fixation can be helpful in agriculture.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Cynobacteria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have symbiotic relationship with protozoa, fungi, and nitrogen fixing species form associations with angiosperms. They are photosynthetic partner in most of lichen association.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Anabaena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azollae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colonizes the floating water fern.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Cyanobacteria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also colonizes the roots of higher plants.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Its use as food,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Spirulina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sold in market due to their nutritive value.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Spirulina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tablets are sold all over the world as “health food”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848600" y="304800"/>
            <a:ext cx="5334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7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General Characteristics of </a:t>
            </a:r>
            <a:r>
              <a:rPr lang="en-US" sz="3200" b="1" dirty="0" err="1" smtClean="0">
                <a:effectLst/>
                <a:latin typeface="Times New Roman" pitchFamily="18" charset="0"/>
                <a:cs typeface="Times New Roman" pitchFamily="18" charset="0"/>
              </a:rPr>
              <a:t>Cynobacteria</a:t>
            </a:r>
            <a:endParaRPr lang="en-US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866888" cy="54864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Cyanobacteria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prokaryotic oxygenic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phototrophs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that contain a green pigment called chlorophyll and a blue photosynthetic pigment called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phycobilins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Prokaryotic means they don't have a membrane-bound nucleus, mitochondria or other type of membrane-bound organelle (like true algae do).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phototroph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an organism that uses energy from the sun to synthesize organic compounds for food.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are commonly known as blue green algae because of dominant blue photosynthetic pigment in their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chromatophores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8382000" y="2286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97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/>
                <a:latin typeface="Times New Roman" pitchFamily="18" charset="0"/>
                <a:cs typeface="Times New Roman" pitchFamily="18" charset="0"/>
              </a:rPr>
              <a:t>Habitat:</a:t>
            </a:r>
            <a:endParaRPr lang="en-US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7790688" cy="52578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members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cynobacteria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found in fresh water, ponds, ditches, drains and moist soils.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few species are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endophytes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that live in the cavities of other plants, usually bryophytes, for example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Nostoc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found in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thallus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Anthoceros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Only few forms are marine.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are also found in hot water streams.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239000" y="381000"/>
            <a:ext cx="6858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791200"/>
            <a:ext cx="7498080" cy="457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Blue green algae covered the surface of lake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excessive-algae-growth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47800" y="762000"/>
            <a:ext cx="7239000" cy="5029200"/>
          </a:xfrm>
          <a:prstGeom prst="rect">
            <a:avLst/>
          </a:prstGeom>
          <a:noFill/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8382000" y="1524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/>
                <a:latin typeface="Times New Roman" pitchFamily="18" charset="0"/>
                <a:cs typeface="Times New Roman" pitchFamily="18" charset="0"/>
              </a:rPr>
              <a:t>Cell Structure:</a:t>
            </a:r>
            <a:endParaRPr lang="en-US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924800" cy="5334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Only few forms are unicellular, while majority of them are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multicellular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some members form colonies. The cell are embedded in gelatinous sheath.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Gelatinous sheath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is a covering found, generally around the cells in colonies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cyanobacteria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It holds the cells in colonies together. When cells of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blue green algae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unites together, they secrete this thick fluffy layer,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Gelatinous sheath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is a protective covering present around the colonies of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blue green algae.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934200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98080" cy="6397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/>
                <a:latin typeface="Times New Roman" pitchFamily="18" charset="0"/>
                <a:cs typeface="Times New Roman" pitchFamily="18" charset="0"/>
              </a:rPr>
              <a:t>CONT….</a:t>
            </a:r>
            <a:endParaRPr lang="en-US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762000"/>
            <a:ext cx="7866888" cy="5943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single row of cell in each colony is called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trichome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trichome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with mucilage form the filament.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Plastids are absent. The pigments are found in the cytoplasm called as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chromatoplasm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Cells are blue in color due to the presence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phycocyanine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(blue pigment), chlorophyll, carotene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phycoerytherin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cells are without any mitochondria, endoplasmic reticulum and Golgi bodies.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definite nucleus is absent and nuclear material is present as central body, which lack nucleus.</a:t>
            </a:r>
          </a:p>
          <a:p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858000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9808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effectLst/>
                <a:latin typeface="Times New Roman" pitchFamily="18" charset="0"/>
                <a:cs typeface="Times New Roman" pitchFamily="18" charset="0"/>
              </a:rPr>
              <a:t>CONT…</a:t>
            </a:r>
            <a:endParaRPr lang="en-US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762000"/>
            <a:ext cx="7790688" cy="5943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Heterocytes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are specialized nitrogen-fixing cells formed during nitrogen starvation by some filamentous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cyanobacteria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Nostoc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Anabaena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Heterocyst cells are slightly larger size and with a more thickened wall than the vegetative cells.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627261_602230_ans.jpg"/>
          <p:cNvPicPr>
            <a:picLocks noChangeAspect="1" noChangeArrowheads="1"/>
          </p:cNvPicPr>
          <p:nvPr/>
        </p:nvPicPr>
        <p:blipFill>
          <a:blip r:embed="rId3"/>
          <a:srcRect l="4945" t="7509" r="7143" b="3114"/>
          <a:stretch>
            <a:fillRect/>
          </a:stretch>
        </p:blipFill>
        <p:spPr bwMode="auto">
          <a:xfrm>
            <a:off x="2286000" y="3581400"/>
            <a:ext cx="5181600" cy="2971800"/>
          </a:xfrm>
          <a:prstGeom prst="rect">
            <a:avLst/>
          </a:prstGeom>
          <a:noFill/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73152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/>
                <a:latin typeface="Times New Roman" pitchFamily="18" charset="0"/>
                <a:cs typeface="Times New Roman" pitchFamily="18" charset="0"/>
              </a:rPr>
              <a:t>CONT….</a:t>
            </a:r>
            <a:endParaRPr lang="en-US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685800"/>
            <a:ext cx="7866888" cy="6172200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Reserve food in the form of sugars and glycogens. Minute oil drops are also present.</a:t>
            </a:r>
          </a:p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Some members such as </a:t>
            </a:r>
            <a:r>
              <a:rPr lang="en-US" sz="3300" i="1" dirty="0" smtClean="0">
                <a:latin typeface="Times New Roman" pitchFamily="18" charset="0"/>
                <a:cs typeface="Times New Roman" pitchFamily="18" charset="0"/>
              </a:rPr>
              <a:t>Anabaena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can fix nitrogen into nitrates.</a:t>
            </a:r>
          </a:p>
          <a:p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Cyanobacteria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blooms can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a body of water. For example, many ponds take on an opaque shade of green as a result of overgrowths of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cyanobacteria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, and blooms of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phycoerythrin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-rich species cause the occasional red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of the Red Sea. </a:t>
            </a:r>
          </a:p>
          <a:p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Cyanobacteria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blooms are especially common in waters that have been polluted by nitrogen wastes; in such cases, the overgrowths of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cyanobacteria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can consume so much of the water’s dissolved oxygen that fish and other aquatic organisms perish.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705600" y="228600"/>
            <a:ext cx="6858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714488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/>
                <a:latin typeface="Times New Roman" pitchFamily="18" charset="0"/>
                <a:cs typeface="Times New Roman" pitchFamily="18" charset="0"/>
              </a:rPr>
              <a:t>CONT….</a:t>
            </a:r>
            <a:endParaRPr lang="en-US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ownloads\IMG_20200505_23324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19200"/>
            <a:ext cx="7924800" cy="5410200"/>
          </a:xfrm>
          <a:prstGeom prst="rect">
            <a:avLst/>
          </a:prstGeom>
          <a:noFill/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7772400" y="4572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3595</TotalTime>
  <Words>492</Words>
  <Application>Microsoft Office PowerPoint</Application>
  <PresentationFormat>On-screen Show (4:3)</PresentationFormat>
  <Paragraphs>55</Paragraphs>
  <Slides>11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Solstice</vt:lpstr>
      <vt:lpstr>Slide 1</vt:lpstr>
      <vt:lpstr>General Characteristics of Cynobacteria</vt:lpstr>
      <vt:lpstr>Habitat:</vt:lpstr>
      <vt:lpstr>Slide 4</vt:lpstr>
      <vt:lpstr>Cell Structure:</vt:lpstr>
      <vt:lpstr>CONT….</vt:lpstr>
      <vt:lpstr> CONT…</vt:lpstr>
      <vt:lpstr>CONT….</vt:lpstr>
      <vt:lpstr>CONT….</vt:lpstr>
      <vt:lpstr>Examples</vt:lpstr>
      <vt:lpstr>Economic Importance: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19</cp:revision>
  <dcterms:created xsi:type="dcterms:W3CDTF">2020-05-05T12:39:07Z</dcterms:created>
  <dcterms:modified xsi:type="dcterms:W3CDTF">2020-05-14T11:30:27Z</dcterms:modified>
</cp:coreProperties>
</file>