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4" r:id="rId4"/>
    <p:sldId id="276" r:id="rId5"/>
    <p:sldId id="277" r:id="rId6"/>
    <p:sldId id="278" r:id="rId7"/>
    <p:sldId id="279" r:id="rId8"/>
    <p:sldId id="280" r:id="rId9"/>
    <p:sldId id="281" r:id="rId10"/>
    <p:sldId id="282" r:id="rId11"/>
    <p:sldId id="283" r:id="rId12"/>
    <p:sldId id="284" r:id="rId13"/>
    <p:sldId id="287" r:id="rId14"/>
    <p:sldId id="289" r:id="rId15"/>
    <p:sldId id="285" r:id="rId16"/>
    <p:sldId id="28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121FBCC-6552-4AB1-B30C-F3F2C71887EC}" type="datetimeFigureOut">
              <a:rPr lang="en-US" smtClean="0"/>
              <a:pPr/>
              <a:t>6/16/2020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43E0037-96BF-4F69-AE5E-650A0651F6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21FBCC-6552-4AB1-B30C-F3F2C71887EC}" type="datetimeFigureOut">
              <a:rPr lang="en-US" smtClean="0"/>
              <a:pPr/>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E0037-96BF-4F69-AE5E-650A0651F6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21FBCC-6552-4AB1-B30C-F3F2C71887EC}" type="datetimeFigureOut">
              <a:rPr lang="en-US" smtClean="0"/>
              <a:pPr/>
              <a:t>6/16/2020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43E0037-96BF-4F69-AE5E-650A0651F6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21FBCC-6552-4AB1-B30C-F3F2C71887EC}" type="datetimeFigureOut">
              <a:rPr lang="en-US" smtClean="0"/>
              <a:pPr/>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43E0037-96BF-4F69-AE5E-650A0651F69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121FBCC-6552-4AB1-B30C-F3F2C71887EC}" type="datetimeFigureOut">
              <a:rPr lang="en-US" smtClean="0"/>
              <a:pPr/>
              <a:t>6/16/2020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43E0037-96BF-4F69-AE5E-650A0651F69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121FBCC-6552-4AB1-B30C-F3F2C71887EC}" type="datetimeFigureOut">
              <a:rPr lang="en-US" smtClean="0"/>
              <a:pPr/>
              <a:t>6/16/2020</a:t>
            </a:fld>
            <a:endParaRPr lang="en-US"/>
          </a:p>
        </p:txBody>
      </p:sp>
      <p:sp>
        <p:nvSpPr>
          <p:cNvPr id="10" name="Slide Number Placeholder 9"/>
          <p:cNvSpPr>
            <a:spLocks noGrp="1"/>
          </p:cNvSpPr>
          <p:nvPr>
            <p:ph type="sldNum" sz="quarter" idx="16"/>
          </p:nvPr>
        </p:nvSpPr>
        <p:spPr/>
        <p:txBody>
          <a:bodyPr rtlCol="0"/>
          <a:lstStyle/>
          <a:p>
            <a:fld id="{943E0037-96BF-4F69-AE5E-650A0651F69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121FBCC-6552-4AB1-B30C-F3F2C71887EC}" type="datetimeFigureOut">
              <a:rPr lang="en-US" smtClean="0"/>
              <a:pPr/>
              <a:t>6/16/2020</a:t>
            </a:fld>
            <a:endParaRPr lang="en-US"/>
          </a:p>
        </p:txBody>
      </p:sp>
      <p:sp>
        <p:nvSpPr>
          <p:cNvPr id="12" name="Slide Number Placeholder 11"/>
          <p:cNvSpPr>
            <a:spLocks noGrp="1"/>
          </p:cNvSpPr>
          <p:nvPr>
            <p:ph type="sldNum" sz="quarter" idx="16"/>
          </p:nvPr>
        </p:nvSpPr>
        <p:spPr/>
        <p:txBody>
          <a:bodyPr rtlCol="0"/>
          <a:lstStyle/>
          <a:p>
            <a:fld id="{943E0037-96BF-4F69-AE5E-650A0651F69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21FBCC-6552-4AB1-B30C-F3F2C71887EC}" type="datetimeFigureOut">
              <a:rPr lang="en-US" smtClean="0"/>
              <a:pPr/>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43E0037-96BF-4F69-AE5E-650A0651F6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1FBCC-6552-4AB1-B30C-F3F2C71887EC}" type="datetimeFigureOut">
              <a:rPr lang="en-US" smtClean="0"/>
              <a:pPr/>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43E0037-96BF-4F69-AE5E-650A0651F6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21FBCC-6552-4AB1-B30C-F3F2C71887EC}" type="datetimeFigureOut">
              <a:rPr lang="en-US" smtClean="0"/>
              <a:pPr/>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43E0037-96BF-4F69-AE5E-650A0651F69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121FBCC-6552-4AB1-B30C-F3F2C71887EC}" type="datetimeFigureOut">
              <a:rPr lang="en-US" smtClean="0"/>
              <a:pPr/>
              <a:t>6/16/2020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43E0037-96BF-4F69-AE5E-650A0651F69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121FBCC-6552-4AB1-B30C-F3F2C71887EC}" type="datetimeFigureOut">
              <a:rPr lang="en-US" smtClean="0"/>
              <a:pPr/>
              <a:t>6/16/2020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43E0037-96BF-4F69-AE5E-650A0651F6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457200"/>
            <a:ext cx="8001000" cy="5181600"/>
          </a:xfrm>
        </p:spPr>
        <p:txBody>
          <a:bodyPr/>
          <a:lstStyle/>
          <a:p>
            <a:pPr algn="ctr"/>
            <a:endParaRPr lang="en-US" sz="2400" b="1" dirty="0" smtClean="0">
              <a:solidFill>
                <a:schemeClr val="tx1"/>
              </a:solidFill>
              <a:latin typeface="Times New Roman" pitchFamily="18" charset="0"/>
              <a:cs typeface="Times New Roman" pitchFamily="18" charset="0"/>
            </a:endParaRPr>
          </a:p>
          <a:p>
            <a:pPr algn="ctr"/>
            <a:endParaRPr lang="en-US" sz="2400" b="1" dirty="0" smtClean="0">
              <a:solidFill>
                <a:schemeClr val="tx1"/>
              </a:solidFill>
              <a:latin typeface="Times New Roman" pitchFamily="18" charset="0"/>
              <a:cs typeface="Times New Roman" pitchFamily="18" charset="0"/>
            </a:endParaRPr>
          </a:p>
          <a:p>
            <a:pPr algn="ctr"/>
            <a:r>
              <a:rPr lang="en-US" sz="2400" b="1" dirty="0" smtClean="0">
                <a:solidFill>
                  <a:schemeClr val="tx1"/>
                </a:solidFill>
                <a:latin typeface="Times New Roman" pitchFamily="18" charset="0"/>
                <a:cs typeface="Times New Roman" pitchFamily="18" charset="0"/>
              </a:rPr>
              <a:t>Unit </a:t>
            </a:r>
            <a:r>
              <a:rPr lang="en-US" sz="2400" b="1" dirty="0" smtClean="0">
                <a:solidFill>
                  <a:schemeClr val="tx1"/>
                </a:solidFill>
                <a:latin typeface="Times New Roman" pitchFamily="18" charset="0"/>
                <a:cs typeface="Times New Roman" pitchFamily="18" charset="0"/>
              </a:rPr>
              <a:t>2</a:t>
            </a:r>
            <a:r>
              <a:rPr lang="en-US" sz="2400" b="1" dirty="0" smtClean="0">
                <a:latin typeface="Times New Roman" pitchFamily="18" charset="0"/>
                <a:cs typeface="Times New Roman" pitchFamily="18" charset="0"/>
              </a:rPr>
              <a:t>: Cell Biology</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Topic: </a:t>
            </a:r>
            <a:r>
              <a:rPr lang="en-US" sz="2400" b="1" dirty="0" smtClean="0">
                <a:solidFill>
                  <a:schemeClr val="tx1"/>
                </a:solidFill>
                <a:latin typeface="Times New Roman" pitchFamily="18" charset="0"/>
                <a:cs typeface="Times New Roman" pitchFamily="18" charset="0"/>
              </a:rPr>
              <a:t>Discovery of </a:t>
            </a:r>
            <a:r>
              <a:rPr lang="en-US" sz="2400" b="1" dirty="0" smtClean="0">
                <a:solidFill>
                  <a:schemeClr val="tx1"/>
                </a:solidFill>
                <a:latin typeface="Times New Roman" pitchFamily="18" charset="0"/>
                <a:cs typeface="Times New Roman" pitchFamily="18" charset="0"/>
              </a:rPr>
              <a:t>Cell and Cell Theory</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err="1" smtClean="0">
                <a:solidFill>
                  <a:schemeClr val="tx1"/>
                </a:solidFill>
                <a:latin typeface="Times New Roman" pitchFamily="18" charset="0"/>
                <a:cs typeface="Times New Roman" pitchFamily="18" charset="0"/>
              </a:rPr>
              <a:t>B.Ed</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Hons</a:t>
            </a:r>
            <a:r>
              <a:rPr lang="en-US" sz="2400" b="1" dirty="0" smtClean="0">
                <a:solidFill>
                  <a:schemeClr val="tx1"/>
                </a:solidFill>
                <a:latin typeface="Times New Roman" pitchFamily="18" charset="0"/>
                <a:cs typeface="Times New Roman" pitchFamily="18" charset="0"/>
              </a:rPr>
              <a:t>) Secondary</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Semester: </a:t>
            </a:r>
            <a:r>
              <a:rPr lang="en-US" sz="2400" b="1" dirty="0" smtClean="0">
                <a:solidFill>
                  <a:schemeClr val="tx1"/>
                </a:solidFill>
                <a:latin typeface="Times New Roman" pitchFamily="18" charset="0"/>
                <a:cs typeface="Times New Roman" pitchFamily="18" charset="0"/>
              </a:rPr>
              <a:t>I</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                 Subject: Biology </a:t>
            </a:r>
            <a:r>
              <a:rPr lang="en-US" sz="2400" b="1" dirty="0" smtClean="0">
                <a:solidFill>
                  <a:schemeClr val="tx1"/>
                </a:solidFill>
                <a:latin typeface="Times New Roman" pitchFamily="18" charset="0"/>
                <a:cs typeface="Times New Roman" pitchFamily="18" charset="0"/>
              </a:rPr>
              <a:t>I </a:t>
            </a:r>
            <a:r>
              <a:rPr lang="en-US" sz="2400" b="1" dirty="0" smtClean="0">
                <a:solidFill>
                  <a:schemeClr val="tx1"/>
                </a:solidFill>
                <a:latin typeface="Times New Roman" pitchFamily="18" charset="0"/>
                <a:cs typeface="Times New Roman" pitchFamily="18" charset="0"/>
              </a:rPr>
              <a:t>(Minor)</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Course Title: </a:t>
            </a:r>
            <a:r>
              <a:rPr lang="en-US" sz="2400" b="1" dirty="0" smtClean="0">
                <a:solidFill>
                  <a:schemeClr val="tx1"/>
                </a:solidFill>
                <a:latin typeface="Times New Roman" pitchFamily="18" charset="0"/>
                <a:cs typeface="Times New Roman" pitchFamily="18" charset="0"/>
              </a:rPr>
              <a:t>General Biology</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            Represented By: Ms Sidra </a:t>
            </a:r>
            <a:r>
              <a:rPr lang="en-US" sz="2400" b="1" dirty="0" err="1" smtClean="0">
                <a:solidFill>
                  <a:schemeClr val="tx1"/>
                </a:solidFill>
                <a:latin typeface="Times New Roman" pitchFamily="18" charset="0"/>
                <a:cs typeface="Times New Roman" pitchFamily="18" charset="0"/>
              </a:rPr>
              <a:t>Younis</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Department of Education (Planning and Development)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 Lahore College for Women University, Lahore</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9144000" cy="5410200"/>
          </a:xfrm>
        </p:spPr>
        <p:txBody>
          <a:bodyPr>
            <a:normAutofit lnSpcReduction="10000"/>
          </a:bodyPr>
          <a:lstStyle/>
          <a:p>
            <a:pPr>
              <a:buFont typeface="Wingdings" pitchFamily="2" charset="2"/>
              <a:buChar char="q"/>
            </a:pPr>
            <a:r>
              <a:rPr lang="en-US" dirty="0" smtClean="0"/>
              <a:t>With an electron microscope, scientists could finally see the tiny structures inside cells. In fact, they could even see individual molecules and atoms. </a:t>
            </a:r>
            <a:endParaRPr lang="en-US" dirty="0" smtClean="0"/>
          </a:p>
          <a:p>
            <a:pPr>
              <a:buFont typeface="Wingdings" pitchFamily="2" charset="2"/>
              <a:buChar char="q"/>
            </a:pPr>
            <a:r>
              <a:rPr lang="en-US" dirty="0" smtClean="0"/>
              <a:t>The </a:t>
            </a:r>
            <a:r>
              <a:rPr lang="en-US" dirty="0" smtClean="0"/>
              <a:t>electron microscope had a huge impact on biology. It allowed scientists to study organisms at the level of their molecules and led to the emergence of the field of molecular biology. With the electron microscope, many more cell discoveries were made. In the following years, scientists also discovered that the body units in charge of reproduction are also cells. Here are some fun facts for you. The female egg (Ovum) is the largest cell in the human body. The smallest cell, on the other hand, is the sperm.</a:t>
            </a:r>
          </a:p>
          <a:p>
            <a:pPr>
              <a:buNone/>
            </a:pPr>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04800"/>
            <a:ext cx="8717280" cy="1143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4000" b="1" dirty="0" smtClean="0">
                <a:solidFill>
                  <a:schemeClr val="tx1"/>
                </a:solidFill>
              </a:rPr>
              <a:t> Structures Shared By All Cells</a:t>
            </a:r>
            <a:r>
              <a:rPr lang="en-US" sz="3200" b="1" dirty="0" smtClean="0"/>
              <a:t/>
            </a:r>
            <a:br>
              <a:rPr lang="en-US" sz="3200" b="1" dirty="0" smtClean="0"/>
            </a:br>
            <a:r>
              <a:rPr lang="en-US" sz="3600" dirty="0" smtClean="0"/>
              <a:t/>
            </a:r>
            <a:br>
              <a:rPr lang="en-US" sz="3600" dirty="0" smtClean="0"/>
            </a:b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fontScale="92500" lnSpcReduction="10000"/>
          </a:bodyPr>
          <a:lstStyle/>
          <a:p>
            <a:r>
              <a:rPr lang="en-US" dirty="0" smtClean="0"/>
              <a:t>Although cells are diverse, all cells have certain parts in common. These parts include a plasma membrane, cytoplasm, </a:t>
            </a:r>
            <a:r>
              <a:rPr lang="en-US" dirty="0" err="1" smtClean="0"/>
              <a:t>ribosomes</a:t>
            </a:r>
            <a:r>
              <a:rPr lang="en-US" dirty="0" smtClean="0"/>
              <a:t>, and DNA.</a:t>
            </a:r>
          </a:p>
          <a:p>
            <a:pPr lvl="0"/>
            <a:r>
              <a:rPr lang="en-US" dirty="0" smtClean="0"/>
              <a:t>The </a:t>
            </a:r>
            <a:r>
              <a:rPr lang="en-US" b="1" dirty="0" smtClean="0"/>
              <a:t>plasma membrane</a:t>
            </a:r>
            <a:r>
              <a:rPr lang="en-US" dirty="0" smtClean="0"/>
              <a:t> (also called the cell membrane) is a thin coat of lipids that surrounds a cell. It forms the physical boundary between the cell and its environment, so you can think of it as the “skin” of the cell.</a:t>
            </a:r>
          </a:p>
          <a:p>
            <a:pPr lvl="0"/>
            <a:r>
              <a:rPr lang="en-US" b="1" dirty="0" smtClean="0"/>
              <a:t>Cytoplasm</a:t>
            </a:r>
            <a:r>
              <a:rPr lang="en-US" dirty="0" smtClean="0"/>
              <a:t> refers to all of the cellular material inside the plasma membrane. The Cytoplasm is made up of a watery substance called </a:t>
            </a:r>
            <a:r>
              <a:rPr lang="en-US" dirty="0" err="1" smtClean="0"/>
              <a:t>cytosol</a:t>
            </a:r>
            <a:r>
              <a:rPr lang="en-US" dirty="0" smtClean="0"/>
              <a:t> and contains other cell structures such as </a:t>
            </a:r>
            <a:r>
              <a:rPr lang="en-US" dirty="0" err="1" smtClean="0"/>
              <a:t>ribosomes</a:t>
            </a:r>
            <a:r>
              <a:rPr lang="en-US" dirty="0" smtClean="0"/>
              <a:t>.</a:t>
            </a:r>
          </a:p>
          <a:p>
            <a:pPr lvl="0"/>
            <a:r>
              <a:rPr lang="en-US" b="1" dirty="0" err="1" smtClean="0"/>
              <a:t>Ribosomes</a:t>
            </a:r>
            <a:r>
              <a:rPr lang="en-US" dirty="0" smtClean="0"/>
              <a:t> are structures in the cytoplasm where proteins are made.</a:t>
            </a:r>
          </a:p>
          <a:p>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9144000" cy="5410200"/>
          </a:xfrm>
        </p:spPr>
        <p:txBody>
          <a:bodyPr>
            <a:normAutofit/>
          </a:bodyPr>
          <a:lstStyle/>
          <a:p>
            <a:pPr lvl="0">
              <a:buFont typeface="Wingdings" pitchFamily="2" charset="2"/>
              <a:buChar char="q"/>
            </a:pPr>
            <a:r>
              <a:rPr lang="en-US" b="1" dirty="0" smtClean="0"/>
              <a:t>DNA</a:t>
            </a:r>
            <a:r>
              <a:rPr lang="en-US" dirty="0" smtClean="0"/>
              <a:t> is a nucleic acid found in cells. It contains the genetic instructions that cells need to make proteins</a:t>
            </a:r>
            <a:r>
              <a:rPr lang="en-US" dirty="0" smtClean="0"/>
              <a:t>.</a:t>
            </a:r>
          </a:p>
          <a:p>
            <a:pPr>
              <a:buFont typeface="Wingdings" pitchFamily="2" charset="2"/>
              <a:buChar char="q"/>
            </a:pPr>
            <a:r>
              <a:rPr lang="en-US" dirty="0" smtClean="0"/>
              <a:t>These parts are common to all cells, from organisms as different as bacteria and human beings. How did all known organisms come to have such similar cells? The similarities show that all life on Earth has a common evolutionary history.</a:t>
            </a:r>
          </a:p>
          <a:p>
            <a:pPr lvl="0">
              <a:buFont typeface="Wingdings" pitchFamily="2" charset="2"/>
              <a:buChar char="q"/>
            </a:pPr>
            <a:endParaRPr lang="en-US" dirty="0" smtClean="0"/>
          </a:p>
          <a:p>
            <a:pPr>
              <a:buNone/>
            </a:pPr>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447800"/>
            <a:ext cx="9144000" cy="5410200"/>
          </a:xfrm>
        </p:spPr>
        <p:txBody>
          <a:bodyPr>
            <a:normAutofit/>
          </a:bodyPr>
          <a:lstStyle/>
          <a:p>
            <a:pPr lvl="0"/>
            <a:endParaRPr lang="en-US" dirty="0" smtClean="0"/>
          </a:p>
          <a:p>
            <a:pPr>
              <a:buNone/>
            </a:pPr>
            <a:endParaRPr lang="en-US" dirty="0">
              <a:latin typeface="+mj-lt"/>
              <a:cs typeface="Times New Roman" pitchFamily="18" charset="0"/>
            </a:endParaRPr>
          </a:p>
        </p:txBody>
      </p:sp>
      <p:pic>
        <p:nvPicPr>
          <p:cNvPr id="31746" name="Picture 2" descr="C:\Users\User\Desktop\1475602981.jpg"/>
          <p:cNvPicPr>
            <a:picLocks noChangeAspect="1" noChangeArrowheads="1"/>
          </p:cNvPicPr>
          <p:nvPr/>
        </p:nvPicPr>
        <p:blipFill>
          <a:blip r:embed="rId2"/>
          <a:srcRect/>
          <a:stretch>
            <a:fillRect/>
          </a:stretch>
        </p:blipFill>
        <p:spPr bwMode="auto">
          <a:xfrm>
            <a:off x="0" y="228600"/>
            <a:ext cx="9144000" cy="6400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447800"/>
            <a:ext cx="9144000" cy="5410200"/>
          </a:xfrm>
        </p:spPr>
        <p:txBody>
          <a:bodyPr>
            <a:normAutofit/>
          </a:bodyPr>
          <a:lstStyle/>
          <a:p>
            <a:pPr lvl="0"/>
            <a:endParaRPr lang="en-US" dirty="0" smtClean="0"/>
          </a:p>
          <a:p>
            <a:pPr>
              <a:buNone/>
            </a:pPr>
            <a:endParaRPr lang="en-US" dirty="0">
              <a:latin typeface="+mj-lt"/>
              <a:cs typeface="Times New Roman" pitchFamily="18" charset="0"/>
            </a:endParaRPr>
          </a:p>
        </p:txBody>
      </p:sp>
      <p:pic>
        <p:nvPicPr>
          <p:cNvPr id="32770" name="Picture 2" descr="C:\Users\User\Desktop\cell_types.svg.png"/>
          <p:cNvPicPr>
            <a:picLocks noChangeAspect="1" noChangeArrowheads="1"/>
          </p:cNvPicPr>
          <p:nvPr/>
        </p:nvPicPr>
        <p:blipFill>
          <a:blip r:embed="rId2"/>
          <a:srcRect/>
          <a:stretch>
            <a:fillRect/>
          </a:stretch>
        </p:blipFill>
        <p:spPr bwMode="auto">
          <a:xfrm>
            <a:off x="228600" y="1524000"/>
            <a:ext cx="8686800" cy="4800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04800"/>
            <a:ext cx="8717280" cy="1143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4000" b="1" dirty="0" smtClean="0">
                <a:solidFill>
                  <a:schemeClr val="tx1"/>
                </a:solidFill>
              </a:rPr>
              <a:t> </a:t>
            </a:r>
            <a:r>
              <a:rPr lang="en-US" sz="4000" b="1" dirty="0" smtClean="0">
                <a:solidFill>
                  <a:schemeClr val="tx1"/>
                </a:solidFill>
              </a:rPr>
              <a:t>Summary</a:t>
            </a:r>
            <a:r>
              <a:rPr lang="en-US" sz="3200" b="1" dirty="0" smtClean="0"/>
              <a:t/>
            </a:r>
            <a:br>
              <a:rPr lang="en-US" sz="3200" b="1" dirty="0" smtClean="0"/>
            </a:br>
            <a:r>
              <a:rPr lang="en-US" sz="3600" dirty="0" smtClean="0"/>
              <a:t/>
            </a:r>
            <a:br>
              <a:rPr lang="en-US" sz="3600" dirty="0" smtClean="0"/>
            </a:b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fontScale="92500" lnSpcReduction="10000"/>
          </a:bodyPr>
          <a:lstStyle/>
          <a:p>
            <a:pPr lvl="0"/>
            <a:r>
              <a:rPr lang="en-US" dirty="0" smtClean="0"/>
              <a:t>Cells are the basic units of structure and function of living things. They are the smallest units that can carry out the processes of life.</a:t>
            </a:r>
          </a:p>
          <a:p>
            <a:pPr lvl="0"/>
            <a:r>
              <a:rPr lang="en-US" dirty="0" smtClean="0"/>
              <a:t>The first cells from an organism (cork) were observed by Hooke in the 1600s. Soon after, </a:t>
            </a:r>
            <a:r>
              <a:rPr lang="en-US" dirty="0" err="1" smtClean="0"/>
              <a:t>microscopist</a:t>
            </a:r>
            <a:r>
              <a:rPr lang="en-US" dirty="0" smtClean="0"/>
              <a:t> van Leeuwenhoek observed many other living cells.</a:t>
            </a:r>
          </a:p>
          <a:p>
            <a:pPr lvl="0"/>
            <a:r>
              <a:rPr lang="en-US" dirty="0" smtClean="0"/>
              <a:t>In the early 1800s, Schwann and </a:t>
            </a:r>
            <a:r>
              <a:rPr lang="en-US" dirty="0" err="1" smtClean="0"/>
              <a:t>Schleiden</a:t>
            </a:r>
            <a:r>
              <a:rPr lang="en-US" dirty="0" smtClean="0"/>
              <a:t> theorized that cells are the basic building blocks of all living things. Around 1850, Virchow saw cells dividing and added that living cells arise only from other living cells. These ideas led to cell theory, which states that all organisms are made of cells, all life functions occur in cells, and all cells come from other cells.</a:t>
            </a:r>
          </a:p>
          <a:p>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9144000" cy="5410200"/>
          </a:xfrm>
        </p:spPr>
        <p:txBody>
          <a:bodyPr>
            <a:normAutofit/>
          </a:bodyPr>
          <a:lstStyle/>
          <a:p>
            <a:pPr lvl="0"/>
            <a:r>
              <a:rPr lang="en-US" dirty="0" smtClean="0"/>
              <a:t>It wasn't until the 1950s that scientists could see what was inside the cell. The invention of the electron microscope allowed them to see organelles and other structures smaller than cells.</a:t>
            </a:r>
          </a:p>
          <a:p>
            <a:pPr lvl="0"/>
            <a:r>
              <a:rPr lang="en-US" dirty="0" smtClean="0"/>
              <a:t>There is variation in cells, but all cells have a plasma membrane, cytoplasm, </a:t>
            </a:r>
            <a:r>
              <a:rPr lang="en-US" dirty="0" err="1" smtClean="0"/>
              <a:t>ribosomes</a:t>
            </a:r>
            <a:r>
              <a:rPr lang="en-US" dirty="0" smtClean="0"/>
              <a:t>, and DNA. These similarities show that all life on Earth has a common ancestor in the distant past.</a:t>
            </a:r>
          </a:p>
          <a:p>
            <a:pPr lvl="0">
              <a:buFont typeface="Wingdings" pitchFamily="2" charset="2"/>
              <a:buChar char="q"/>
            </a:pPr>
            <a:endParaRPr lang="en-US" dirty="0" smtClean="0"/>
          </a:p>
          <a:p>
            <a:pPr>
              <a:buNone/>
            </a:pPr>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498080" cy="609600"/>
          </a:xfrm>
        </p:spPr>
        <p:txBody>
          <a:bodyPr>
            <a:normAutofit fontScale="90000"/>
          </a:bodyPr>
          <a:lstStyle/>
          <a:p>
            <a:pPr algn="ctr"/>
            <a:r>
              <a:rPr lang="en-US" sz="4000" b="1" dirty="0" smtClean="0">
                <a:solidFill>
                  <a:schemeClr val="tx1"/>
                </a:solidFill>
                <a:latin typeface="Times New Roman" pitchFamily="18" charset="0"/>
                <a:cs typeface="Times New Roman" pitchFamily="18" charset="0"/>
              </a:rPr>
              <a:t>Discovery of </a:t>
            </a:r>
            <a:r>
              <a:rPr lang="en-US" sz="4000" b="1" dirty="0" smtClean="0">
                <a:solidFill>
                  <a:schemeClr val="tx1"/>
                </a:solidFill>
                <a:latin typeface="Times New Roman" pitchFamily="18" charset="0"/>
                <a:cs typeface="Times New Roman" pitchFamily="18" charset="0"/>
              </a:rPr>
              <a:t>Cell</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a:bodyPr>
          <a:lstStyle/>
          <a:p>
            <a:r>
              <a:rPr lang="en-US" dirty="0" smtClean="0"/>
              <a:t>The first time the word </a:t>
            </a:r>
            <a:r>
              <a:rPr lang="en-US" i="1" dirty="0" smtClean="0"/>
              <a:t>cell </a:t>
            </a:r>
            <a:r>
              <a:rPr lang="en-US" dirty="0" smtClean="0"/>
              <a:t>was used to refer to these tiny units of life was in 1665 by a British scientist named Robert Hooke. Hooke was one of the earliest scientists to study living things under a microscope. The microscopes of his day were not very strong, but Hooke was still able to make an important discovery. When he looked at a thin slice of cork under his microscope, he was surprised to see what looked like a honeycomb. Hooke made the drawing in the figure below to show what he saw. As you can see, the cork was made up of many tiny units, which Hooke called cells.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a:bodyPr>
          <a:lstStyle/>
          <a:p>
            <a:r>
              <a:rPr lang="en-US" dirty="0" smtClean="0"/>
              <a:t>Soon after Robert Hooke discovered cells in cork, Anton van Leeuwenhoek in Holland made other important discoveries using a microscope. Leeuwenhoek made his own microscope lenses, and he was so good at it that his microscope was more powerful than other microscopes of his day. In fact, Leeuwenhoek’s microscope was almost as strong as modern light microscopes. Using his microscope, Leeuwenhoek was the first person to observe human cells and bacteria.</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a:bodyPr>
          <a:lstStyle/>
          <a:p>
            <a:r>
              <a:rPr lang="en-US" dirty="0" smtClean="0">
                <a:latin typeface="+mj-lt"/>
                <a:cs typeface="Times New Roman" pitchFamily="18" charset="0"/>
              </a:rPr>
              <a:t>Cells are the basic units of the structure and function of living things. They are the smallest units that can carry out the processes of life. All organisms are made up of one or more cells, and all cells have many of the same structures and carry out the same basic life processes. Knowing the structure of cells and the processes they carry out is necessary to understanding life itself.</a:t>
            </a:r>
          </a:p>
          <a:p>
            <a:r>
              <a:rPr lang="en-US" dirty="0" smtClean="0">
                <a:latin typeface="+mj-lt"/>
                <a:cs typeface="Times New Roman" pitchFamily="18" charset="0"/>
              </a:rPr>
              <a:t>By definition, a cell is the fundamental and structural unit of all living organisms. It is the smallest biological, structural and functional unit of all plants and animals.</a:t>
            </a:r>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a:bodyPr>
          <a:lstStyle/>
          <a:p>
            <a:r>
              <a:rPr lang="en-US" dirty="0" smtClean="0">
                <a:latin typeface="+mj-lt"/>
                <a:cs typeface="Times New Roman" pitchFamily="18" charset="0"/>
              </a:rPr>
              <a:t>Therefore, cells are called the ‘Building Blocks of Life’ or the ‘Basic units of Life’. Organisms made up of a single cell are ‘unicellular’ whereas organisms made up of many cells are ‘</a:t>
            </a:r>
            <a:r>
              <a:rPr lang="en-US" dirty="0" err="1" smtClean="0">
                <a:latin typeface="+mj-lt"/>
                <a:cs typeface="Times New Roman" pitchFamily="18" charset="0"/>
              </a:rPr>
              <a:t>multicellular</a:t>
            </a:r>
            <a:r>
              <a:rPr lang="en-US" dirty="0" smtClean="0">
                <a:latin typeface="+mj-lt"/>
                <a:cs typeface="Times New Roman" pitchFamily="18" charset="0"/>
              </a:rPr>
              <a:t>’. Cells perform many different functions within a living organism such as digestion, respiration, reproduction, etc and keep it alive</a:t>
            </a:r>
            <a:r>
              <a:rPr lang="en-US" dirty="0" smtClean="0">
                <a:latin typeface="+mj-lt"/>
                <a:cs typeface="Times New Roman" pitchFamily="18" charset="0"/>
              </a:rPr>
              <a:t>.</a:t>
            </a:r>
          </a:p>
          <a:p>
            <a:r>
              <a:rPr lang="en-US" dirty="0" smtClean="0"/>
              <a:t>For example, within the human body, a lot of cells give rise to a tissue → multiple tissues make up an organ → many organs create an organ system → several organs systems functioning together make up the human body.</a:t>
            </a:r>
          </a:p>
          <a:p>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04800"/>
            <a:ext cx="8717280" cy="1143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3600" b="1" dirty="0" smtClean="0">
                <a:solidFill>
                  <a:schemeClr val="tx1"/>
                </a:solidFill>
              </a:rPr>
              <a:t>Cell </a:t>
            </a:r>
            <a:r>
              <a:rPr lang="en-US" sz="3600" b="1" dirty="0" smtClean="0">
                <a:solidFill>
                  <a:schemeClr val="tx1"/>
                </a:solidFill>
              </a:rPr>
              <a:t>Theory</a:t>
            </a:r>
            <a:r>
              <a:rPr lang="en-US" sz="3600" dirty="0" smtClean="0"/>
              <a:t/>
            </a:r>
            <a:br>
              <a:rPr lang="en-US" sz="3600" dirty="0" smtClean="0"/>
            </a:b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a:bodyPr>
          <a:lstStyle/>
          <a:p>
            <a:r>
              <a:rPr lang="en-US" dirty="0" smtClean="0"/>
              <a:t>By the early 1800s, scientists had observed the cells of many different organisms. These observations led two German scientists, named Theodor Schwann and Matthias </a:t>
            </a:r>
            <a:r>
              <a:rPr lang="en-US" dirty="0" err="1" smtClean="0"/>
              <a:t>Jakob</a:t>
            </a:r>
            <a:r>
              <a:rPr lang="en-US" dirty="0" smtClean="0"/>
              <a:t> </a:t>
            </a:r>
            <a:r>
              <a:rPr lang="en-US" dirty="0" err="1" smtClean="0"/>
              <a:t>Schleiden</a:t>
            </a:r>
            <a:r>
              <a:rPr lang="en-US" dirty="0" smtClean="0"/>
              <a:t>, to propose that cells are the basic building blocks of all living things. Around 1850, a German doctor named Rudolf Virchow was studying cells under a microscope when he happened to see them dividing and forming new cells. He realized that living cells produce new cells through division. Based on this realization, Virchow proposed that living cells arise only from other living cells.</a:t>
            </a:r>
          </a:p>
          <a:p>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600200"/>
            <a:ext cx="8763000" cy="5105400"/>
          </a:xfrm>
        </p:spPr>
        <p:txBody>
          <a:bodyPr>
            <a:normAutofit/>
          </a:bodyPr>
          <a:lstStyle/>
          <a:p>
            <a:r>
              <a:rPr lang="en-US" dirty="0" smtClean="0"/>
              <a:t>The ideas of all three scientists — Schwann, </a:t>
            </a:r>
            <a:r>
              <a:rPr lang="en-US" dirty="0" err="1" smtClean="0"/>
              <a:t>Schleiden</a:t>
            </a:r>
            <a:r>
              <a:rPr lang="en-US" dirty="0" smtClean="0"/>
              <a:t>, and Virchow — led to cell theory, which is one of the fundamental theories unifying all of biology. Cell theory states that:</a:t>
            </a:r>
          </a:p>
          <a:p>
            <a:pPr lvl="0"/>
            <a:r>
              <a:rPr lang="en-US" dirty="0" smtClean="0"/>
              <a:t>All organisms are made of one or more cells.</a:t>
            </a:r>
          </a:p>
          <a:p>
            <a:pPr lvl="0"/>
            <a:r>
              <a:rPr lang="en-US" dirty="0" smtClean="0"/>
              <a:t>All the life functions of organisms occur within cells.</a:t>
            </a:r>
          </a:p>
          <a:p>
            <a:pPr lvl="0"/>
            <a:r>
              <a:rPr lang="en-US" dirty="0" smtClean="0"/>
              <a:t>All cells come from already existing cells.</a:t>
            </a:r>
          </a:p>
          <a:p>
            <a:pPr>
              <a:buNone/>
            </a:pPr>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717280" cy="609600"/>
          </a:xfrm>
        </p:spPr>
        <p:txBody>
          <a:bodyPr>
            <a:normAutofit fontScale="90000"/>
          </a:bodyPr>
          <a:lstStyle/>
          <a:p>
            <a:r>
              <a:rPr lang="en-US" sz="4000" b="1" dirty="0" smtClean="0">
                <a:solidFill>
                  <a:schemeClr val="tx1"/>
                </a:solidFill>
                <a:latin typeface="Times New Roman" pitchFamily="18" charset="0"/>
                <a:cs typeface="Times New Roman" pitchFamily="18" charset="0"/>
              </a:rPr>
              <a:t>CONT….</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a:bodyPr>
          <a:lstStyle/>
          <a:p>
            <a:r>
              <a:rPr lang="en-US" dirty="0" smtClean="0">
                <a:latin typeface="+mj-lt"/>
                <a:cs typeface="Times New Roman" pitchFamily="18" charset="0"/>
              </a:rPr>
              <a:t>Therefore, cells are called the ‘Building Blocks of Life’ or the ‘Basic units of Life’. Organisms made up of a single cell are ‘unicellular’ whereas organisms made up of many cells are ‘</a:t>
            </a:r>
            <a:r>
              <a:rPr lang="en-US" dirty="0" err="1" smtClean="0">
                <a:latin typeface="+mj-lt"/>
                <a:cs typeface="Times New Roman" pitchFamily="18" charset="0"/>
              </a:rPr>
              <a:t>multicellular</a:t>
            </a:r>
            <a:r>
              <a:rPr lang="en-US" dirty="0" smtClean="0">
                <a:latin typeface="+mj-lt"/>
                <a:cs typeface="Times New Roman" pitchFamily="18" charset="0"/>
              </a:rPr>
              <a:t>’. Cells perform many different functions within a living organism such as digestion, respiration, reproduction, etc and keep it alive</a:t>
            </a:r>
            <a:r>
              <a:rPr lang="en-US" dirty="0" smtClean="0">
                <a:latin typeface="+mj-lt"/>
                <a:cs typeface="Times New Roman" pitchFamily="18" charset="0"/>
              </a:rPr>
              <a:t>.</a:t>
            </a:r>
          </a:p>
          <a:p>
            <a:r>
              <a:rPr lang="en-US" dirty="0" smtClean="0"/>
              <a:t>For example, within the human body, a lot of cells give rise to a tissue → multiple tissues make up an organ → many organs create an organ system → several organs systems functioning together make up the human body.</a:t>
            </a:r>
          </a:p>
          <a:p>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04800"/>
            <a:ext cx="8717280" cy="1143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4000" b="1" dirty="0" smtClean="0"/>
              <a:t>Seeing Inside Cells</a:t>
            </a:r>
            <a:r>
              <a:rPr lang="en-US" sz="3200" b="1" dirty="0" smtClean="0"/>
              <a:t/>
            </a:r>
            <a:br>
              <a:rPr lang="en-US" sz="3200" b="1" dirty="0" smtClean="0"/>
            </a:br>
            <a:r>
              <a:rPr lang="en-US" sz="3600" dirty="0" smtClean="0"/>
              <a:t/>
            </a:r>
            <a:br>
              <a:rPr lang="en-US" sz="3600" dirty="0" smtClean="0"/>
            </a:b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8763000" cy="5181600"/>
          </a:xfrm>
        </p:spPr>
        <p:txBody>
          <a:bodyPr>
            <a:normAutofit fontScale="92500"/>
          </a:bodyPr>
          <a:lstStyle/>
          <a:p>
            <a:r>
              <a:rPr lang="en-US" dirty="0" smtClean="0"/>
              <a:t>Starting with Robert Hooke in the 1600s, the microscope opened up an amazing new world — the world of life at the level of the cell. As microscopes continued to improve, more discoveries were made about the cells of living things. However, by the late 1800s, light microscopes had reached their limit. Objects much smaller than cells, including the structures inside cells, were too small to be seen with even the strongest light microscope</a:t>
            </a:r>
            <a:r>
              <a:rPr lang="en-US" dirty="0" smtClean="0"/>
              <a:t>.</a:t>
            </a:r>
            <a:r>
              <a:rPr lang="en-US" dirty="0" smtClean="0"/>
              <a:t> </a:t>
            </a:r>
            <a:endParaRPr lang="en-US" dirty="0" smtClean="0"/>
          </a:p>
          <a:p>
            <a:r>
              <a:rPr lang="en-US" dirty="0" smtClean="0"/>
              <a:t>Then</a:t>
            </a:r>
            <a:r>
              <a:rPr lang="en-US" dirty="0" smtClean="0"/>
              <a:t>, in the 1950s, a new type of microscope was invented. Called the electron microscope, it used a beam of electrons instead of light to observe extremely small objects. </a:t>
            </a:r>
          </a:p>
          <a:p>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189</TotalTime>
  <Words>890</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Slide 1</vt:lpstr>
      <vt:lpstr>Discovery of Cell </vt:lpstr>
      <vt:lpstr>CONT…. </vt:lpstr>
      <vt:lpstr>CONT…. </vt:lpstr>
      <vt:lpstr>CONT…. </vt:lpstr>
      <vt:lpstr>  Cell Theory  </vt:lpstr>
      <vt:lpstr>CONT…. </vt:lpstr>
      <vt:lpstr>CONT…. </vt:lpstr>
      <vt:lpstr>  Seeing Inside Cells   </vt:lpstr>
      <vt:lpstr>CONT…. </vt:lpstr>
      <vt:lpstr>   Structures Shared By All Cells   </vt:lpstr>
      <vt:lpstr>CONT…. </vt:lpstr>
      <vt:lpstr>Slide 13</vt:lpstr>
      <vt:lpstr>Slide 14</vt:lpstr>
      <vt:lpstr>   Summary   </vt:lpstr>
      <vt:lpstr>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cp:revision>
  <dcterms:created xsi:type="dcterms:W3CDTF">2020-05-07T08:35:51Z</dcterms:created>
  <dcterms:modified xsi:type="dcterms:W3CDTF">2020-06-16T08:09:41Z</dcterms:modified>
</cp:coreProperties>
</file>