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63" r:id="rId3"/>
    <p:sldId id="264" r:id="rId4"/>
    <p:sldId id="265" r:id="rId5"/>
    <p:sldId id="266" r:id="rId6"/>
    <p:sldId id="267" r:id="rId7"/>
    <p:sldId id="268" r:id="rId8"/>
    <p:sldId id="290" r:id="rId9"/>
    <p:sldId id="291" r:id="rId10"/>
    <p:sldId id="292" r:id="rId11"/>
    <p:sldId id="293" r:id="rId12"/>
    <p:sldId id="294" r:id="rId13"/>
    <p:sldId id="295"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7D638-58F2-4DCE-BA35-27404E547C65}" type="datetimeFigureOut">
              <a:rPr lang="en-US" smtClean="0"/>
              <a:pPr/>
              <a:t>6/15/2020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E380A-5BBC-4708-91AA-515D9489D98F}" type="slidenum">
              <a:rPr lang="en-US" smtClean="0"/>
              <a:pPr/>
              <a:t>‹#›</a:t>
            </a:fld>
            <a:endParaRPr lang="en-US"/>
          </a:p>
        </p:txBody>
      </p:sp>
    </p:spTree>
    <p:extLst>
      <p:ext uri="{BB962C8B-B14F-4D97-AF65-F5344CB8AC3E}">
        <p14:creationId xmlns:p14="http://schemas.microsoft.com/office/powerpoint/2010/main" xmlns="" val="3676401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565D2C7-7E64-4CAD-AEB3-C38BFBE6EA8B}" type="datetimeFigureOut">
              <a:rPr lang="en-US" smtClean="0"/>
              <a:pPr/>
              <a:t>6/15/2020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7736A4-9D22-4503-B7B7-9183A86B28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65D2C7-7E64-4CAD-AEB3-C38BFBE6EA8B}"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65D2C7-7E64-4CAD-AEB3-C38BFBE6EA8B}"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65D2C7-7E64-4CAD-AEB3-C38BFBE6EA8B}"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565D2C7-7E64-4CAD-AEB3-C38BFBE6EA8B}"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736A4-9D22-4503-B7B7-9183A86B28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65D2C7-7E64-4CAD-AEB3-C38BFBE6EA8B}"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565D2C7-7E64-4CAD-AEB3-C38BFBE6EA8B}"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565D2C7-7E64-4CAD-AEB3-C38BFBE6EA8B}"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5D2C7-7E64-4CAD-AEB3-C38BFBE6EA8B}"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65D2C7-7E64-4CAD-AEB3-C38BFBE6EA8B}"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736A4-9D22-4503-B7B7-9183A86B28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565D2C7-7E64-4CAD-AEB3-C38BFBE6EA8B}"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7736A4-9D22-4503-B7B7-9183A86B286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65D2C7-7E64-4CAD-AEB3-C38BFBE6EA8B}" type="datetimeFigureOut">
              <a:rPr lang="en-US" smtClean="0"/>
              <a:pPr/>
              <a:t>6/15/2020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7736A4-9D22-4503-B7B7-9183A86B286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534400" cy="3886200"/>
          </a:xfrm>
        </p:spPr>
        <p:txBody>
          <a:bodyPr>
            <a:normAutofit fontScale="90000"/>
          </a:bodyPr>
          <a:lstStyle/>
          <a:p>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Unit </a:t>
            </a:r>
            <a:r>
              <a:rPr lang="en-US" sz="2800" b="1" dirty="0" smtClean="0">
                <a:solidFill>
                  <a:schemeClr val="tx1"/>
                </a:solidFill>
                <a:latin typeface="Times New Roman" pitchFamily="18" charset="0"/>
                <a:cs typeface="Times New Roman" pitchFamily="18" charset="0"/>
              </a:rPr>
              <a:t>1</a:t>
            </a:r>
            <a:r>
              <a:rPr lang="en-US" sz="2700" b="1" dirty="0" smtClean="0">
                <a:solidFill>
                  <a:schemeClr val="tx1"/>
                </a:solidFill>
                <a:latin typeface="Times New Roman" pitchFamily="18" charset="0"/>
                <a:cs typeface="Times New Roman" pitchFamily="18" charset="0"/>
              </a:rPr>
              <a:t>:  Biology Introduction</a:t>
            </a:r>
            <a:r>
              <a:rPr lang="en-US" sz="2700" b="1" dirty="0">
                <a:solidFill>
                  <a:schemeClr val="tx1"/>
                </a:solidFill>
                <a:latin typeface="Times New Roman" pitchFamily="18" charset="0"/>
                <a:cs typeface="Times New Roman" pitchFamily="18" charset="0"/>
              </a:rPr>
              <a:t/>
            </a:r>
            <a:br>
              <a:rPr lang="en-US" sz="2700" b="1" dirty="0">
                <a:solidFill>
                  <a:schemeClr val="tx1"/>
                </a:solidFill>
                <a:latin typeface="Times New Roman" pitchFamily="18" charset="0"/>
                <a:cs typeface="Times New Roman" pitchFamily="18" charset="0"/>
              </a:rPr>
            </a:b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                           Topic</a:t>
            </a: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Scientific Method </a:t>
            </a: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B.Ed (Hons) Secondary</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Semester: I</a:t>
            </a: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Subject: Biology </a:t>
            </a:r>
            <a:r>
              <a:rPr lang="en-US" sz="2800" b="1" dirty="0" smtClean="0">
                <a:solidFill>
                  <a:schemeClr val="tx1"/>
                </a:solidFill>
                <a:latin typeface="Times New Roman" pitchFamily="18" charset="0"/>
                <a:cs typeface="Times New Roman" pitchFamily="18" charset="0"/>
              </a:rPr>
              <a:t>I (Minor</a:t>
            </a:r>
            <a:r>
              <a:rPr lang="en-US" sz="2800" b="1" dirty="0">
                <a:solidFill>
                  <a:schemeClr val="tx1"/>
                </a:solidFill>
                <a:latin typeface="Times New Roman" pitchFamily="18" charset="0"/>
                <a:cs typeface="Times New Roman" pitchFamily="18" charset="0"/>
              </a:rPr>
              <a:t>)</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Course  Title</a:t>
            </a:r>
            <a:r>
              <a:rPr lang="en-US" sz="2800" b="1" dirty="0" smtClean="0">
                <a:solidFill>
                  <a:schemeClr val="tx1"/>
                </a:solidFill>
                <a:latin typeface="Times New Roman" pitchFamily="18" charset="0"/>
                <a:cs typeface="Times New Roman" pitchFamily="18" charset="0"/>
              </a:rPr>
              <a:t>: General Biology</a:t>
            </a: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Represented  By:  Ms  Sidra  Younis</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Department of  Education (Planning and Development)</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Lahore  College  for  Women  University, Lahore</a:t>
            </a:r>
          </a:p>
        </p:txBody>
      </p:sp>
    </p:spTree>
    <p:extLst>
      <p:ext uri="{BB962C8B-B14F-4D97-AF65-F5344CB8AC3E}">
        <p14:creationId xmlns:p14="http://schemas.microsoft.com/office/powerpoint/2010/main" xmlns="" val="76507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990600"/>
          </a:xfrm>
        </p:spPr>
        <p:txBody>
          <a:bodyPr>
            <a:normAutofit fontScale="90000"/>
          </a:bodyPr>
          <a:lstStyle/>
          <a:p>
            <a:pPr algn="ct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Life Cycle of Malaria</a:t>
            </a:r>
            <a:r>
              <a:rPr lang="en-US" sz="3600" b="1" dirty="0" smtClean="0"/>
              <a:t/>
            </a:r>
            <a:br>
              <a:rPr lang="en-US" sz="3600" b="1" dirty="0" smtClean="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638800"/>
          </a:xfrm>
        </p:spPr>
        <p:txBody>
          <a:bodyPr>
            <a:normAutofit fontScale="92500" lnSpcReduction="10000"/>
          </a:bodyPr>
          <a:lstStyle/>
          <a:p>
            <a:r>
              <a:rPr lang="en-US" sz="2800" dirty="0" smtClean="0"/>
              <a:t>The natural history of malaria involves cyclical infection of humans and female </a:t>
            </a:r>
            <a:r>
              <a:rPr lang="en-US" sz="2800" i="1" dirty="0" smtClean="0"/>
              <a:t>Anopheles</a:t>
            </a:r>
            <a:r>
              <a:rPr lang="en-US" sz="2800" dirty="0" smtClean="0"/>
              <a:t> mosquitoes. In humans, the parasites grow and multiply first in the liver cells and then in the red cells of the blood. In the blood, successive broods of parasites grow inside the red cells and destroy them, releasing daughter parasites (“</a:t>
            </a:r>
            <a:r>
              <a:rPr lang="en-US" sz="2800" dirty="0" err="1" smtClean="0"/>
              <a:t>merozoites</a:t>
            </a:r>
            <a:r>
              <a:rPr lang="en-US" sz="2800" dirty="0" smtClean="0"/>
              <a:t>”) that continue the cycle by invading other red cells.</a:t>
            </a:r>
          </a:p>
          <a:p>
            <a:r>
              <a:rPr lang="en-US" sz="2800" dirty="0" smtClean="0"/>
              <a:t>The blood stage parasites are those that cause the symptoms of malaria. When certain forms of blood stage parasites (gametocytes, which occur in male and female forms) are ingested during blood feeding by a female </a:t>
            </a:r>
            <a:r>
              <a:rPr lang="en-US" sz="2800" i="1" dirty="0" smtClean="0"/>
              <a:t>Anopheles</a:t>
            </a:r>
            <a:r>
              <a:rPr lang="en-US" sz="2800" dirty="0" smtClean="0"/>
              <a:t> mosquito, they mate in the gut of the mosquito and begin a cycle of growth and multiplication in the mosquito. After 10-18 days, a form of the parasite called a </a:t>
            </a:r>
            <a:r>
              <a:rPr lang="en-US" sz="2800" dirty="0" err="1" smtClean="0"/>
              <a:t>sporozoite</a:t>
            </a:r>
            <a:r>
              <a:rPr lang="en-US" sz="2800" dirty="0" smtClean="0"/>
              <a:t> migrates to the mosquito’s salivary glands. </a:t>
            </a:r>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914400"/>
          </a:xfrm>
        </p:spPr>
        <p:txBody>
          <a:bodyPr>
            <a:normAutofit fontScale="90000"/>
          </a:bodyPr>
          <a:lstStyle/>
          <a:p>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Cont…….</a:t>
            </a:r>
            <a:r>
              <a:rPr lang="en-US" sz="3600" b="1" dirty="0" smtClean="0"/>
              <a:t/>
            </a:r>
            <a:br>
              <a:rPr lang="en-US" sz="3600" b="1" dirty="0" smtClean="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839200" cy="5334000"/>
          </a:xfrm>
        </p:spPr>
        <p:txBody>
          <a:bodyPr>
            <a:normAutofit/>
          </a:bodyPr>
          <a:lstStyle/>
          <a:p>
            <a:r>
              <a:rPr lang="en-US" sz="2800" dirty="0" smtClean="0"/>
              <a:t>When the </a:t>
            </a:r>
            <a:r>
              <a:rPr lang="en-US" sz="2800" i="1" dirty="0" smtClean="0"/>
              <a:t>Anopheles</a:t>
            </a:r>
            <a:r>
              <a:rPr lang="en-US" sz="2800" dirty="0" smtClean="0"/>
              <a:t> mosquito takes a blood meal on another human, anticoagulant saliva is injected together with the </a:t>
            </a:r>
            <a:r>
              <a:rPr lang="en-US" sz="2800" dirty="0" err="1" smtClean="0"/>
              <a:t>sporozoites</a:t>
            </a:r>
            <a:r>
              <a:rPr lang="en-US" sz="2800" dirty="0" smtClean="0"/>
              <a:t>, which migrate to the liver, thereby beginning a new cycle. </a:t>
            </a:r>
          </a:p>
          <a:p>
            <a:r>
              <a:rPr lang="en-US" sz="2800" dirty="0" smtClean="0"/>
              <a:t>Thus the infected mosquito carries the disease from one human to another (acting as a “vector”), while infected humans transmit the parasite to the mosquito, In contrast to the human host, the mosquito vector does not suffer from the presence of the parasites.</a:t>
            </a:r>
          </a:p>
          <a:p>
            <a:r>
              <a:rPr lang="en-US" sz="2800" dirty="0" smtClean="0"/>
              <a:t> </a:t>
            </a:r>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algn="ctr"/>
            <a:r>
              <a:rPr lang="en-US" sz="36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Steps of Malarial Cycle:</a:t>
            </a:r>
            <a:br>
              <a:rPr lang="en-US" sz="3200" b="1" dirty="0" smtClean="0">
                <a:solidFill>
                  <a:schemeClr val="tx1"/>
                </a:solidFill>
                <a:latin typeface="Times New Roman" pitchFamily="18" charset="0"/>
                <a:cs typeface="Times New Roman" pitchFamily="18" charset="0"/>
              </a:rPr>
            </a:br>
            <a:r>
              <a:rPr lang="en-US" sz="3600" b="1" dirty="0" smtClean="0"/>
              <a:t/>
            </a:r>
            <a:br>
              <a:rPr lang="en-US" sz="3600" b="1" dirty="0" smtClean="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486400"/>
          </a:xfrm>
        </p:spPr>
        <p:txBody>
          <a:bodyPr>
            <a:normAutofit fontScale="85000" lnSpcReduction="20000"/>
          </a:bodyPr>
          <a:lstStyle/>
          <a:p>
            <a:pPr marL="514350" lvl="0" indent="-514350">
              <a:buFont typeface="+mj-lt"/>
              <a:buAutoNum type="arabicPeriod"/>
            </a:pPr>
            <a:r>
              <a:rPr lang="en-US" sz="2800" dirty="0" smtClean="0"/>
              <a:t>Malaria infection begins when an infected female </a:t>
            </a:r>
            <a:r>
              <a:rPr lang="en-US" sz="2800" i="1" dirty="0" smtClean="0"/>
              <a:t>Anopheles </a:t>
            </a:r>
            <a:r>
              <a:rPr lang="en-US" sz="2800" dirty="0" smtClean="0"/>
              <a:t>mosquito bites a person injecting </a:t>
            </a:r>
            <a:r>
              <a:rPr lang="en-US" sz="2800" i="1" dirty="0" smtClean="0"/>
              <a:t>Plasmodium </a:t>
            </a:r>
            <a:r>
              <a:rPr lang="en-US" sz="2800" dirty="0" smtClean="0"/>
              <a:t>parasites, in the form of </a:t>
            </a:r>
            <a:r>
              <a:rPr lang="en-US" sz="2800" dirty="0" err="1" smtClean="0"/>
              <a:t>sporozoites</a:t>
            </a:r>
            <a:r>
              <a:rPr lang="en-US" sz="2800" dirty="0" smtClean="0"/>
              <a:t>, into the bloodstream.</a:t>
            </a:r>
          </a:p>
          <a:p>
            <a:pPr marL="514350" lvl="0" indent="-514350">
              <a:buFont typeface="+mj-lt"/>
              <a:buAutoNum type="arabicPeriod"/>
            </a:pPr>
            <a:r>
              <a:rPr lang="en-US" sz="2800" dirty="0" smtClean="0"/>
              <a:t>The </a:t>
            </a:r>
            <a:r>
              <a:rPr lang="en-US" sz="2800" dirty="0" err="1" smtClean="0"/>
              <a:t>sporozoites</a:t>
            </a:r>
            <a:r>
              <a:rPr lang="en-US" sz="2800" dirty="0" smtClean="0"/>
              <a:t> pass quickly into the human liver.</a:t>
            </a:r>
          </a:p>
          <a:p>
            <a:pPr marL="514350" lvl="0" indent="-514350">
              <a:buFont typeface="+mj-lt"/>
              <a:buAutoNum type="arabicPeriod"/>
            </a:pPr>
            <a:r>
              <a:rPr lang="en-US" sz="2800" dirty="0" smtClean="0"/>
              <a:t>The </a:t>
            </a:r>
            <a:r>
              <a:rPr lang="en-US" sz="2800" dirty="0" err="1" smtClean="0"/>
              <a:t>sporozoites</a:t>
            </a:r>
            <a:r>
              <a:rPr lang="en-US" sz="2800" dirty="0" smtClean="0"/>
              <a:t> multiply asexually in the liver cells over the next 7 to 10 days, causing no symptoms.</a:t>
            </a:r>
          </a:p>
          <a:p>
            <a:pPr marL="514350" lvl="0" indent="-514350">
              <a:buFont typeface="+mj-lt"/>
              <a:buAutoNum type="arabicPeriod"/>
            </a:pPr>
            <a:r>
              <a:rPr lang="en-US" sz="2800" dirty="0" smtClean="0"/>
              <a:t>In an animal model, the parasites, in the form of </a:t>
            </a:r>
            <a:r>
              <a:rPr lang="en-US" sz="2800" dirty="0" err="1" smtClean="0"/>
              <a:t>merozoites</a:t>
            </a:r>
            <a:r>
              <a:rPr lang="en-US" sz="2800" dirty="0" smtClean="0"/>
              <a:t>, are released from the liver cells in vesicles, journey through the heart, and arrive in the lungs, where they settle within lung capillaries. The vesicles eventually disintegrate, freeing the </a:t>
            </a:r>
            <a:r>
              <a:rPr lang="en-US" sz="2800" dirty="0" err="1" smtClean="0"/>
              <a:t>merozoites</a:t>
            </a:r>
            <a:r>
              <a:rPr lang="en-US" sz="2800" dirty="0" smtClean="0"/>
              <a:t> to enter the blood phase of their development.</a:t>
            </a:r>
          </a:p>
          <a:p>
            <a:pPr marL="514350" lvl="0" indent="-514350">
              <a:buFont typeface="+mj-lt"/>
              <a:buAutoNum type="arabicPeriod"/>
            </a:pPr>
            <a:r>
              <a:rPr lang="en-US" sz="2800" dirty="0" smtClean="0"/>
              <a:t>In the bloodstream, the </a:t>
            </a:r>
            <a:r>
              <a:rPr lang="en-US" sz="2800" dirty="0" err="1" smtClean="0"/>
              <a:t>merozoites</a:t>
            </a:r>
            <a:r>
              <a:rPr lang="en-US" sz="2800" dirty="0" smtClean="0"/>
              <a:t> invade red blood cells (erythrocytes) and multiply again until the cells burst. Then they invade more erythrocytes. This cycle is repeated, causing fever each time parasites break free and invade blood cells. </a:t>
            </a:r>
            <a:br>
              <a:rPr lang="en-US" sz="2800" dirty="0" smtClean="0"/>
            </a:br>
            <a:r>
              <a:rPr lang="en-US" sz="2800" dirty="0" smtClean="0"/>
              <a:t> </a:t>
            </a:r>
          </a:p>
          <a:p>
            <a:pPr>
              <a:buNone/>
            </a:pPr>
            <a:endParaRPr lang="en-US" sz="2800" dirty="0" smtClean="0"/>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219200"/>
          </a:xfrm>
        </p:spPr>
        <p:txBody>
          <a:bodyPr>
            <a:normAutofit fontScale="90000"/>
          </a:bodyPr>
          <a:lstStyle/>
          <a:p>
            <a:r>
              <a:rPr lang="en-US" sz="36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Cont……</a:t>
            </a:r>
            <a:br>
              <a:rPr lang="en-US" sz="3200" b="1" dirty="0" smtClean="0">
                <a:solidFill>
                  <a:schemeClr val="tx1"/>
                </a:solidFill>
                <a:latin typeface="Times New Roman" pitchFamily="18" charset="0"/>
                <a:cs typeface="Times New Roman" pitchFamily="18" charset="0"/>
              </a:rPr>
            </a:br>
            <a:r>
              <a:rPr lang="en-US" sz="3600" b="1" dirty="0" smtClean="0"/>
              <a:t/>
            </a:r>
            <a:br>
              <a:rPr lang="en-US" sz="3600" b="1" dirty="0" smtClean="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867400"/>
          </a:xfrm>
        </p:spPr>
        <p:txBody>
          <a:bodyPr>
            <a:normAutofit fontScale="62500" lnSpcReduction="20000"/>
          </a:bodyPr>
          <a:lstStyle/>
          <a:p>
            <a:pPr lvl="0">
              <a:buNone/>
            </a:pPr>
            <a:endParaRPr lang="en-US" sz="3800" dirty="0" smtClean="0"/>
          </a:p>
          <a:p>
            <a:pPr lvl="0">
              <a:buNone/>
            </a:pPr>
            <a:r>
              <a:rPr lang="en-US" sz="3800" b="1" dirty="0" smtClean="0">
                <a:solidFill>
                  <a:schemeClr val="accent2">
                    <a:lumMod val="60000"/>
                    <a:lumOff val="40000"/>
                  </a:schemeClr>
                </a:solidFill>
              </a:rPr>
              <a:t>6. </a:t>
            </a:r>
            <a:r>
              <a:rPr lang="en-US" sz="3800" dirty="0" smtClean="0"/>
              <a:t>Some of the infected blood cells leave the cycle of asexual multiplication. Instead of replicating, the </a:t>
            </a:r>
            <a:r>
              <a:rPr lang="en-US" sz="3800" dirty="0" err="1" smtClean="0"/>
              <a:t>merozoites</a:t>
            </a:r>
            <a:r>
              <a:rPr lang="en-US" sz="3800" dirty="0" smtClean="0"/>
              <a:t> in these cells develop into sexual forms of the parasite, called gametocytes, that circulate in the blood stream.</a:t>
            </a:r>
          </a:p>
          <a:p>
            <a:pPr lvl="0">
              <a:buNone/>
            </a:pPr>
            <a:r>
              <a:rPr lang="en-US" sz="3800" b="1" dirty="0" smtClean="0">
                <a:solidFill>
                  <a:schemeClr val="accent2">
                    <a:lumMod val="60000"/>
                    <a:lumOff val="40000"/>
                  </a:schemeClr>
                </a:solidFill>
              </a:rPr>
              <a:t>7. </a:t>
            </a:r>
            <a:r>
              <a:rPr lang="en-US" sz="3800" dirty="0" smtClean="0"/>
              <a:t>When a mosquito bites an infected human, it ingests the gametocytes, which develop further into mature sex cells called gametes.</a:t>
            </a:r>
          </a:p>
          <a:p>
            <a:pPr lvl="0">
              <a:buNone/>
            </a:pPr>
            <a:r>
              <a:rPr lang="en-US" sz="3800" b="1" dirty="0" smtClean="0">
                <a:solidFill>
                  <a:schemeClr val="accent2">
                    <a:lumMod val="60000"/>
                    <a:lumOff val="40000"/>
                  </a:schemeClr>
                </a:solidFill>
              </a:rPr>
              <a:t>8. </a:t>
            </a:r>
            <a:r>
              <a:rPr lang="en-US" sz="3800" dirty="0" smtClean="0"/>
              <a:t>The fertilized female gametes develop into actively moving </a:t>
            </a:r>
            <a:r>
              <a:rPr lang="en-US" sz="3800" dirty="0" err="1" smtClean="0"/>
              <a:t>ookinetes</a:t>
            </a:r>
            <a:r>
              <a:rPr lang="en-US" sz="3800" dirty="0" smtClean="0"/>
              <a:t> that burrow through the mosquito's </a:t>
            </a:r>
            <a:r>
              <a:rPr lang="en-US" sz="3800" dirty="0" err="1" smtClean="0"/>
              <a:t>midgut</a:t>
            </a:r>
            <a:r>
              <a:rPr lang="en-US" sz="3800" dirty="0" smtClean="0"/>
              <a:t> wall and form </a:t>
            </a:r>
            <a:r>
              <a:rPr lang="en-US" sz="3800" dirty="0" err="1" smtClean="0"/>
              <a:t>oocysts</a:t>
            </a:r>
            <a:r>
              <a:rPr lang="en-US" sz="3800" dirty="0" smtClean="0"/>
              <a:t> on the exterior surface.</a:t>
            </a:r>
          </a:p>
          <a:p>
            <a:pPr lvl="0">
              <a:buNone/>
            </a:pPr>
            <a:r>
              <a:rPr lang="en-US" sz="3800" b="1" dirty="0" smtClean="0">
                <a:solidFill>
                  <a:schemeClr val="accent2">
                    <a:lumMod val="60000"/>
                    <a:lumOff val="40000"/>
                  </a:schemeClr>
                </a:solidFill>
              </a:rPr>
              <a:t>9. </a:t>
            </a:r>
            <a:r>
              <a:rPr lang="en-US" sz="3800" dirty="0" smtClean="0"/>
              <a:t>Inside the </a:t>
            </a:r>
            <a:r>
              <a:rPr lang="en-US" sz="3800" dirty="0" err="1" smtClean="0"/>
              <a:t>oocyst</a:t>
            </a:r>
            <a:r>
              <a:rPr lang="en-US" sz="3800" dirty="0" smtClean="0"/>
              <a:t>, thousands of active </a:t>
            </a:r>
            <a:r>
              <a:rPr lang="en-US" sz="3800" dirty="0" err="1" smtClean="0"/>
              <a:t>sporozoites</a:t>
            </a:r>
            <a:r>
              <a:rPr lang="en-US" sz="3800" dirty="0" smtClean="0"/>
              <a:t> develop. The </a:t>
            </a:r>
            <a:r>
              <a:rPr lang="en-US" sz="3800" dirty="0" err="1" smtClean="0"/>
              <a:t>oocyst</a:t>
            </a:r>
            <a:r>
              <a:rPr lang="en-US" sz="3800" dirty="0" smtClean="0"/>
              <a:t> eventually bursts, releasing </a:t>
            </a:r>
            <a:r>
              <a:rPr lang="en-US" sz="3800" dirty="0" err="1" smtClean="0"/>
              <a:t>sporozoites</a:t>
            </a:r>
            <a:r>
              <a:rPr lang="en-US" sz="3800" dirty="0" smtClean="0"/>
              <a:t> into the body cavity that travel to the mosquito's salivary glands.</a:t>
            </a:r>
          </a:p>
          <a:p>
            <a:pPr lvl="0">
              <a:buNone/>
            </a:pPr>
            <a:r>
              <a:rPr lang="en-US" sz="3800" b="1" dirty="0" smtClean="0">
                <a:solidFill>
                  <a:schemeClr val="accent2">
                    <a:lumMod val="60000"/>
                    <a:lumOff val="40000"/>
                  </a:schemeClr>
                </a:solidFill>
              </a:rPr>
              <a:t>10. </a:t>
            </a:r>
            <a:r>
              <a:rPr lang="en-US" sz="3800" dirty="0" smtClean="0"/>
              <a:t>The cycle of human infection begins again when the mosquito bites another person.</a:t>
            </a:r>
          </a:p>
          <a:p>
            <a:pPr marL="514350" lvl="0" indent="-514350">
              <a:buNone/>
            </a:pPr>
            <a:r>
              <a:rPr lang="en-US" sz="2800" dirty="0" smtClean="0"/>
              <a:t/>
            </a:r>
            <a:br>
              <a:rPr lang="en-US" sz="2800" dirty="0" smtClean="0"/>
            </a:br>
            <a:r>
              <a:rPr lang="en-US" sz="2800" dirty="0" smtClean="0"/>
              <a:t> </a:t>
            </a:r>
          </a:p>
          <a:p>
            <a:pPr>
              <a:buNone/>
            </a:pPr>
            <a:endParaRPr lang="en-US" sz="2800" dirty="0" smtClean="0"/>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p:spPr>
        <p:txBody>
          <a:bodyPr>
            <a:normAutofit/>
          </a:bodyPr>
          <a:lstStyle/>
          <a:p>
            <a:pPr lvl="0">
              <a:buNone/>
            </a:pPr>
            <a:endParaRPr lang="en-US" sz="3800" dirty="0" smtClean="0"/>
          </a:p>
          <a:p>
            <a:pPr lvl="0">
              <a:buNone/>
            </a:pPr>
            <a:r>
              <a:rPr lang="en-US" sz="3800" b="1" dirty="0" smtClean="0">
                <a:solidFill>
                  <a:schemeClr val="accent2">
                    <a:lumMod val="60000"/>
                    <a:lumOff val="40000"/>
                  </a:schemeClr>
                </a:solidFill>
              </a:rPr>
              <a:t>6. </a:t>
            </a:r>
            <a:r>
              <a:rPr lang="en-US" sz="2800" dirty="0" smtClean="0"/>
              <a:t/>
            </a:r>
            <a:br>
              <a:rPr lang="en-US" sz="2800" dirty="0" smtClean="0"/>
            </a:br>
            <a:r>
              <a:rPr lang="en-US" sz="2800" dirty="0" smtClean="0"/>
              <a:t> </a:t>
            </a:r>
          </a:p>
          <a:p>
            <a:pPr>
              <a:buNone/>
            </a:pPr>
            <a:endParaRPr lang="en-US" sz="2800" dirty="0" smtClean="0"/>
          </a:p>
          <a:p>
            <a:endParaRPr lang="en-US" sz="2800" dirty="0" smtClean="0"/>
          </a:p>
          <a:p>
            <a:endParaRPr lang="en-US" sz="2800" dirty="0" smtClean="0">
              <a:solidFill>
                <a:schemeClr val="tx2"/>
              </a:solidFill>
              <a:latin typeface="Times New Roman" pitchFamily="18" charset="0"/>
              <a:cs typeface="Times New Roman" pitchFamily="18" charset="0"/>
            </a:endParaRPr>
          </a:p>
        </p:txBody>
      </p:sp>
      <p:pic>
        <p:nvPicPr>
          <p:cNvPr id="4" name="Picture 3" descr="Figure 1. The malaria parasite life cycle involves two hosts."/>
          <p:cNvPicPr/>
          <p:nvPr/>
        </p:nvPicPr>
        <p:blipFill>
          <a:blip r:embed="rId2"/>
          <a:srcRect/>
          <a:stretch>
            <a:fillRect/>
          </a:stretch>
        </p:blipFill>
        <p:spPr bwMode="auto">
          <a:xfrm>
            <a:off x="186070" y="228600"/>
            <a:ext cx="8771860" cy="6477000"/>
          </a:xfrm>
          <a:prstGeom prst="rect">
            <a:avLst/>
          </a:prstGeom>
          <a:noFill/>
          <a:ln w="9525">
            <a:noFill/>
            <a:miter lim="800000"/>
            <a:headEnd/>
            <a:tailEnd/>
          </a:ln>
        </p:spPr>
      </p:pic>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3600" b="1" dirty="0">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Scientific Method</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389120"/>
          </a:xfrm>
        </p:spPr>
        <p:txBody>
          <a:bodyPr>
            <a:normAutofit fontScale="85000" lnSpcReduction="20000"/>
          </a:bodyPr>
          <a:lstStyle/>
          <a:p>
            <a:r>
              <a:rPr lang="en-US" sz="2800" b="1" dirty="0" smtClean="0"/>
              <a:t>Definition </a:t>
            </a:r>
          </a:p>
          <a:p>
            <a:pPr>
              <a:buNone/>
            </a:pPr>
            <a:r>
              <a:rPr lang="en-US" sz="2800" dirty="0" smtClean="0"/>
              <a:t>   “Scientific method was first recorded in 1850 -1855. Scientific method is a method of a research in which a problem is identified, related data are collected and the hypothesis is observational tested.”</a:t>
            </a:r>
          </a:p>
          <a:p>
            <a:r>
              <a:rPr lang="en-US" sz="2800" b="1" dirty="0" smtClean="0"/>
              <a:t>Steps of Scientific Method</a:t>
            </a:r>
          </a:p>
          <a:p>
            <a:pPr marL="514350" lvl="0" indent="-514350">
              <a:buFont typeface="+mj-lt"/>
              <a:buAutoNum type="arabicPeriod"/>
            </a:pPr>
            <a:r>
              <a:rPr lang="en-US" sz="2800" dirty="0" smtClean="0"/>
              <a:t>Observations</a:t>
            </a:r>
          </a:p>
          <a:p>
            <a:pPr marL="514350" lvl="0" indent="-514350">
              <a:buFont typeface="+mj-lt"/>
              <a:buAutoNum type="arabicPeriod"/>
            </a:pPr>
            <a:r>
              <a:rPr lang="en-US" sz="2800" dirty="0" smtClean="0"/>
              <a:t>Question</a:t>
            </a:r>
          </a:p>
          <a:p>
            <a:pPr marL="514350" lvl="0" indent="-514350">
              <a:buFont typeface="+mj-lt"/>
              <a:buAutoNum type="arabicPeriod"/>
            </a:pPr>
            <a:r>
              <a:rPr lang="en-US" sz="2800" dirty="0" smtClean="0"/>
              <a:t>Hypothesis</a:t>
            </a:r>
          </a:p>
          <a:p>
            <a:pPr marL="514350" lvl="0" indent="-514350">
              <a:buFont typeface="+mj-lt"/>
              <a:buAutoNum type="arabicPeriod"/>
            </a:pPr>
            <a:r>
              <a:rPr lang="en-US" sz="2800" dirty="0" smtClean="0"/>
              <a:t>Experiment</a:t>
            </a:r>
          </a:p>
          <a:p>
            <a:pPr marL="514350" lvl="0" indent="-514350">
              <a:buFont typeface="+mj-lt"/>
              <a:buAutoNum type="arabicPeriod"/>
            </a:pPr>
            <a:r>
              <a:rPr lang="en-US" sz="2800" dirty="0" smtClean="0"/>
              <a:t>Data analysis</a:t>
            </a:r>
          </a:p>
          <a:p>
            <a:pPr marL="514350" lvl="0" indent="-514350">
              <a:buFont typeface="+mj-lt"/>
              <a:buAutoNum type="arabicPeriod"/>
            </a:pPr>
            <a:r>
              <a:rPr lang="en-US" sz="2800" dirty="0" smtClean="0"/>
              <a:t>Conclusions</a:t>
            </a:r>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68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172200"/>
          </a:xfrm>
        </p:spPr>
        <p:txBody>
          <a:bodyPr>
            <a:normAutofit fontScale="70000" lnSpcReduction="20000"/>
          </a:bodyPr>
          <a:lstStyle/>
          <a:p>
            <a:pPr lvl="0">
              <a:buNone/>
            </a:pPr>
            <a:r>
              <a:rPr lang="en-US" sz="3200" b="1" dirty="0" smtClean="0"/>
              <a:t>1: Observation</a:t>
            </a:r>
          </a:p>
          <a:p>
            <a:r>
              <a:rPr lang="en-US" sz="3200" dirty="0" smtClean="0"/>
              <a:t>As the first step in solving the problem the people recalls the pervious observation or makes the new one. An observation is the process of observing something or someone. Any data can be noted during experiment can be called as observation. Observation can be of two types</a:t>
            </a:r>
          </a:p>
          <a:p>
            <a:pPr lvl="0"/>
            <a:r>
              <a:rPr lang="en-US" sz="3200" b="1" dirty="0" smtClean="0"/>
              <a:t>Qualitative observation:</a:t>
            </a:r>
          </a:p>
          <a:p>
            <a:pPr>
              <a:buNone/>
            </a:pPr>
            <a:r>
              <a:rPr lang="en-US" sz="3200" dirty="0" smtClean="0"/>
              <a:t>    Qualitative observation is an observation in which we observe the quality of an object.</a:t>
            </a:r>
          </a:p>
          <a:p>
            <a:pPr lvl="0"/>
            <a:r>
              <a:rPr lang="en-US" sz="3200" b="1" dirty="0" smtClean="0"/>
              <a:t>Quantitative observation:</a:t>
            </a:r>
          </a:p>
          <a:p>
            <a:pPr>
              <a:buNone/>
            </a:pPr>
            <a:r>
              <a:rPr lang="en-US" sz="3200" dirty="0" smtClean="0"/>
              <a:t>    Quantitative observation is an observation in which we observe the quantity of an object.</a:t>
            </a:r>
          </a:p>
          <a:p>
            <a:pPr lvl="0">
              <a:buNone/>
            </a:pPr>
            <a:r>
              <a:rPr lang="en-US" sz="3200" b="1" dirty="0" smtClean="0"/>
              <a:t>2: Question</a:t>
            </a:r>
          </a:p>
          <a:p>
            <a:pPr>
              <a:buNone/>
            </a:pPr>
            <a:r>
              <a:rPr lang="en-US" sz="3200" dirty="0" smtClean="0"/>
              <a:t>    Once you’ve made observation, you must formulate a question about what you have observed. A scientific question is a question that may lead towards hypothesis and help us in answering the reason of a question. There are some certain characteristics</a:t>
            </a:r>
          </a:p>
          <a:p>
            <a:pPr lvl="0"/>
            <a:r>
              <a:rPr lang="en-US" sz="3200" dirty="0" smtClean="0"/>
              <a:t>It should be testable.</a:t>
            </a:r>
          </a:p>
          <a:p>
            <a:pPr lvl="0"/>
            <a:r>
              <a:rPr lang="en-US" sz="3200" dirty="0" smtClean="0"/>
              <a:t>It should have answers.</a:t>
            </a:r>
          </a:p>
          <a:p>
            <a:pPr marL="0" indent="0">
              <a:buNone/>
            </a:pPr>
            <a:endParaRPr lang="en-US" sz="32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08908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14400"/>
            <a:ext cx="8686800" cy="5638800"/>
          </a:xfrm>
        </p:spPr>
        <p:txBody>
          <a:bodyPr>
            <a:normAutofit fontScale="92500" lnSpcReduction="10000"/>
          </a:bodyPr>
          <a:lstStyle/>
          <a:p>
            <a:pPr lvl="0">
              <a:buNone/>
            </a:pPr>
            <a:r>
              <a:rPr lang="en-US" b="1" dirty="0" smtClean="0"/>
              <a:t>3: Hypothesis</a:t>
            </a:r>
          </a:p>
          <a:p>
            <a:r>
              <a:rPr lang="en-US" dirty="0" smtClean="0"/>
              <a:t>In scientific method a hypothesis, is a testable statement about the relationship between two or more variables explanation for some observed phenomenon. The basic idea of hypothesis is that there is no fixed outcome. Hypothesis can have following characteristics</a:t>
            </a:r>
          </a:p>
          <a:p>
            <a:pPr lvl="0"/>
            <a:r>
              <a:rPr lang="en-US" dirty="0" smtClean="0"/>
              <a:t>It should be a tentative idea.</a:t>
            </a:r>
          </a:p>
          <a:p>
            <a:pPr lvl="0"/>
            <a:r>
              <a:rPr lang="en-US" dirty="0" smtClean="0"/>
              <a:t>It should be kept as simple as possible.</a:t>
            </a:r>
          </a:p>
          <a:p>
            <a:pPr lvl="0"/>
            <a:r>
              <a:rPr lang="en-US" dirty="0" smtClean="0"/>
              <a:t>It should be testable.</a:t>
            </a:r>
          </a:p>
          <a:p>
            <a:pPr lvl="0">
              <a:buNone/>
            </a:pPr>
            <a:r>
              <a:rPr lang="en-US" b="1" dirty="0" smtClean="0"/>
              <a:t>4: Experiment</a:t>
            </a:r>
          </a:p>
          <a:p>
            <a:r>
              <a:rPr lang="en-US" dirty="0" smtClean="0"/>
              <a:t>After hypothesis, experimentation is the most basic step of the scientific method. A person performs experiments to see if hypothesis are true or not. Through experiments, a person learns which hypothesis is correct. The incorrect hypothesis is rejected and the correct one is accepted.</a:t>
            </a:r>
          </a:p>
          <a:p>
            <a:endParaRPr lang="en-US" dirty="0"/>
          </a:p>
        </p:txBody>
      </p:sp>
    </p:spTree>
    <p:extLst>
      <p:ext uri="{BB962C8B-B14F-4D97-AF65-F5344CB8AC3E}">
        <p14:creationId xmlns:p14="http://schemas.microsoft.com/office/powerpoint/2010/main" xmlns="" val="3254587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334000"/>
          </a:xfrm>
        </p:spPr>
        <p:txBody>
          <a:bodyPr>
            <a:normAutofit fontScale="92500"/>
          </a:bodyPr>
          <a:lstStyle/>
          <a:p>
            <a:pPr lvl="0">
              <a:buNone/>
            </a:pPr>
            <a:r>
              <a:rPr lang="en-US" sz="2800" b="1" dirty="0" smtClean="0"/>
              <a:t>5: Data analysis</a:t>
            </a:r>
          </a:p>
          <a:p>
            <a:r>
              <a:rPr lang="en-US" sz="2800" dirty="0" smtClean="0"/>
              <a:t>After performing an experiment and collecting data, the person uses it to draw a conclusion about the strength of the hypothesis. If the data proves the hypothesis correct, the question is answered. But if the data disproves the hypothesis, the person should research again to form a hypothesis and experiment to test it.</a:t>
            </a:r>
          </a:p>
          <a:p>
            <a:pPr lvl="0">
              <a:buNone/>
            </a:pPr>
            <a:r>
              <a:rPr lang="en-US" sz="2800" b="1" dirty="0" smtClean="0"/>
              <a:t>6: Conclusion</a:t>
            </a:r>
          </a:p>
          <a:p>
            <a:r>
              <a:rPr lang="en-US" sz="2800" dirty="0" smtClean="0"/>
              <a:t>The final step of the scientific method is conclusion. Publishing of results is an important part of scientific method. This is the step in which all the results from the experiment are analyzed. </a:t>
            </a:r>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4013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Scientific+Method+Defined_+Series+of+steps+to+collect+information+or+solve+problems.+1)+Observation..jpg"/>
          <p:cNvPicPr>
            <a:picLocks noGrp="1" noChangeAspect="1" noChangeArrowheads="1"/>
          </p:cNvPicPr>
          <p:nvPr>
            <p:ph idx="1"/>
          </p:nvPr>
        </p:nvPicPr>
        <p:blipFill>
          <a:blip r:embed="rId2"/>
          <a:srcRect/>
          <a:stretch>
            <a:fillRect/>
          </a:stretch>
        </p:blipFill>
        <p:spPr bwMode="auto">
          <a:xfrm>
            <a:off x="228600" y="533400"/>
            <a:ext cx="8610600" cy="6019800"/>
          </a:xfrm>
          <a:prstGeom prst="rect">
            <a:avLst/>
          </a:prstGeom>
          <a:noFill/>
        </p:spPr>
      </p:pic>
    </p:spTree>
    <p:extLst>
      <p:ext uri="{BB962C8B-B14F-4D97-AF65-F5344CB8AC3E}">
        <p14:creationId xmlns:p14="http://schemas.microsoft.com/office/powerpoint/2010/main" xmlns="" val="3637948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pPr algn="ct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Example: Malaria</a:t>
            </a:r>
            <a:r>
              <a:rPr lang="en-US" sz="3600" b="1" dirty="0" smtClean="0"/>
              <a:t/>
            </a:r>
            <a:br>
              <a:rPr lang="en-US" sz="3600" b="1" dirty="0" smtClean="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486400"/>
          </a:xfrm>
        </p:spPr>
        <p:txBody>
          <a:bodyPr>
            <a:normAutofit fontScale="92500" lnSpcReduction="20000"/>
          </a:bodyPr>
          <a:lstStyle/>
          <a:p>
            <a:r>
              <a:rPr lang="en-US" sz="2800" dirty="0" smtClean="0"/>
              <a:t>Malaria is derived from two words “Mala means bad” and “Aria means air”. Malaria is a serious fatal disease that infects a mosquito which feeds on humans. People who are suffering from malaria are very sick. Its symptoms are high fever, shaking- chills and flu like illness.</a:t>
            </a:r>
          </a:p>
          <a:p>
            <a:pPr lvl="0">
              <a:buNone/>
            </a:pPr>
            <a:r>
              <a:rPr lang="en-US" sz="2800" b="1" dirty="0" smtClean="0"/>
              <a:t>1: Observation</a:t>
            </a:r>
          </a:p>
          <a:p>
            <a:r>
              <a:rPr lang="en-US" sz="2800" dirty="0" smtClean="0"/>
              <a:t>In nineteenth century, many different causes of malaria were suggested. There were some major observations about malaria. </a:t>
            </a:r>
          </a:p>
          <a:p>
            <a:pPr lvl="0"/>
            <a:r>
              <a:rPr lang="en-US" sz="2800" dirty="0" smtClean="0"/>
              <a:t>Malaria and marshy areas have some relation.</a:t>
            </a:r>
          </a:p>
          <a:p>
            <a:pPr lvl="0"/>
            <a:r>
              <a:rPr lang="en-US" sz="2800" dirty="0" smtClean="0"/>
              <a:t>Drinking the water of marshes does not cause malaria.</a:t>
            </a:r>
          </a:p>
          <a:p>
            <a:pPr lvl="0"/>
            <a:r>
              <a:rPr lang="en-US" sz="2800" dirty="0" smtClean="0"/>
              <a:t>Plasmodium is seen in the blood of malarial patients.</a:t>
            </a:r>
          </a:p>
          <a:p>
            <a:pPr lvl="0">
              <a:buNone/>
            </a:pPr>
            <a:r>
              <a:rPr lang="en-US" sz="2800" b="1" dirty="0" smtClean="0"/>
              <a:t>2: Question</a:t>
            </a:r>
          </a:p>
          <a:p>
            <a:r>
              <a:rPr lang="en-US" sz="2800" dirty="0" smtClean="0"/>
              <a:t>Can plasmodium cause malaria?</a:t>
            </a:r>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6096000"/>
          </a:xfrm>
        </p:spPr>
        <p:txBody>
          <a:bodyPr>
            <a:normAutofit fontScale="85000" lnSpcReduction="10000"/>
          </a:bodyPr>
          <a:lstStyle/>
          <a:p>
            <a:pPr lvl="0">
              <a:buNone/>
            </a:pPr>
            <a:r>
              <a:rPr lang="en-US" sz="2800" b="1" dirty="0" smtClean="0"/>
              <a:t>3; Hypothesis</a:t>
            </a:r>
          </a:p>
          <a:p>
            <a:r>
              <a:rPr lang="en-US" sz="2800" dirty="0" smtClean="0"/>
              <a:t>Scientist uses whatever information they can get at that time and with the help of observation they made one or more hypothesis and hypothesis was </a:t>
            </a:r>
          </a:p>
          <a:p>
            <a:r>
              <a:rPr lang="en-US" sz="2800" b="1" i="1" dirty="0" smtClean="0"/>
              <a:t>“Plasmodium is the cause of malaria”</a:t>
            </a:r>
            <a:endParaRPr lang="en-US" sz="2800" dirty="0" smtClean="0"/>
          </a:p>
          <a:p>
            <a:pPr lvl="0">
              <a:buNone/>
            </a:pPr>
            <a:r>
              <a:rPr lang="en-US" sz="2800" b="1" dirty="0" smtClean="0"/>
              <a:t>4: Deduction</a:t>
            </a:r>
          </a:p>
          <a:p>
            <a:r>
              <a:rPr lang="en-US" sz="2800" dirty="0" smtClean="0"/>
              <a:t>Scientist does not know whether his hypothesis is correct or not. One of the deductions from the above hypothesis was;</a:t>
            </a:r>
          </a:p>
          <a:p>
            <a:r>
              <a:rPr lang="en-US" sz="2800" b="1" dirty="0" smtClean="0"/>
              <a:t>“If plasmodium is the cause of malaria, then all persons ill with malaria should have Plasmodium in their blood”</a:t>
            </a:r>
            <a:endParaRPr lang="en-US" sz="2800" dirty="0" smtClean="0"/>
          </a:p>
          <a:p>
            <a:pPr lvl="0">
              <a:buNone/>
            </a:pPr>
            <a:r>
              <a:rPr lang="en-US" sz="2800" b="1" dirty="0" smtClean="0"/>
              <a:t>5: Experiment</a:t>
            </a:r>
          </a:p>
          <a:p>
            <a:r>
              <a:rPr lang="en-US" sz="2800" dirty="0" smtClean="0"/>
              <a:t>In the next step, the scientists perform experiment to test the deduction which was designed as;</a:t>
            </a:r>
          </a:p>
          <a:p>
            <a:r>
              <a:rPr lang="en-US" sz="2800" dirty="0" smtClean="0"/>
              <a:t>Scientist examined the blood of 100 malarial patients and 100 healthy persons under the microscope.</a:t>
            </a:r>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486400"/>
          </a:xfrm>
        </p:spPr>
        <p:txBody>
          <a:bodyPr>
            <a:normAutofit/>
          </a:bodyPr>
          <a:lstStyle/>
          <a:p>
            <a:pPr lvl="0">
              <a:buNone/>
            </a:pPr>
            <a:r>
              <a:rPr lang="en-US" sz="2800" b="1" dirty="0" smtClean="0"/>
              <a:t>6: Data analysis</a:t>
            </a:r>
          </a:p>
          <a:p>
            <a:r>
              <a:rPr lang="en-US" sz="2800" dirty="0" smtClean="0"/>
              <a:t>The results of the experiments showed that all malarial patients had plasmodium in their blood while seven out of hundred healthy people also had plasmodium in their body that is the incubation period, incubation period is a period between the entry of parasite in host and the appearance of the symptoms. </a:t>
            </a:r>
          </a:p>
          <a:p>
            <a:pPr lvl="0">
              <a:buNone/>
            </a:pPr>
            <a:r>
              <a:rPr lang="en-US" sz="2800" b="1" dirty="0" smtClean="0"/>
              <a:t>7: Conclusion</a:t>
            </a:r>
          </a:p>
          <a:p>
            <a:r>
              <a:rPr lang="en-US" sz="2800" dirty="0" smtClean="0"/>
              <a:t>The quite convincing result proved the hypothesis was true </a:t>
            </a:r>
            <a:r>
              <a:rPr lang="en-US" sz="2800" b="1" i="1" dirty="0" smtClean="0"/>
              <a:t>“Plasmodium is the cause of malaria.</a:t>
            </a:r>
            <a:endParaRPr lang="en-US" sz="2800" dirty="0" smtClean="0"/>
          </a:p>
          <a:p>
            <a:endParaRPr lang="en-US" sz="2800" dirty="0" smtClean="0"/>
          </a:p>
          <a:p>
            <a:endParaRPr lang="en-US" sz="2800"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45177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847</TotalTime>
  <Words>801</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Unit 1:  Biology Introduction                              Topic: Scientific Method                               B.Ed (Hons) Secondary                                    Semester: I                       Subject: Biology I (Minor)                  Course  Title: General Biology                  Represented  By:  Ms  Sidra  Younis       Department of  Education (Planning and Development)              Lahore  College  for  Women  University, Lahore</vt:lpstr>
      <vt:lpstr> Scientific Method</vt:lpstr>
      <vt:lpstr>Slide 3</vt:lpstr>
      <vt:lpstr>Slide 4</vt:lpstr>
      <vt:lpstr>Slide 5</vt:lpstr>
      <vt:lpstr>Slide 6</vt:lpstr>
      <vt:lpstr>                   Example: Malaria </vt:lpstr>
      <vt:lpstr>Slide 8</vt:lpstr>
      <vt:lpstr>Slide 9</vt:lpstr>
      <vt:lpstr>                   Life Cycle of Malaria </vt:lpstr>
      <vt:lpstr>                   Cont……. </vt:lpstr>
      <vt:lpstr> Steps of Malarial Cycle:  </vt:lpstr>
      <vt:lpstr> Cont……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T</dc:creator>
  <cp:lastModifiedBy>User</cp:lastModifiedBy>
  <cp:revision>76</cp:revision>
  <dcterms:created xsi:type="dcterms:W3CDTF">2020-04-14T09:59:44Z</dcterms:created>
  <dcterms:modified xsi:type="dcterms:W3CDTF">2020-06-15T19:11:27Z</dcterms:modified>
</cp:coreProperties>
</file>