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2" r:id="rId1"/>
  </p:sldMasterIdLst>
  <p:sldIdLst>
    <p:sldId id="256" r:id="rId2"/>
    <p:sldId id="257" r:id="rId3"/>
    <p:sldId id="269" r:id="rId4"/>
    <p:sldId id="270" r:id="rId5"/>
    <p:sldId id="271" r:id="rId6"/>
    <p:sldId id="272" r:id="rId7"/>
    <p:sldId id="27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pPr/>
              <a:t>8/15/2020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557887063"/>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34231077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16445285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135992763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87344940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93723535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32513402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570249570"/>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27728267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pPr/>
              <a:t>8/15/2020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13077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05608209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pPr/>
              <a:t>8/15/2020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302816150"/>
      </p:ext>
    </p:extLst>
  </p:cSld>
  <p:clrMapOvr>
    <a:masterClrMapping/>
  </p:clrMapOvr>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84761269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01805344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pPr/>
              <a:t>8/15/2020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5575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21D9284-D300-4297-87F7-E791DCC15DB1}" type="datetimeFigureOut">
              <a:rPr lang="en-US" smtClean="0"/>
              <a:pPr/>
              <a:t>8/15/2020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400029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pPr/>
              <a:t>8/15/2020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44804964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pPr/>
              <a:t>8/15/2020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930160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CBC1C18-307B-4F68-A007-B5B542270E8D}" type="datetimeFigureOut">
              <a:rPr lang="en-US" smtClean="0"/>
              <a:pPr/>
              <a:t>8/15/2020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a:t>
              </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96715805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 id="2147483860" r:id="rId18"/>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A729BE-76BC-4F1D-8CBB-A7E3E5E4FCEE}"/>
              </a:ext>
            </a:extLst>
          </p:cNvPr>
          <p:cNvSpPr>
            <a:spLocks noGrp="1"/>
          </p:cNvSpPr>
          <p:nvPr>
            <p:ph type="ctrTitle"/>
          </p:nvPr>
        </p:nvSpPr>
        <p:spPr>
          <a:xfrm>
            <a:off x="755373" y="516834"/>
            <a:ext cx="10893288" cy="4525429"/>
          </a:xfrm>
        </p:spPr>
        <p:txBody>
          <a:bodyPr>
            <a:normAutofit fontScale="90000"/>
          </a:bodyPr>
          <a:lstStyle/>
          <a:p>
            <a:pPr marL="109728"/>
            <a:r>
              <a:rPr lang="en-US" sz="2800" cap="none" dirty="0">
                <a:latin typeface="Times New Roman" panose="02020603050405020304" pitchFamily="18" charset="0"/>
                <a:cs typeface="Times New Roman" panose="02020603050405020304" pitchFamily="18" charset="0"/>
              </a:rPr>
              <a:t/>
            </a:r>
            <a:br>
              <a:rPr lang="en-US" sz="2800" cap="none" dirty="0">
                <a:latin typeface="Times New Roman" panose="02020603050405020304" pitchFamily="18" charset="0"/>
                <a:cs typeface="Times New Roman" panose="02020603050405020304" pitchFamily="18" charset="0"/>
              </a:rPr>
            </a:br>
            <a:r>
              <a:rPr lang="en-US" sz="2800" b="1" dirty="0" smtClean="0">
                <a:latin typeface="Times New Roman" pitchFamily="18" charset="0"/>
                <a:cs typeface="Times New Roman" pitchFamily="18" charset="0"/>
              </a:rPr>
              <a:t>Unit  5: Genetics</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Topic: </a:t>
            </a:r>
            <a:r>
              <a:rPr lang="en-US" sz="2700" b="1" dirty="0" smtClean="0">
                <a:latin typeface="Times New Roman" pitchFamily="18" charset="0"/>
                <a:cs typeface="Times New Roman" pitchFamily="18" charset="0"/>
              </a:rPr>
              <a:t>Chromosome </a:t>
            </a:r>
            <a:r>
              <a:rPr lang="en-US" sz="2700" b="1" dirty="0" smtClean="0">
                <a:latin typeface="Times New Roman" pitchFamily="18" charset="0"/>
                <a:cs typeface="Times New Roman" pitchFamily="18" charset="0"/>
              </a:rPr>
              <a:t>ABERRATIONS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B.Ed</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Hons</a:t>
            </a:r>
            <a:r>
              <a:rPr lang="en-US" sz="2800" b="1" dirty="0" smtClean="0">
                <a:latin typeface="Times New Roman" pitchFamily="18" charset="0"/>
                <a:cs typeface="Times New Roman" pitchFamily="18" charset="0"/>
              </a:rPr>
              <a:t>) Secondary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Semester: 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Subject: Biology I (Minor)</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Course Title: General Biology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Represented By: Ms Sidra </a:t>
            </a:r>
            <a:r>
              <a:rPr lang="en-US" sz="2800" b="1" dirty="0" err="1" smtClean="0">
                <a:latin typeface="Times New Roman" pitchFamily="18" charset="0"/>
                <a:cs typeface="Times New Roman" pitchFamily="18" charset="0"/>
              </a:rPr>
              <a:t>Younis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Department of Education (Planning and Development)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Lahore College for Women University, Lahore</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x-none" sz="2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889419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00508E-685D-4BC2-AA5A-A9C2538DE5E3}"/>
              </a:ext>
            </a:extLst>
          </p:cNvPr>
          <p:cNvSpPr>
            <a:spLocks noGrp="1"/>
          </p:cNvSpPr>
          <p:nvPr>
            <p:ph type="title"/>
          </p:nvPr>
        </p:nvSpPr>
        <p:spPr>
          <a:xfrm>
            <a:off x="1012882" y="300446"/>
            <a:ext cx="9604911" cy="813683"/>
          </a:xfrm>
        </p:spPr>
        <p:txBody>
          <a:bodyPr>
            <a:normAutofit/>
          </a:bodyPr>
          <a:lstStyle/>
          <a:p>
            <a:pPr algn="ctr"/>
            <a:r>
              <a:rPr lang="en-US" sz="4800" b="1" dirty="0">
                <a:latin typeface="Times New Roman" panose="02020603050405020304" pitchFamily="18" charset="0"/>
                <a:cs typeface="Times New Roman" panose="02020603050405020304" pitchFamily="18" charset="0"/>
              </a:rPr>
              <a:t>INTRODUCTION</a:t>
            </a:r>
            <a:endParaRPr lang="x-none" sz="4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1F17AC77-1057-451A-9D42-4DBD81AB477D}"/>
              </a:ext>
            </a:extLst>
          </p:cNvPr>
          <p:cNvSpPr>
            <a:spLocks noGrp="1"/>
          </p:cNvSpPr>
          <p:nvPr>
            <p:ph idx="1"/>
          </p:nvPr>
        </p:nvSpPr>
        <p:spPr>
          <a:xfrm>
            <a:off x="252321" y="1179443"/>
            <a:ext cx="11647942" cy="5538084"/>
          </a:xfrm>
        </p:spPr>
        <p:txBody>
          <a:bodyPr>
            <a:normAutofit/>
          </a:bodyPr>
          <a:lstStyle/>
          <a:p>
            <a:r>
              <a:rPr lang="en-US" sz="2400" dirty="0" smtClean="0"/>
              <a:t>Chromosome aberrations are departures from the normal set of chromosomes either for an individual or from a species. They can refer to changes in the number of sets of chromosomes (</a:t>
            </a:r>
            <a:r>
              <a:rPr lang="en-US" sz="2400" dirty="0" err="1" smtClean="0"/>
              <a:t>ploidy</a:t>
            </a:r>
            <a:r>
              <a:rPr lang="en-US" sz="2400" dirty="0" smtClean="0"/>
              <a:t>), changes in the number of individual chromosomes (</a:t>
            </a:r>
            <a:r>
              <a:rPr lang="en-US" sz="2400" dirty="0" err="1" smtClean="0"/>
              <a:t>somy</a:t>
            </a:r>
            <a:r>
              <a:rPr lang="en-US" sz="2400" dirty="0" smtClean="0"/>
              <a:t>), or changes in appearance of individual chromosomes through mutation-induced rearrangements. They can be associated with genetic diseases or with species differences.</a:t>
            </a:r>
          </a:p>
          <a:p>
            <a:pPr fontAlgn="base"/>
            <a:r>
              <a:rPr lang="en-US" sz="2400" b="1" dirty="0" smtClean="0"/>
              <a:t>Chromosomal aberrations involve two types of changes:</a:t>
            </a:r>
            <a:endParaRPr lang="en-US" sz="2400" dirty="0" smtClean="0"/>
          </a:p>
          <a:p>
            <a:pPr lvl="0" fontAlgn="base"/>
            <a:r>
              <a:rPr lang="en-US" sz="2400" dirty="0" smtClean="0"/>
              <a:t> Changes in number of genes in a chromosome.</a:t>
            </a:r>
          </a:p>
          <a:p>
            <a:pPr lvl="0" fontAlgn="base"/>
            <a:r>
              <a:rPr lang="en-US" sz="2400" dirty="0" smtClean="0"/>
              <a:t>Changes involving arrangement of genes.</a:t>
            </a:r>
          </a:p>
          <a:p>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68039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0C7D0C-3462-435F-BE60-D0DAE8C7505D}"/>
              </a:ext>
            </a:extLst>
          </p:cNvPr>
          <p:cNvSpPr>
            <a:spLocks noGrp="1"/>
          </p:cNvSpPr>
          <p:nvPr>
            <p:ph type="title"/>
          </p:nvPr>
        </p:nvSpPr>
        <p:spPr>
          <a:xfrm>
            <a:off x="198593" y="182880"/>
            <a:ext cx="10707757" cy="597861"/>
          </a:xfrm>
        </p:spPr>
        <p:txBody>
          <a:bodyPr>
            <a:normAutofit fontScale="90000"/>
          </a:bodyPr>
          <a:lstStyle/>
          <a:p>
            <a:pPr algn="l"/>
            <a:r>
              <a:rPr lang="en-US" sz="4400" b="1" dirty="0" smtClean="0">
                <a:latin typeface="Times New Roman" panose="02020603050405020304" pitchFamily="18" charset="0"/>
                <a:cs typeface="Times New Roman" panose="02020603050405020304" pitchFamily="18" charset="0"/>
              </a:rPr>
              <a:t>CONT....</a:t>
            </a:r>
            <a:endParaRPr lang="x-none" sz="4400" b="1" dirty="0">
              <a:latin typeface="Times New Roman" panose="02020603050405020304" pitchFamily="18" charset="0"/>
              <a:cs typeface="Times New Roman" panose="02020603050405020304" pitchFamily="18" charset="0"/>
            </a:endParaRPr>
          </a:p>
        </p:txBody>
      </p:sp>
      <p:sp>
        <p:nvSpPr>
          <p:cNvPr id="10" name="Content Placeholder 9">
            <a:extLst>
              <a:ext uri="{FF2B5EF4-FFF2-40B4-BE49-F238E27FC236}">
                <a16:creationId xmlns="" xmlns:a16="http://schemas.microsoft.com/office/drawing/2014/main" id="{87612F6B-8751-4DD7-952F-3F44705F00AE}"/>
              </a:ext>
            </a:extLst>
          </p:cNvPr>
          <p:cNvSpPr>
            <a:spLocks noGrp="1"/>
          </p:cNvSpPr>
          <p:nvPr>
            <p:ph idx="1"/>
          </p:nvPr>
        </p:nvSpPr>
        <p:spPr>
          <a:xfrm>
            <a:off x="0" y="600891"/>
            <a:ext cx="12030891" cy="6257109"/>
          </a:xfrm>
        </p:spPr>
        <p:txBody>
          <a:bodyPr>
            <a:normAutofit fontScale="85000" lnSpcReduction="10000"/>
          </a:bodyPr>
          <a:lstStyle/>
          <a:p>
            <a:pPr fontAlgn="base"/>
            <a:r>
              <a:rPr lang="en-US" sz="2400" b="1" dirty="0" smtClean="0"/>
              <a:t>1. Changes in the number of genes in a chromosome:</a:t>
            </a:r>
            <a:endParaRPr lang="en-US" sz="2400" dirty="0" smtClean="0"/>
          </a:p>
          <a:p>
            <a:pPr fontAlgn="base"/>
            <a:r>
              <a:rPr lang="en-US" sz="2400" b="1" dirty="0" smtClean="0"/>
              <a:t>(</a:t>
            </a:r>
            <a:r>
              <a:rPr lang="en-US" sz="2400" b="1" dirty="0" err="1" smtClean="0"/>
              <a:t>i</a:t>
            </a:r>
            <a:r>
              <a:rPr lang="en-US" sz="2400" b="1" dirty="0" smtClean="0"/>
              <a:t>) Deletion or Deficiency:</a:t>
            </a:r>
            <a:endParaRPr lang="en-US" sz="2400" dirty="0" smtClean="0"/>
          </a:p>
          <a:p>
            <a:pPr fontAlgn="base"/>
            <a:r>
              <a:rPr lang="en-US" sz="2400" dirty="0" smtClean="0"/>
              <a:t>It is due to loss of a part of a chromosome. The chromosome becomes shorter due to loss of one or more genes (Fig. 1).</a:t>
            </a:r>
          </a:p>
          <a:p>
            <a:pPr fontAlgn="base"/>
            <a:r>
              <a:rPr lang="en-US" sz="2400" b="1" dirty="0" smtClean="0"/>
              <a:t>(ii) Duplication:</a:t>
            </a:r>
            <a:endParaRPr lang="en-US" sz="2400" dirty="0" smtClean="0"/>
          </a:p>
          <a:p>
            <a:pPr fontAlgn="base"/>
            <a:r>
              <a:rPr lang="en-US" sz="2400" dirty="0" smtClean="0"/>
              <a:t>Duplication of chromosome may take place due to attachment of some deleted part of another chromosome with it. This brings addition of some new genes not belonging to it.</a:t>
            </a:r>
          </a:p>
          <a:p>
            <a:pPr fontAlgn="base"/>
            <a:r>
              <a:rPr lang="en-US" sz="2400" b="1" dirty="0" smtClean="0"/>
              <a:t>2. Changes in the arrangement of genes in a chromosome:</a:t>
            </a:r>
            <a:endParaRPr lang="en-US" sz="2400" dirty="0" smtClean="0"/>
          </a:p>
          <a:p>
            <a:pPr fontAlgn="base"/>
            <a:r>
              <a:rPr lang="en-US" sz="2400" b="1" dirty="0" smtClean="0"/>
              <a:t>(</a:t>
            </a:r>
            <a:r>
              <a:rPr lang="en-US" sz="2400" b="1" dirty="0" err="1" smtClean="0"/>
              <a:t>i</a:t>
            </a:r>
            <a:r>
              <a:rPr lang="en-US" sz="2400" b="1" dirty="0" smtClean="0"/>
              <a:t>) Inversion:</a:t>
            </a:r>
            <a:endParaRPr lang="en-US" sz="2400" dirty="0" smtClean="0"/>
          </a:p>
          <a:p>
            <a:pPr fontAlgn="base"/>
            <a:r>
              <a:rPr lang="en-US" sz="2400" dirty="0" smtClean="0"/>
              <a:t>An inversion is produced when there are two breaks in a chromosome and the intercalary segment reunites in reverse order i.e., the segment rotate by 180°. For example, if the gene sequence in the original chromosome is ABCDEFGH, it may change to ADCBEFGH (Fig.1). If the inverted segment includes the </a:t>
            </a:r>
            <a:r>
              <a:rPr lang="en-US" sz="2400" dirty="0" err="1" smtClean="0"/>
              <a:t>centromere</a:t>
            </a:r>
            <a:r>
              <a:rPr lang="en-US" sz="2400" dirty="0" smtClean="0"/>
              <a:t>, the inversion is called </a:t>
            </a:r>
            <a:r>
              <a:rPr lang="en-US" sz="2400" dirty="0" err="1" smtClean="0"/>
              <a:t>pericentric</a:t>
            </a:r>
            <a:r>
              <a:rPr lang="en-US" sz="2400" dirty="0" smtClean="0"/>
              <a:t> inversion; if it does not include </a:t>
            </a:r>
            <a:r>
              <a:rPr lang="en-US" sz="2400" dirty="0" err="1" smtClean="0"/>
              <a:t>centromere</a:t>
            </a:r>
            <a:r>
              <a:rPr lang="en-US" sz="2400" dirty="0" smtClean="0"/>
              <a:t> the inversion is called as </a:t>
            </a:r>
            <a:r>
              <a:rPr lang="en-US" sz="2400" dirty="0" err="1" smtClean="0"/>
              <a:t>paracentric</a:t>
            </a:r>
            <a:r>
              <a:rPr lang="en-US" sz="2400" dirty="0" smtClean="0"/>
              <a:t> inversion.</a:t>
            </a:r>
          </a:p>
          <a:p>
            <a:endParaRPr lang="x-none" sz="2400" cap="none" dirty="0">
              <a:latin typeface="Times New Roman" panose="02020603050405020304" pitchFamily="18" charset="0"/>
              <a:cs typeface="Times New Roman" panose="02020603050405020304" pitchFamily="18" charset="0"/>
            </a:endParaRPr>
          </a:p>
          <a:p>
            <a:endParaRPr lang="x-none" dirty="0"/>
          </a:p>
        </p:txBody>
      </p:sp>
    </p:spTree>
    <p:extLst>
      <p:ext uri="{BB962C8B-B14F-4D97-AF65-F5344CB8AC3E}">
        <p14:creationId xmlns="" xmlns:p14="http://schemas.microsoft.com/office/powerpoint/2010/main" val="838875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0C7D0C-3462-435F-BE60-D0DAE8C7505D}"/>
              </a:ext>
            </a:extLst>
          </p:cNvPr>
          <p:cNvSpPr>
            <a:spLocks noGrp="1"/>
          </p:cNvSpPr>
          <p:nvPr>
            <p:ph type="title"/>
          </p:nvPr>
        </p:nvSpPr>
        <p:spPr>
          <a:xfrm>
            <a:off x="198593" y="182880"/>
            <a:ext cx="10707757" cy="597861"/>
          </a:xfrm>
        </p:spPr>
        <p:txBody>
          <a:bodyPr>
            <a:normAutofit fontScale="90000"/>
          </a:bodyPr>
          <a:lstStyle/>
          <a:p>
            <a:pPr algn="l"/>
            <a:r>
              <a:rPr lang="en-US" sz="4400" b="1" dirty="0" smtClean="0">
                <a:latin typeface="Times New Roman" panose="02020603050405020304" pitchFamily="18" charset="0"/>
                <a:cs typeface="Times New Roman" panose="02020603050405020304" pitchFamily="18" charset="0"/>
              </a:rPr>
              <a:t>CONT....</a:t>
            </a:r>
            <a:endParaRPr lang="x-none" sz="4400" b="1" dirty="0">
              <a:latin typeface="Times New Roman" panose="02020603050405020304" pitchFamily="18" charset="0"/>
              <a:cs typeface="Times New Roman" panose="02020603050405020304" pitchFamily="18" charset="0"/>
            </a:endParaRPr>
          </a:p>
        </p:txBody>
      </p:sp>
      <p:sp>
        <p:nvSpPr>
          <p:cNvPr id="10" name="Content Placeholder 9">
            <a:extLst>
              <a:ext uri="{FF2B5EF4-FFF2-40B4-BE49-F238E27FC236}">
                <a16:creationId xmlns="" xmlns:a16="http://schemas.microsoft.com/office/drawing/2014/main" id="{87612F6B-8751-4DD7-952F-3F44705F00AE}"/>
              </a:ext>
            </a:extLst>
          </p:cNvPr>
          <p:cNvSpPr>
            <a:spLocks noGrp="1"/>
          </p:cNvSpPr>
          <p:nvPr>
            <p:ph idx="1"/>
          </p:nvPr>
        </p:nvSpPr>
        <p:spPr>
          <a:xfrm>
            <a:off x="0" y="1293223"/>
            <a:ext cx="12030891" cy="5564777"/>
          </a:xfrm>
        </p:spPr>
        <p:txBody>
          <a:bodyPr>
            <a:normAutofit/>
          </a:bodyPr>
          <a:lstStyle/>
          <a:p>
            <a:pPr fontAlgn="base"/>
            <a:r>
              <a:rPr lang="en-US" sz="2400" b="1" dirty="0" smtClean="0"/>
              <a:t>(ii) Translocation:</a:t>
            </a:r>
            <a:endParaRPr lang="en-US" sz="2400" dirty="0" smtClean="0"/>
          </a:p>
          <a:p>
            <a:pPr fontAlgn="base"/>
            <a:r>
              <a:rPr lang="en-US" sz="2400" dirty="0" smtClean="0"/>
              <a:t>Translocation involves transfer of a segment of a chromosome to a different part of the same chromosome or to a different chromosome. In the later case the transfer may take place between non-homologous chromosomes (Fig. 1). The chromosomal aberrations described above are the outcome of defective meiotic division and result in changed sequence of genes. The genes in new or changed location may alter the phenotypic expression or may even cause death of the individual.</a:t>
            </a:r>
          </a:p>
          <a:p>
            <a:pPr>
              <a:buNone/>
            </a:pPr>
            <a:endParaRPr lang="x-none" sz="2400" cap="none" dirty="0">
              <a:latin typeface="Times New Roman" panose="02020603050405020304" pitchFamily="18" charset="0"/>
              <a:cs typeface="Times New Roman" panose="02020603050405020304" pitchFamily="18" charset="0"/>
            </a:endParaRPr>
          </a:p>
          <a:p>
            <a:endParaRPr lang="x-none" dirty="0"/>
          </a:p>
        </p:txBody>
      </p:sp>
    </p:spTree>
    <p:extLst>
      <p:ext uri="{BB962C8B-B14F-4D97-AF65-F5344CB8AC3E}">
        <p14:creationId xmlns="" xmlns:p14="http://schemas.microsoft.com/office/powerpoint/2010/main" val="838875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 xmlns:a16="http://schemas.microsoft.com/office/drawing/2014/main" id="{87612F6B-8751-4DD7-952F-3F44705F00AE}"/>
              </a:ext>
            </a:extLst>
          </p:cNvPr>
          <p:cNvSpPr>
            <a:spLocks noGrp="1"/>
          </p:cNvSpPr>
          <p:nvPr>
            <p:ph idx="1"/>
          </p:nvPr>
        </p:nvSpPr>
        <p:spPr>
          <a:xfrm>
            <a:off x="0" y="1293223"/>
            <a:ext cx="12030891" cy="5564777"/>
          </a:xfrm>
        </p:spPr>
        <p:txBody>
          <a:bodyPr>
            <a:normAutofit/>
          </a:bodyPr>
          <a:lstStyle/>
          <a:p>
            <a:pPr fontAlgn="base"/>
            <a:endParaRPr lang="x-none" sz="2400" cap="none" dirty="0">
              <a:latin typeface="Times New Roman" panose="02020603050405020304" pitchFamily="18" charset="0"/>
              <a:cs typeface="Times New Roman" panose="02020603050405020304" pitchFamily="18" charset="0"/>
            </a:endParaRPr>
          </a:p>
          <a:p>
            <a:endParaRPr lang="x-none" dirty="0"/>
          </a:p>
        </p:txBody>
      </p:sp>
      <p:pic>
        <p:nvPicPr>
          <p:cNvPr id="4" name="Picture 3" descr="Image result for deletion duplication inversion translocation"/>
          <p:cNvPicPr/>
          <p:nvPr/>
        </p:nvPicPr>
        <p:blipFill>
          <a:blip r:embed="rId2"/>
          <a:srcRect b="3864"/>
          <a:stretch>
            <a:fillRect/>
          </a:stretch>
        </p:blipFill>
        <p:spPr bwMode="auto">
          <a:xfrm>
            <a:off x="1332411" y="444137"/>
            <a:ext cx="9653452" cy="5982789"/>
          </a:xfrm>
          <a:prstGeom prst="rect">
            <a:avLst/>
          </a:prstGeom>
          <a:noFill/>
          <a:ln w="9525">
            <a:noFill/>
            <a:miter lim="800000"/>
            <a:headEnd/>
            <a:tailEnd/>
          </a:ln>
        </p:spPr>
      </p:pic>
    </p:spTree>
    <p:extLst>
      <p:ext uri="{BB962C8B-B14F-4D97-AF65-F5344CB8AC3E}">
        <p14:creationId xmlns="" xmlns:p14="http://schemas.microsoft.com/office/powerpoint/2010/main" val="838875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0C7D0C-3462-435F-BE60-D0DAE8C7505D}"/>
              </a:ext>
            </a:extLst>
          </p:cNvPr>
          <p:cNvSpPr>
            <a:spLocks noGrp="1"/>
          </p:cNvSpPr>
          <p:nvPr>
            <p:ph type="title"/>
          </p:nvPr>
        </p:nvSpPr>
        <p:spPr>
          <a:xfrm>
            <a:off x="198593" y="182880"/>
            <a:ext cx="10707757" cy="597861"/>
          </a:xfrm>
        </p:spPr>
        <p:txBody>
          <a:bodyPr>
            <a:normAutofit fontScale="90000"/>
          </a:bodyPr>
          <a:lstStyle/>
          <a:p>
            <a:pPr algn="l"/>
            <a:r>
              <a:rPr lang="en-US" sz="4400" b="1" dirty="0" smtClean="0">
                <a:latin typeface="Times New Roman" panose="02020603050405020304" pitchFamily="18" charset="0"/>
                <a:cs typeface="Times New Roman" panose="02020603050405020304" pitchFamily="18" charset="0"/>
              </a:rPr>
              <a:t>CONT....</a:t>
            </a:r>
            <a:endParaRPr lang="x-none" sz="4400" b="1" dirty="0">
              <a:latin typeface="Times New Roman" panose="02020603050405020304" pitchFamily="18" charset="0"/>
              <a:cs typeface="Times New Roman" panose="02020603050405020304" pitchFamily="18" charset="0"/>
            </a:endParaRPr>
          </a:p>
        </p:txBody>
      </p:sp>
      <p:sp>
        <p:nvSpPr>
          <p:cNvPr id="10" name="Content Placeholder 9">
            <a:extLst>
              <a:ext uri="{FF2B5EF4-FFF2-40B4-BE49-F238E27FC236}">
                <a16:creationId xmlns="" xmlns:a16="http://schemas.microsoft.com/office/drawing/2014/main" id="{87612F6B-8751-4DD7-952F-3F44705F00AE}"/>
              </a:ext>
            </a:extLst>
          </p:cNvPr>
          <p:cNvSpPr>
            <a:spLocks noGrp="1"/>
          </p:cNvSpPr>
          <p:nvPr>
            <p:ph idx="1"/>
          </p:nvPr>
        </p:nvSpPr>
        <p:spPr>
          <a:xfrm>
            <a:off x="0" y="679269"/>
            <a:ext cx="12030891" cy="6178731"/>
          </a:xfrm>
        </p:spPr>
        <p:txBody>
          <a:bodyPr>
            <a:normAutofit/>
          </a:bodyPr>
          <a:lstStyle/>
          <a:p>
            <a:r>
              <a:rPr lang="en-US" sz="2400" b="1" dirty="0" smtClean="0"/>
              <a:t>Changes in the number of chromosomes (</a:t>
            </a:r>
            <a:r>
              <a:rPr lang="en-US" sz="2400" b="1" dirty="0" err="1" smtClean="0"/>
              <a:t>Aneuploidy</a:t>
            </a:r>
            <a:r>
              <a:rPr lang="en-US" sz="2400" b="1" dirty="0" smtClean="0"/>
              <a:t> and </a:t>
            </a:r>
            <a:r>
              <a:rPr lang="en-US" sz="2400" b="1" dirty="0" err="1" smtClean="0"/>
              <a:t>Euploidy</a:t>
            </a:r>
            <a:r>
              <a:rPr lang="en-US" sz="2400" b="1" dirty="0" smtClean="0"/>
              <a:t>)</a:t>
            </a:r>
            <a:endParaRPr lang="en-US" sz="2400" dirty="0" smtClean="0"/>
          </a:p>
          <a:p>
            <a:r>
              <a:rPr lang="en-US" sz="2400" dirty="0" smtClean="0"/>
              <a:t>Changes in chromosome number can occur by the addition of all or part of a chromosome (</a:t>
            </a:r>
            <a:r>
              <a:rPr lang="en-US" sz="2400" b="1" dirty="0" err="1" smtClean="0"/>
              <a:t>aneuploidy</a:t>
            </a:r>
            <a:r>
              <a:rPr lang="en-US" sz="2400" dirty="0" smtClean="0"/>
              <a:t>), the loss of an entire set of chromosomes (</a:t>
            </a:r>
            <a:r>
              <a:rPr lang="en-US" sz="2400" b="1" dirty="0" err="1" smtClean="0"/>
              <a:t>monoploidy</a:t>
            </a:r>
            <a:r>
              <a:rPr lang="en-US" sz="2400" dirty="0" smtClean="0"/>
              <a:t>) or the gain of one or more complete sets of chromosomes (</a:t>
            </a:r>
            <a:r>
              <a:rPr lang="en-US" sz="2400" b="1" dirty="0" err="1" smtClean="0"/>
              <a:t>euploidy</a:t>
            </a:r>
            <a:r>
              <a:rPr lang="en-US" sz="2400" dirty="0" smtClean="0"/>
              <a:t>). Each of these conditions is a variation on the normal diploid number of chromosomes. Each of these can have drastic effects on phenotypic expression.</a:t>
            </a:r>
          </a:p>
          <a:p>
            <a:r>
              <a:rPr lang="en-US" sz="2400" b="1" dirty="0" err="1" smtClean="0"/>
              <a:t>Aneuploidy</a:t>
            </a:r>
            <a:r>
              <a:rPr lang="en-US" sz="2400" dirty="0" smtClean="0"/>
              <a:t> - the abnormal condition were one or more chromosomes of a normal set of chromosomes are missing or present in more than their usual number of copies.</a:t>
            </a:r>
            <a:r>
              <a:rPr lang="en-US" sz="2400" b="1" dirty="0" smtClean="0"/>
              <a:t> </a:t>
            </a:r>
            <a:endParaRPr lang="en-US" sz="2400" dirty="0" smtClean="0"/>
          </a:p>
          <a:p>
            <a:r>
              <a:rPr lang="en-US" sz="2400" dirty="0" err="1" smtClean="0"/>
              <a:t>Aneuploidy</a:t>
            </a:r>
            <a:r>
              <a:rPr lang="en-US" sz="2400" dirty="0" smtClean="0"/>
              <a:t> is the presence of an abnormal number of chromosomes in a cell, for example a human cell having 45 or 47 chromosomes instead of the usual 46. Down syndrome is common example of </a:t>
            </a:r>
            <a:r>
              <a:rPr lang="en-US" sz="2400" dirty="0" err="1" smtClean="0"/>
              <a:t>aneuploidy</a:t>
            </a:r>
            <a:r>
              <a:rPr lang="en-US" sz="2400" dirty="0" smtClean="0"/>
              <a:t>,</a:t>
            </a:r>
          </a:p>
          <a:p>
            <a:pPr fontAlgn="base"/>
            <a:endParaRPr lang="x-none" sz="2400" cap="none" dirty="0">
              <a:latin typeface="Times New Roman" panose="02020603050405020304" pitchFamily="18" charset="0"/>
              <a:cs typeface="Times New Roman" panose="02020603050405020304" pitchFamily="18" charset="0"/>
            </a:endParaRPr>
          </a:p>
          <a:p>
            <a:endParaRPr lang="x-none" dirty="0"/>
          </a:p>
        </p:txBody>
      </p:sp>
    </p:spTree>
    <p:extLst>
      <p:ext uri="{BB962C8B-B14F-4D97-AF65-F5344CB8AC3E}">
        <p14:creationId xmlns="" xmlns:p14="http://schemas.microsoft.com/office/powerpoint/2010/main" val="838875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0C7D0C-3462-435F-BE60-D0DAE8C7505D}"/>
              </a:ext>
            </a:extLst>
          </p:cNvPr>
          <p:cNvSpPr>
            <a:spLocks noGrp="1"/>
          </p:cNvSpPr>
          <p:nvPr>
            <p:ph type="title"/>
          </p:nvPr>
        </p:nvSpPr>
        <p:spPr>
          <a:xfrm>
            <a:off x="198593" y="182880"/>
            <a:ext cx="10707757" cy="496389"/>
          </a:xfrm>
        </p:spPr>
        <p:txBody>
          <a:bodyPr>
            <a:normAutofit fontScale="90000"/>
          </a:bodyPr>
          <a:lstStyle/>
          <a:p>
            <a:pPr algn="l"/>
            <a:r>
              <a:rPr lang="en-US" sz="4400" b="1" dirty="0" smtClean="0">
                <a:latin typeface="Times New Roman" panose="02020603050405020304" pitchFamily="18" charset="0"/>
                <a:cs typeface="Times New Roman" panose="02020603050405020304" pitchFamily="18" charset="0"/>
              </a:rPr>
              <a:t>CONT....</a:t>
            </a:r>
            <a:endParaRPr lang="x-none" sz="4400" b="1" dirty="0">
              <a:latin typeface="Times New Roman" panose="02020603050405020304" pitchFamily="18" charset="0"/>
              <a:cs typeface="Times New Roman" panose="02020603050405020304" pitchFamily="18" charset="0"/>
            </a:endParaRPr>
          </a:p>
        </p:txBody>
      </p:sp>
      <p:sp>
        <p:nvSpPr>
          <p:cNvPr id="10" name="Content Placeholder 9">
            <a:extLst>
              <a:ext uri="{FF2B5EF4-FFF2-40B4-BE49-F238E27FC236}">
                <a16:creationId xmlns="" xmlns:a16="http://schemas.microsoft.com/office/drawing/2014/main" id="{87612F6B-8751-4DD7-952F-3F44705F00AE}"/>
              </a:ext>
            </a:extLst>
          </p:cNvPr>
          <p:cNvSpPr>
            <a:spLocks noGrp="1"/>
          </p:cNvSpPr>
          <p:nvPr>
            <p:ph idx="1"/>
          </p:nvPr>
        </p:nvSpPr>
        <p:spPr>
          <a:xfrm>
            <a:off x="0" y="679269"/>
            <a:ext cx="12030891" cy="6178731"/>
          </a:xfrm>
        </p:spPr>
        <p:txBody>
          <a:bodyPr>
            <a:normAutofit/>
          </a:bodyPr>
          <a:lstStyle/>
          <a:p>
            <a:r>
              <a:rPr lang="en-US" sz="2400" b="1" dirty="0" err="1" smtClean="0"/>
              <a:t>Monoploidy</a:t>
            </a:r>
            <a:r>
              <a:rPr lang="en-US" sz="2400" dirty="0" smtClean="0"/>
              <a:t> - the loss of an entire set of chromosomes.</a:t>
            </a:r>
          </a:p>
          <a:p>
            <a:r>
              <a:rPr lang="en-US" sz="2400" b="1" dirty="0" err="1" smtClean="0"/>
              <a:t>Euploidy</a:t>
            </a:r>
            <a:r>
              <a:rPr lang="en-US" sz="2400" dirty="0" smtClean="0"/>
              <a:t> - an entire set of chromosomes is duplicated once or several times.</a:t>
            </a:r>
          </a:p>
          <a:p>
            <a:r>
              <a:rPr lang="en-US" sz="2400" dirty="0" smtClean="0"/>
              <a:t>The different conditions of </a:t>
            </a:r>
            <a:r>
              <a:rPr lang="en-US" sz="2400" dirty="0" err="1" smtClean="0"/>
              <a:t>aneuploidy</a:t>
            </a:r>
            <a:r>
              <a:rPr lang="en-US" sz="2400" dirty="0" smtClean="0"/>
              <a:t> are:</a:t>
            </a:r>
          </a:p>
          <a:p>
            <a:pPr lvl="0"/>
            <a:r>
              <a:rPr lang="en-US" sz="2400" b="1" dirty="0" err="1" smtClean="0"/>
              <a:t>Nullisomy</a:t>
            </a:r>
            <a:r>
              <a:rPr lang="en-US" sz="2400" dirty="0" smtClean="0"/>
              <a:t> - the loss of both pairs of homologous chromosomes; individuals are called </a:t>
            </a:r>
            <a:r>
              <a:rPr lang="en-US" sz="2400" dirty="0" err="1" smtClean="0"/>
              <a:t>nullisomics</a:t>
            </a:r>
            <a:r>
              <a:rPr lang="en-US" sz="2400" dirty="0" smtClean="0"/>
              <a:t> and their chromosomal composition is 2N-2</a:t>
            </a:r>
          </a:p>
          <a:p>
            <a:pPr lvl="0"/>
            <a:r>
              <a:rPr lang="en-US" sz="2400" b="1" dirty="0" err="1" smtClean="0"/>
              <a:t>Monosomy</a:t>
            </a:r>
            <a:r>
              <a:rPr lang="en-US" sz="2400" dirty="0" smtClean="0"/>
              <a:t> - the loss of a single chromosome; individuals are called </a:t>
            </a:r>
            <a:r>
              <a:rPr lang="en-US" sz="2400" dirty="0" err="1" smtClean="0"/>
              <a:t>monosomics</a:t>
            </a:r>
            <a:r>
              <a:rPr lang="en-US" sz="2400" dirty="0" smtClean="0"/>
              <a:t> and their chromosomal composition is 2N-1</a:t>
            </a:r>
          </a:p>
          <a:p>
            <a:pPr lvl="0"/>
            <a:r>
              <a:rPr lang="en-US" sz="2400" b="1" dirty="0" err="1" smtClean="0"/>
              <a:t>Trisomy</a:t>
            </a:r>
            <a:r>
              <a:rPr lang="en-US" sz="2400" dirty="0" smtClean="0"/>
              <a:t> - the gain of an extra copy of a chromosome; individuals are called </a:t>
            </a:r>
            <a:r>
              <a:rPr lang="en-US" sz="2400" dirty="0" err="1" smtClean="0"/>
              <a:t>trisomics</a:t>
            </a:r>
            <a:r>
              <a:rPr lang="en-US" sz="2400" dirty="0" smtClean="0"/>
              <a:t> and their chromosomal composition is 2N+1</a:t>
            </a:r>
          </a:p>
          <a:p>
            <a:pPr lvl="0"/>
            <a:r>
              <a:rPr lang="en-US" sz="2400" b="1" dirty="0" err="1" smtClean="0"/>
              <a:t>Tetrasomic</a:t>
            </a:r>
            <a:r>
              <a:rPr lang="en-US" sz="2400" dirty="0" smtClean="0"/>
              <a:t> - the gain of an extra pair of homologous chromosomes; individuals are called </a:t>
            </a:r>
            <a:r>
              <a:rPr lang="en-US" sz="2400" dirty="0" err="1" smtClean="0"/>
              <a:t>tetrasomics</a:t>
            </a:r>
            <a:r>
              <a:rPr lang="en-US" sz="2400" dirty="0" smtClean="0"/>
              <a:t> and their chromosomal composition is </a:t>
            </a:r>
            <a:r>
              <a:rPr lang="en-US" sz="2400" dirty="0" smtClean="0"/>
              <a:t>2N+2.</a:t>
            </a:r>
            <a:endParaRPr lang="en-US" sz="2400" dirty="0" smtClean="0"/>
          </a:p>
          <a:p>
            <a:pPr>
              <a:buNone/>
            </a:pPr>
            <a:endParaRPr lang="x-none" sz="2400" cap="none" dirty="0">
              <a:latin typeface="Times New Roman" panose="02020603050405020304" pitchFamily="18" charset="0"/>
              <a:cs typeface="Times New Roman" panose="02020603050405020304" pitchFamily="18" charset="0"/>
            </a:endParaRPr>
          </a:p>
          <a:p>
            <a:endParaRPr lang="x-none" dirty="0"/>
          </a:p>
        </p:txBody>
      </p:sp>
    </p:spTree>
    <p:extLst>
      <p:ext uri="{BB962C8B-B14F-4D97-AF65-F5344CB8AC3E}">
        <p14:creationId xmlns="" xmlns:p14="http://schemas.microsoft.com/office/powerpoint/2010/main" val="838875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481</TotalTime>
  <Words>245</Words>
  <Application>Microsoft Office PowerPoint</Application>
  <PresentationFormat>Custom</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Droplet</vt:lpstr>
      <vt:lpstr> Unit  5: Genetics Topic: Chromosome ABERRATIONS B.Ed (Hons) Secondary Semester: I                  Subject: Biology I (Minor) Course Title: General Biology             Represented By: Ms Sidra Younis Department of Education (Planning and Development)   Lahore College for Women University, Lahore </vt:lpstr>
      <vt:lpstr>INTRODUCTION</vt:lpstr>
      <vt:lpstr>CONT....</vt:lpstr>
      <vt:lpstr>CONT....</vt:lpstr>
      <vt:lpstr>Slide 5</vt:lpstr>
      <vt:lpstr>CONT....</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blah</dc:creator>
  <cp:lastModifiedBy>User</cp:lastModifiedBy>
  <cp:revision>63</cp:revision>
  <dcterms:created xsi:type="dcterms:W3CDTF">2020-04-13T13:35:43Z</dcterms:created>
  <dcterms:modified xsi:type="dcterms:W3CDTF">2020-08-16T03:56:03Z</dcterms:modified>
</cp:coreProperties>
</file>