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3" r:id="rId2"/>
    <p:sldId id="284" r:id="rId3"/>
    <p:sldId id="300" r:id="rId4"/>
    <p:sldId id="301" r:id="rId5"/>
    <p:sldId id="302" r:id="rId6"/>
    <p:sldId id="303" r:id="rId7"/>
    <p:sldId id="304" r:id="rId8"/>
    <p:sldId id="305" r:id="rId9"/>
    <p:sldId id="30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pPr/>
              <a:t>8/15/2020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8/15/2020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8/15/2020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8/15/2020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8/15/2020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8/15/2020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8/15/2020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8/15/2020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8/15/2020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8/15/2020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8/15/2020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8/15/2020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8/15/2020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8/15/2020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8/15/2020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8/15/2020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8/15/2020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8/15/2020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6583" y="221673"/>
            <a:ext cx="10861962" cy="6317672"/>
          </a:xfrm>
        </p:spPr>
        <p:txBody>
          <a:bodyPr/>
          <a:lstStyle/>
          <a:p>
            <a:pPr marL="109728" algn="ctr">
              <a:buNone/>
            </a:pPr>
            <a:r>
              <a:rPr lang="en-US" sz="2800" b="1" dirty="0" smtClean="0">
                <a:latin typeface="Times New Roman" pitchFamily="18" charset="0"/>
                <a:cs typeface="Times New Roman" pitchFamily="18" charset="0"/>
              </a:rPr>
              <a:t>Unit  5</a:t>
            </a:r>
            <a:r>
              <a:rPr lang="en-US"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Genetics</a:t>
            </a:r>
          </a:p>
          <a:p>
            <a:pPr algn="ctr">
              <a:buNone/>
            </a:pPr>
            <a:r>
              <a:rPr lang="en-US" sz="2800" b="1" dirty="0" smtClean="0">
                <a:latin typeface="Times New Roman" pitchFamily="18" charset="0"/>
                <a:cs typeface="Times New Roman" pitchFamily="18" charset="0"/>
              </a:rPr>
              <a:t>Topic</a:t>
            </a:r>
            <a:r>
              <a:rPr lang="en-US" sz="2800" b="1" dirty="0" smtClean="0">
                <a:latin typeface="Times New Roman" pitchFamily="18" charset="0"/>
                <a:cs typeface="Times New Roman" pitchFamily="18" charset="0"/>
              </a:rPr>
              <a:t>: Chromosome Morphology and </a:t>
            </a:r>
            <a:r>
              <a:rPr lang="en-US" sz="2800" b="1" dirty="0" err="1" smtClean="0">
                <a:latin typeface="Times New Roman" pitchFamily="18" charset="0"/>
                <a:cs typeface="Times New Roman" pitchFamily="18" charset="0"/>
              </a:rPr>
              <a:t>Karyotype</a:t>
            </a:r>
            <a:r>
              <a:rPr lang="en-US" sz="2800" b="1" dirty="0" smtClean="0">
                <a:latin typeface="Times New Roman" pitchFamily="18" charset="0"/>
                <a:cs typeface="Times New Roman" pitchFamily="18" charset="0"/>
              </a:rPr>
              <a:t> Analysis</a:t>
            </a:r>
            <a:endParaRPr lang="en-US" sz="2800" b="1" dirty="0" smtClean="0">
              <a:latin typeface="Times New Roman" pitchFamily="18" charset="0"/>
              <a:cs typeface="Times New Roman" pitchFamily="18" charset="0"/>
            </a:endParaRPr>
          </a:p>
          <a:p>
            <a:pPr algn="ctr">
              <a:buNone/>
            </a:pPr>
            <a:r>
              <a:rPr lang="en-US" sz="2800" b="1" dirty="0" err="1" smtClean="0">
                <a:latin typeface="Times New Roman" pitchFamily="18" charset="0"/>
                <a:cs typeface="Times New Roman" pitchFamily="18" charset="0"/>
              </a:rPr>
              <a:t>B.Ed</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Hons</a:t>
            </a:r>
            <a:r>
              <a:rPr lang="en-US" sz="2800" b="1" dirty="0" smtClean="0">
                <a:latin typeface="Times New Roman" pitchFamily="18" charset="0"/>
                <a:cs typeface="Times New Roman" pitchFamily="18" charset="0"/>
              </a:rPr>
              <a:t>) Secondary</a:t>
            </a:r>
          </a:p>
          <a:p>
            <a:pPr marL="109728" algn="ctr">
              <a:buNone/>
            </a:pPr>
            <a:r>
              <a:rPr lang="en-US" sz="2800" b="1" dirty="0" smtClean="0">
                <a:latin typeface="Times New Roman" pitchFamily="18" charset="0"/>
                <a:cs typeface="Times New Roman" pitchFamily="18" charset="0"/>
              </a:rPr>
              <a:t>Semester: I</a:t>
            </a:r>
          </a:p>
          <a:p>
            <a:pPr marL="109728" algn="ctr">
              <a:buNone/>
            </a:pPr>
            <a:r>
              <a:rPr lang="en-US" sz="2800" b="1" dirty="0" smtClean="0">
                <a:latin typeface="Times New Roman" pitchFamily="18" charset="0"/>
                <a:cs typeface="Times New Roman" pitchFamily="18" charset="0"/>
              </a:rPr>
              <a:t>                 Subject: Biology I (Minor)</a:t>
            </a:r>
          </a:p>
          <a:p>
            <a:pPr marL="109728" algn="ctr">
              <a:buNone/>
            </a:pPr>
            <a:r>
              <a:rPr lang="en-US" sz="2800" b="1" dirty="0" smtClean="0">
                <a:latin typeface="Times New Roman" pitchFamily="18" charset="0"/>
                <a:cs typeface="Times New Roman" pitchFamily="18" charset="0"/>
              </a:rPr>
              <a:t>Course Title: General Biology</a:t>
            </a:r>
          </a:p>
          <a:p>
            <a:pPr marL="109728" algn="ctr">
              <a:buNone/>
            </a:pPr>
            <a:r>
              <a:rPr lang="en-US" sz="2800" b="1" dirty="0" smtClean="0">
                <a:latin typeface="Times New Roman" pitchFamily="18" charset="0"/>
                <a:cs typeface="Times New Roman" pitchFamily="18" charset="0"/>
              </a:rPr>
              <a:t>            Represented By: Ms Sidra </a:t>
            </a:r>
            <a:r>
              <a:rPr lang="en-US" sz="2800" b="1" dirty="0" err="1" smtClean="0">
                <a:latin typeface="Times New Roman" pitchFamily="18" charset="0"/>
                <a:cs typeface="Times New Roman" pitchFamily="18" charset="0"/>
              </a:rPr>
              <a:t>Younis</a:t>
            </a:r>
            <a:endParaRPr lang="en-US" sz="2800" b="1" dirty="0" smtClean="0">
              <a:latin typeface="Times New Roman" pitchFamily="18" charset="0"/>
              <a:cs typeface="Times New Roman" pitchFamily="18" charset="0"/>
            </a:endParaRPr>
          </a:p>
          <a:p>
            <a:pPr marL="109728" algn="ctr">
              <a:buNone/>
            </a:pPr>
            <a:r>
              <a:rPr lang="en-US" sz="2800" b="1" dirty="0" smtClean="0">
                <a:latin typeface="Times New Roman" pitchFamily="18" charset="0"/>
                <a:cs typeface="Times New Roman" pitchFamily="18" charset="0"/>
              </a:rPr>
              <a:t>Department of Education (Planning and Development) </a:t>
            </a:r>
          </a:p>
          <a:p>
            <a:pPr marL="109728" algn="ctr">
              <a:buNone/>
            </a:pPr>
            <a:r>
              <a:rPr lang="en-US" sz="2800" b="1" dirty="0" smtClean="0">
                <a:latin typeface="Times New Roman" pitchFamily="18" charset="0"/>
                <a:cs typeface="Times New Roman" pitchFamily="18" charset="0"/>
              </a:rPr>
              <a:t> Lahore College for Women University, Lahore</a:t>
            </a:r>
            <a:endParaRPr lang="en-US" sz="2800" dirty="0" smtClean="0">
              <a:latin typeface="Times New Roman" pitchFamily="18" charset="0"/>
              <a:cs typeface="Times New Roman" pitchFamily="18" charset="0"/>
            </a:endParaRPr>
          </a:p>
          <a:p>
            <a:pPr marL="0" lvl="0" indent="0" algn="ctr" defTabSz="457200">
              <a:lnSpc>
                <a:spcPct val="100000"/>
              </a:lnSpc>
              <a:buClr>
                <a:srgbClr val="99CB38"/>
              </a:buClr>
              <a:buSzPct val="80000"/>
              <a:buNone/>
            </a:pPr>
            <a:endParaRPr lang="en-US" sz="2800" b="1" dirty="0">
              <a:solidFill>
                <a:prstClr val="black"/>
              </a:solidFill>
              <a:latin typeface="Times New Roman" panose="02020603050405020304" pitchFamily="18" charset="0"/>
              <a:cs typeface="Times New Roman" panose="02020603050405020304" pitchFamily="18" charset="0"/>
            </a:endParaRPr>
          </a:p>
          <a:p>
            <a:pPr marL="0" lvl="0" indent="0" defTabSz="457200">
              <a:lnSpc>
                <a:spcPct val="100000"/>
              </a:lnSpc>
              <a:buClr>
                <a:srgbClr val="99CB38"/>
              </a:buClr>
              <a:buSzPct val="80000"/>
              <a:buNone/>
            </a:pPr>
            <a:endParaRPr lang="en-US" sz="2800" b="1" dirty="0">
              <a:solidFill>
                <a:prstClr val="black"/>
              </a:solidFill>
              <a:latin typeface="Times New Roman" panose="02020603050405020304" pitchFamily="18" charset="0"/>
              <a:cs typeface="Times New Roman" panose="02020603050405020304" pitchFamily="18" charset="0"/>
            </a:endParaRPr>
          </a:p>
          <a:p>
            <a:pPr marL="0" lvl="0" indent="0" defTabSz="457200">
              <a:lnSpc>
                <a:spcPct val="100000"/>
              </a:lnSpc>
              <a:buClr>
                <a:srgbClr val="99CB38"/>
              </a:buClr>
              <a:buSzPct val="80000"/>
              <a:buNone/>
            </a:pPr>
            <a:endParaRPr lang="en-US" sz="2800" b="1" dirty="0">
              <a:solidFill>
                <a:prstClr val="black"/>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3303528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588" y="-157337"/>
            <a:ext cx="10321016" cy="987331"/>
          </a:xfrm>
        </p:spPr>
        <p: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Introduction</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0984" y="520505"/>
            <a:ext cx="11540622" cy="6086835"/>
          </a:xfrm>
        </p:spPr>
        <p:txBody>
          <a:bodyPr>
            <a:noAutofit/>
          </a:bodyPr>
          <a:lstStyle/>
          <a:p>
            <a:r>
              <a:rPr lang="en-US" dirty="0" smtClean="0"/>
              <a:t>A chromosome is a structure that occurs within cells and that contains the cell's genetic material. That genetic material, which determines how an organism develops, is a molecule of deoxyribonucleic acid (DNA). </a:t>
            </a:r>
            <a:endParaRPr lang="en-US" dirty="0" smtClean="0"/>
          </a:p>
          <a:p>
            <a:r>
              <a:rPr lang="en-US" dirty="0" smtClean="0"/>
              <a:t>A </a:t>
            </a:r>
            <a:r>
              <a:rPr lang="en-US" dirty="0" smtClean="0"/>
              <a:t>molecule of DNA is a very long, coiled structure that contains many identifiable subunits known as genes. In prokaryotes, or cells without a nucleus, the chromosome is merely a circle of DNA. </a:t>
            </a:r>
            <a:endParaRPr lang="en-US" dirty="0" smtClean="0"/>
          </a:p>
          <a:p>
            <a:r>
              <a:rPr lang="en-US" dirty="0" smtClean="0"/>
              <a:t>In </a:t>
            </a:r>
            <a:r>
              <a:rPr lang="en-US" dirty="0" smtClean="0"/>
              <a:t>eukaryotes, or cells with a distinct nucleus, chromosomes are much more complex in structure</a:t>
            </a:r>
            <a:r>
              <a:rPr lang="en-US" dirty="0" smtClean="0"/>
              <a:t>.</a:t>
            </a:r>
          </a:p>
          <a:p>
            <a:r>
              <a:rPr lang="en-US" dirty="0" smtClean="0"/>
              <a:t>Each chromosome has a constriction point called the </a:t>
            </a:r>
            <a:r>
              <a:rPr lang="en-US" dirty="0" err="1" smtClean="0"/>
              <a:t>centromere</a:t>
            </a:r>
            <a:r>
              <a:rPr lang="en-US" dirty="0" smtClean="0"/>
              <a:t>, which divides the chromosome into two sections, or “arms.” The short arm of the chromosome is labeled the “p arm.” The long arm of the chromosome is labeled the “q arm.” The location of the </a:t>
            </a:r>
            <a:r>
              <a:rPr lang="en-US" dirty="0" err="1" smtClean="0"/>
              <a:t>centromere</a:t>
            </a:r>
            <a:r>
              <a:rPr lang="en-US" dirty="0" smtClean="0"/>
              <a:t> on each chromosome gives the chromosome its characteristic shape, and can be used to help describe the location of specific genes.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42363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b="2950"/>
          <a:stretch>
            <a:fillRect/>
          </a:stretch>
        </p:blipFill>
        <p:spPr bwMode="auto">
          <a:xfrm>
            <a:off x="2630658" y="168812"/>
            <a:ext cx="6991644" cy="6429055"/>
          </a:xfrm>
          <a:prstGeom prst="rect">
            <a:avLst/>
          </a:prstGeom>
          <a:noFill/>
          <a:ln w="9525">
            <a:noFill/>
            <a:miter lim="800000"/>
            <a:headEnd/>
            <a:tailEnd/>
          </a:ln>
          <a:effectLst/>
        </p:spPr>
      </p:pic>
    </p:spTree>
    <p:extLst>
      <p:ext uri="{BB962C8B-B14F-4D97-AF65-F5344CB8AC3E}">
        <p14:creationId xmlns:p14="http://schemas.microsoft.com/office/powerpoint/2010/main" xmlns="" val="4042363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588" y="-157337"/>
            <a:ext cx="10321016" cy="987331"/>
          </a:xfrm>
        </p:spPr>
        <p: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Chromosome Morphology</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0984" y="520505"/>
            <a:ext cx="11540622" cy="6086835"/>
          </a:xfrm>
        </p:spPr>
        <p:txBody>
          <a:bodyPr>
            <a:noAutofit/>
          </a:bodyPr>
          <a:lstStyle/>
          <a:p>
            <a:r>
              <a:rPr lang="en-US" dirty="0" smtClean="0"/>
              <a:t>The number and position of </a:t>
            </a:r>
            <a:r>
              <a:rPr lang="en-US" dirty="0" err="1" smtClean="0"/>
              <a:t>centromeres</a:t>
            </a:r>
            <a:r>
              <a:rPr lang="en-US" dirty="0" smtClean="0"/>
              <a:t> is variable, but is definite in a specific chromosome of all the cells and in all the individuals of the same species. Thus, according to the number of the </a:t>
            </a:r>
            <a:r>
              <a:rPr lang="en-US" dirty="0" err="1" smtClean="0"/>
              <a:t>centromere</a:t>
            </a:r>
            <a:r>
              <a:rPr lang="en-US" dirty="0" smtClean="0"/>
              <a:t> the eukaryotic chromosomes may be </a:t>
            </a:r>
            <a:r>
              <a:rPr lang="en-US" dirty="0" err="1" smtClean="0"/>
              <a:t>acentric</a:t>
            </a:r>
            <a:r>
              <a:rPr lang="en-US" dirty="0" smtClean="0"/>
              <a:t> (without any </a:t>
            </a:r>
            <a:r>
              <a:rPr lang="en-US" dirty="0" err="1" smtClean="0"/>
              <a:t>centromere</a:t>
            </a:r>
            <a:r>
              <a:rPr lang="en-US" dirty="0" smtClean="0"/>
              <a:t>), mono centric (with one </a:t>
            </a:r>
            <a:r>
              <a:rPr lang="en-US" dirty="0" err="1" smtClean="0"/>
              <a:t>centromere</a:t>
            </a:r>
            <a:r>
              <a:rPr lang="en-US" dirty="0" smtClean="0"/>
              <a:t>), </a:t>
            </a:r>
            <a:r>
              <a:rPr lang="en-US" dirty="0" err="1" smtClean="0"/>
              <a:t>dicentric</a:t>
            </a:r>
            <a:r>
              <a:rPr lang="en-US" dirty="0" smtClean="0"/>
              <a:t> (with two </a:t>
            </a:r>
            <a:r>
              <a:rPr lang="en-US" dirty="0" err="1" smtClean="0"/>
              <a:t>centromeres</a:t>
            </a:r>
            <a:r>
              <a:rPr lang="en-US" dirty="0" smtClean="0"/>
              <a:t>) or polycentric (with more than two </a:t>
            </a:r>
            <a:r>
              <a:rPr lang="en-US" dirty="0" err="1" smtClean="0"/>
              <a:t>centromeres</a:t>
            </a:r>
            <a:r>
              <a:rPr lang="en-US" dirty="0" smtClean="0"/>
              <a:t>). </a:t>
            </a:r>
            <a:endParaRPr lang="en-US" dirty="0" smtClean="0"/>
          </a:p>
          <a:p>
            <a:r>
              <a:rPr lang="en-US" dirty="0" smtClean="0"/>
              <a:t>The </a:t>
            </a:r>
            <a:r>
              <a:rPr lang="en-US" dirty="0" err="1" smtClean="0"/>
              <a:t>centromere</a:t>
            </a:r>
            <a:r>
              <a:rPr lang="en-US" dirty="0" smtClean="0"/>
              <a:t> has small granules </a:t>
            </a:r>
            <a:r>
              <a:rPr lang="en-US" dirty="0" smtClean="0"/>
              <a:t>and </a:t>
            </a:r>
            <a:r>
              <a:rPr lang="en-US" dirty="0" smtClean="0"/>
              <a:t>divides the chromosomes into two or more equal or unequal chromosomal arms</a:t>
            </a:r>
            <a:r>
              <a:rPr lang="en-US" dirty="0" smtClean="0"/>
              <a:t>.</a:t>
            </a:r>
          </a:p>
          <a:p>
            <a:r>
              <a:rPr lang="en-US" dirty="0" smtClean="0"/>
              <a:t>According to the position of the </a:t>
            </a:r>
            <a:r>
              <a:rPr lang="en-US" dirty="0" err="1" smtClean="0"/>
              <a:t>centromere</a:t>
            </a:r>
            <a:r>
              <a:rPr lang="en-US" dirty="0" smtClean="0"/>
              <a:t>, the eukaryotic chromosomes may be </a:t>
            </a:r>
            <a:r>
              <a:rPr lang="en-US" dirty="0" err="1" smtClean="0"/>
              <a:t>rodshaped</a:t>
            </a:r>
            <a:r>
              <a:rPr lang="en-US" dirty="0" smtClean="0"/>
              <a:t> (</a:t>
            </a:r>
            <a:r>
              <a:rPr lang="en-US" dirty="0" err="1" smtClean="0"/>
              <a:t>telocentric</a:t>
            </a:r>
            <a:r>
              <a:rPr lang="en-US" dirty="0" smtClean="0"/>
              <a:t> and </a:t>
            </a:r>
            <a:r>
              <a:rPr lang="en-US" dirty="0" err="1" smtClean="0"/>
              <a:t>acrocentric</a:t>
            </a:r>
            <a:r>
              <a:rPr lang="en-US" dirty="0" smtClean="0"/>
              <a:t>), J-shaped (</a:t>
            </a:r>
            <a:r>
              <a:rPr lang="en-US" dirty="0" err="1" smtClean="0"/>
              <a:t>submetacentric</a:t>
            </a:r>
            <a:r>
              <a:rPr lang="en-US" dirty="0" smtClean="0"/>
              <a:t>) and V-shaped (</a:t>
            </a:r>
            <a:r>
              <a:rPr lang="en-US" dirty="0" err="1" smtClean="0"/>
              <a:t>metacentric</a:t>
            </a:r>
            <a:r>
              <a:rPr lang="en-US" dirty="0" smtClean="0"/>
              <a:t>).</a:t>
            </a:r>
          </a:p>
          <a:p>
            <a:r>
              <a:rPr lang="en-US" dirty="0" smtClean="0"/>
              <a:t>During </a:t>
            </a:r>
            <a:r>
              <a:rPr lang="en-US" dirty="0" smtClean="0"/>
              <a:t>the cell divisions the microtubules of the spindle are get attached with the chromosomal </a:t>
            </a:r>
            <a:r>
              <a:rPr lang="en-US" dirty="0" err="1" smtClean="0"/>
              <a:t>centromeres</a:t>
            </a:r>
            <a:r>
              <a:rPr lang="en-US" dirty="0" smtClean="0"/>
              <a:t> and move them towards the opposite poles of </a:t>
            </a:r>
            <a:r>
              <a:rPr lang="en-US" dirty="0" smtClean="0"/>
              <a:t>cell.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42363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588" y="-157337"/>
            <a:ext cx="10321016" cy="987331"/>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CONT…</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0984" y="520505"/>
            <a:ext cx="11540622" cy="4051495"/>
          </a:xfrm>
        </p:spPr>
        <p:txBody>
          <a:bodyPr>
            <a:noAutofit/>
          </a:bodyPr>
          <a:lstStyle/>
          <a:p>
            <a:r>
              <a:rPr lang="en-US" dirty="0" smtClean="0"/>
              <a:t>Beside </a:t>
            </a:r>
            <a:r>
              <a:rPr lang="en-US" dirty="0" err="1" smtClean="0"/>
              <a:t>centromere</a:t>
            </a:r>
            <a:r>
              <a:rPr lang="en-US" dirty="0" smtClean="0"/>
              <a:t>, the chromosomes may bear terminal </a:t>
            </a:r>
            <a:r>
              <a:rPr lang="en-US" dirty="0" err="1" smtClean="0"/>
              <a:t>unipolar</a:t>
            </a:r>
            <a:r>
              <a:rPr lang="en-US" dirty="0" smtClean="0"/>
              <a:t> segments called telomeres. Certain chromosomes contain an </a:t>
            </a:r>
            <a:r>
              <a:rPr lang="en-US" dirty="0" smtClean="0"/>
              <a:t>additional </a:t>
            </a:r>
            <a:r>
              <a:rPr lang="en-US" dirty="0" smtClean="0"/>
              <a:t>specialized segment, the nucleolus organizer, which is associated with the nucleolus. </a:t>
            </a:r>
            <a:endParaRPr lang="en-US" dirty="0" smtClean="0"/>
          </a:p>
          <a:p>
            <a:endParaRPr lang="en-US" dirty="0" smtClean="0"/>
          </a:p>
          <a:p>
            <a:endParaRPr lang="en-US" dirty="0" smtClean="0"/>
          </a:p>
          <a:p>
            <a:endParaRPr lang="en-US" dirty="0">
              <a:latin typeface="Times New Roman" panose="02020603050405020304" pitchFamily="18" charset="0"/>
              <a:cs typeface="Times New Roman" panose="02020603050405020304" pitchFamily="18" charset="0"/>
            </a:endParaRPr>
          </a:p>
        </p:txBody>
      </p:sp>
      <p:pic>
        <p:nvPicPr>
          <p:cNvPr id="2052" name="Picture 4"/>
          <p:cNvPicPr>
            <a:picLocks noChangeAspect="1" noChangeArrowheads="1"/>
          </p:cNvPicPr>
          <p:nvPr/>
        </p:nvPicPr>
        <p:blipFill>
          <a:blip r:embed="rId2"/>
          <a:srcRect/>
          <a:stretch>
            <a:fillRect/>
          </a:stretch>
        </p:blipFill>
        <p:spPr bwMode="auto">
          <a:xfrm>
            <a:off x="1913206" y="2067951"/>
            <a:ext cx="8328074" cy="3615397"/>
          </a:xfrm>
          <a:prstGeom prst="rect">
            <a:avLst/>
          </a:prstGeom>
          <a:noFill/>
          <a:ln w="9525">
            <a:noFill/>
            <a:miter lim="800000"/>
            <a:headEnd/>
            <a:tailEnd/>
          </a:ln>
          <a:effectLst/>
        </p:spPr>
      </p:pic>
    </p:spTree>
    <p:extLst>
      <p:ext uri="{BB962C8B-B14F-4D97-AF65-F5344CB8AC3E}">
        <p14:creationId xmlns:p14="http://schemas.microsoft.com/office/powerpoint/2010/main" xmlns="" val="4042363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3-s2.0-B9780124160026000249-f24-01-9780124160026.jpg"/>
          <p:cNvPicPr>
            <a:picLocks noGrp="1" noChangeAspect="1" noChangeArrowheads="1"/>
          </p:cNvPicPr>
          <p:nvPr>
            <p:ph idx="1"/>
          </p:nvPr>
        </p:nvPicPr>
        <p:blipFill>
          <a:blip r:embed="rId2"/>
          <a:srcRect/>
          <a:stretch>
            <a:fillRect/>
          </a:stretch>
        </p:blipFill>
        <p:spPr bwMode="auto">
          <a:xfrm>
            <a:off x="618978" y="618978"/>
            <a:ext cx="10930597" cy="5472333"/>
          </a:xfrm>
          <a:prstGeom prst="rect">
            <a:avLst/>
          </a:prstGeom>
          <a:noFill/>
        </p:spPr>
      </p:pic>
    </p:spTree>
    <p:extLst>
      <p:ext uri="{BB962C8B-B14F-4D97-AF65-F5344CB8AC3E}">
        <p14:creationId xmlns:p14="http://schemas.microsoft.com/office/powerpoint/2010/main" xmlns="" val="4042363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588" y="-157337"/>
            <a:ext cx="10321016" cy="804451"/>
          </a:xfrm>
        </p:spPr>
        <p:txBody>
          <a:bodyPr/>
          <a:lstStyle/>
          <a:p>
            <a:pPr algn="ctr"/>
            <a:r>
              <a:rPr lang="en-US" b="1" dirty="0" err="1" smtClean="0">
                <a:solidFill>
                  <a:srgbClr val="FF0000"/>
                </a:solidFill>
                <a:latin typeface="Times New Roman" panose="02020603050405020304" pitchFamily="18" charset="0"/>
                <a:cs typeface="Times New Roman" panose="02020603050405020304" pitchFamily="18" charset="0"/>
              </a:rPr>
              <a:t>Karyotype</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253219"/>
            <a:ext cx="11971606" cy="6283784"/>
          </a:xfrm>
        </p:spPr>
        <p:txBody>
          <a:bodyPr>
            <a:noAutofit/>
          </a:bodyPr>
          <a:lstStyle/>
          <a:p>
            <a:r>
              <a:rPr lang="en-US" dirty="0" err="1" smtClean="0"/>
              <a:t>Karyotype</a:t>
            </a:r>
            <a:r>
              <a:rPr lang="en-US" dirty="0" smtClean="0"/>
              <a:t> is a test to identify and evaluate the size, shape, and number of chromosomes in a sample of body cells. Extra or missing chromosomes, or abnormal positions of chromosome pieces, can cause problems with a person's growth, development, and body functions.</a:t>
            </a:r>
          </a:p>
          <a:p>
            <a:r>
              <a:rPr lang="en-US" b="1" dirty="0" smtClean="0">
                <a:solidFill>
                  <a:srgbClr val="FF0000"/>
                </a:solidFill>
              </a:rPr>
              <a:t>What is a </a:t>
            </a:r>
            <a:r>
              <a:rPr lang="en-US" b="1" dirty="0" err="1" smtClean="0">
                <a:solidFill>
                  <a:srgbClr val="FF0000"/>
                </a:solidFill>
              </a:rPr>
              <a:t>Karyotype</a:t>
            </a:r>
            <a:r>
              <a:rPr lang="en-US" b="1" dirty="0" smtClean="0">
                <a:solidFill>
                  <a:srgbClr val="FF0000"/>
                </a:solidFill>
              </a:rPr>
              <a:t>?</a:t>
            </a:r>
            <a:endParaRPr lang="en-US" dirty="0" smtClean="0">
              <a:solidFill>
                <a:srgbClr val="FF0000"/>
              </a:solidFill>
            </a:endParaRPr>
          </a:p>
          <a:p>
            <a:r>
              <a:rPr lang="en-US" dirty="0" smtClean="0"/>
              <a:t>Most living things have </a:t>
            </a:r>
            <a:r>
              <a:rPr lang="en-US" b="1" dirty="0" smtClean="0"/>
              <a:t>chromosomes</a:t>
            </a:r>
            <a:r>
              <a:rPr lang="en-US" dirty="0" smtClean="0"/>
              <a:t>, or units of genetic information, in their cells. The number and appearance of chromosomes vary among species. A </a:t>
            </a:r>
            <a:r>
              <a:rPr lang="en-US" b="1" dirty="0" err="1" smtClean="0"/>
              <a:t>karyotype</a:t>
            </a:r>
            <a:r>
              <a:rPr lang="en-US" dirty="0" smtClean="0"/>
              <a:t> is the number, size, and shape of chromosomes in an organism. To determine the </a:t>
            </a:r>
            <a:r>
              <a:rPr lang="en-US" dirty="0" err="1" smtClean="0"/>
              <a:t>karyotype</a:t>
            </a:r>
            <a:r>
              <a:rPr lang="en-US" dirty="0" smtClean="0"/>
              <a:t> of an organism, scientists must follow these steps:</a:t>
            </a:r>
          </a:p>
          <a:p>
            <a:pPr lvl="0"/>
            <a:r>
              <a:rPr lang="en-US" dirty="0" smtClean="0"/>
              <a:t>Collect a cell from an </a:t>
            </a:r>
            <a:r>
              <a:rPr lang="en-US" dirty="0" smtClean="0"/>
              <a:t>individual.</a:t>
            </a:r>
            <a:endParaRPr lang="en-US" dirty="0" smtClean="0"/>
          </a:p>
          <a:p>
            <a:pPr lvl="0"/>
            <a:r>
              <a:rPr lang="en-US" dirty="0" smtClean="0"/>
              <a:t>Induce the cell to </a:t>
            </a:r>
            <a:r>
              <a:rPr lang="en-US" dirty="0" smtClean="0"/>
              <a:t>divide.</a:t>
            </a:r>
            <a:endParaRPr lang="en-US" dirty="0" smtClean="0"/>
          </a:p>
          <a:p>
            <a:pPr lvl="0"/>
            <a:r>
              <a:rPr lang="en-US" dirty="0" smtClean="0"/>
              <a:t>View </a:t>
            </a:r>
            <a:r>
              <a:rPr lang="en-US" dirty="0" smtClean="0"/>
              <a:t>the cell under a </a:t>
            </a:r>
            <a:r>
              <a:rPr lang="en-US" dirty="0" smtClean="0"/>
              <a:t>microscope.</a:t>
            </a:r>
          </a:p>
          <a:p>
            <a:pPr lvl="0"/>
            <a:r>
              <a:rPr lang="en-US" dirty="0" smtClean="0"/>
              <a:t>Stop cell division in metaphase when chromosomes are easiest to see.</a:t>
            </a:r>
          </a:p>
          <a:p>
            <a:pPr lvl="0"/>
            <a:r>
              <a:rPr lang="en-US" dirty="0" smtClean="0"/>
              <a:t>Stain the chromosomes to make them visible.</a:t>
            </a:r>
          </a:p>
          <a:p>
            <a:pPr lvl="0"/>
            <a:endParaRPr lang="en-US" dirty="0" smtClean="0"/>
          </a:p>
          <a:p>
            <a:pPr lvl="0"/>
            <a:endParaRPr lang="en-US" dirty="0" smtClean="0"/>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42363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588" y="-157337"/>
            <a:ext cx="10321016" cy="987331"/>
          </a:xfrm>
        </p:spPr>
        <p: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ANALYSIS OF KARYOTYPE</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0984" y="520505"/>
            <a:ext cx="11540622" cy="6086835"/>
          </a:xfrm>
        </p:spPr>
        <p:txBody>
          <a:bodyPr>
            <a:noAutofit/>
          </a:bodyPr>
          <a:lstStyle/>
          <a:p>
            <a:pPr lvl="0"/>
            <a:r>
              <a:rPr lang="en-US" dirty="0" smtClean="0"/>
              <a:t>It is often easier to understand a </a:t>
            </a:r>
            <a:r>
              <a:rPr lang="en-US" dirty="0" err="1" smtClean="0"/>
              <a:t>karyotype</a:t>
            </a:r>
            <a:r>
              <a:rPr lang="en-US" dirty="0" smtClean="0"/>
              <a:t> if a picture is taken. A </a:t>
            </a:r>
            <a:r>
              <a:rPr lang="en-US" b="1" dirty="0" err="1" smtClean="0"/>
              <a:t>karyogram</a:t>
            </a:r>
            <a:r>
              <a:rPr lang="en-US" dirty="0" smtClean="0"/>
              <a:t> is a photograph of an organism's chromosomes, in which the chromosomes have been sorted and arranged by size</a:t>
            </a:r>
            <a:r>
              <a:rPr lang="en-US" dirty="0" smtClean="0"/>
              <a:t>.</a:t>
            </a:r>
          </a:p>
          <a:p>
            <a:r>
              <a:rPr lang="en-US" dirty="0" smtClean="0"/>
              <a:t>Humans have a total of 46 chromosomes (23 from each parent), which you can see in the </a:t>
            </a:r>
            <a:r>
              <a:rPr lang="en-US" dirty="0" err="1" smtClean="0"/>
              <a:t>karyograms</a:t>
            </a:r>
            <a:r>
              <a:rPr lang="en-US" dirty="0" smtClean="0"/>
              <a:t>. In </a:t>
            </a:r>
            <a:r>
              <a:rPr lang="en-US" dirty="0" err="1" smtClean="0"/>
              <a:t>karyograms</a:t>
            </a:r>
            <a:r>
              <a:rPr lang="en-US" dirty="0" smtClean="0"/>
              <a:t>, homologous chromosomes, or pairs of chromosomes that are the same size and shape, are grouped together. Humans have 22 of these pairs called </a:t>
            </a:r>
            <a:r>
              <a:rPr lang="en-US" b="1" dirty="0" err="1" smtClean="0"/>
              <a:t>autosomes</a:t>
            </a:r>
            <a:r>
              <a:rPr lang="en-US" dirty="0" smtClean="0"/>
              <a:t>.</a:t>
            </a:r>
          </a:p>
          <a:p>
            <a:r>
              <a:rPr lang="en-US" dirty="0" err="1" smtClean="0"/>
              <a:t>Autosomes</a:t>
            </a:r>
            <a:r>
              <a:rPr lang="en-US" dirty="0" smtClean="0"/>
              <a:t> are chromosomes that have genes for everything but the determination of the sex. In humans, </a:t>
            </a:r>
            <a:r>
              <a:rPr lang="en-US" dirty="0" err="1" smtClean="0"/>
              <a:t>autosomes</a:t>
            </a:r>
            <a:r>
              <a:rPr lang="en-US" dirty="0" smtClean="0"/>
              <a:t> are numbered 1 through 22, and you have two of each number because one came from your mom and one came from your dad. Chromosome 1 is the largest, and chromosome 22 is the smallest.</a:t>
            </a:r>
          </a:p>
          <a:p>
            <a:pPr lvl="0"/>
            <a:endParaRPr lang="en-US" dirty="0" smtClean="0"/>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42363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588" y="-157337"/>
            <a:ext cx="10321016" cy="987331"/>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CONT…</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0984" y="520505"/>
            <a:ext cx="11540622" cy="6086835"/>
          </a:xfrm>
        </p:spPr>
        <p:txBody>
          <a:bodyPr>
            <a:noAutofit/>
          </a:bodyPr>
          <a:lstStyle/>
          <a:p>
            <a:r>
              <a:rPr lang="en-US" dirty="0" err="1" smtClean="0"/>
              <a:t>Autosomes</a:t>
            </a:r>
            <a:r>
              <a:rPr lang="en-US" dirty="0" smtClean="0"/>
              <a:t> only account for 44 of your total chromosomes, so what are the other two? The remaining two chromosomes in humans are called </a:t>
            </a:r>
            <a:r>
              <a:rPr lang="en-US" b="1" dirty="0" smtClean="0"/>
              <a:t>sex chromosomes</a:t>
            </a:r>
            <a:r>
              <a:rPr lang="en-US" dirty="0" smtClean="0"/>
              <a:t> because they are the ones that determine whether you are male or female. They are placed after </a:t>
            </a:r>
            <a:r>
              <a:rPr lang="en-US" dirty="0" err="1" smtClean="0"/>
              <a:t>autosomes</a:t>
            </a:r>
            <a:r>
              <a:rPr lang="en-US" dirty="0" smtClean="0"/>
              <a:t> in a </a:t>
            </a:r>
            <a:r>
              <a:rPr lang="en-US" dirty="0" err="1" smtClean="0"/>
              <a:t>karyogram</a:t>
            </a:r>
            <a:r>
              <a:rPr lang="en-US" dirty="0" smtClean="0"/>
              <a:t>.</a:t>
            </a:r>
          </a:p>
          <a:p>
            <a:r>
              <a:rPr lang="en-US" dirty="0" smtClean="0"/>
              <a:t>Sex chromosomes are not numbered, but instead they are given the letters X and Y. If someone has two X chromosomes, then they will be female. If someone has an X and a Y chromosome, then they will be male.</a:t>
            </a:r>
          </a:p>
          <a:p>
            <a:r>
              <a:rPr lang="en-US" dirty="0" smtClean="0"/>
              <a:t> </a:t>
            </a:r>
          </a:p>
          <a:p>
            <a:pPr lvl="0"/>
            <a:endParaRPr lang="en-US" dirty="0" smtClean="0"/>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423637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631</TotalTime>
  <Words>468</Words>
  <Application>Microsoft Office PowerPoint</Application>
  <PresentationFormat>Custom</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Circuit</vt:lpstr>
      <vt:lpstr>Slide 1</vt:lpstr>
      <vt:lpstr>Introduction</vt:lpstr>
      <vt:lpstr>Slide 3</vt:lpstr>
      <vt:lpstr>Chromosome Morphology</vt:lpstr>
      <vt:lpstr>CONT…</vt:lpstr>
      <vt:lpstr>Slide 6</vt:lpstr>
      <vt:lpstr>Karyotype</vt:lpstr>
      <vt:lpstr>ANALYSIS OF KARYOTYPE</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User</cp:lastModifiedBy>
  <cp:revision>88</cp:revision>
  <dcterms:created xsi:type="dcterms:W3CDTF">2020-04-15T04:54:44Z</dcterms:created>
  <dcterms:modified xsi:type="dcterms:W3CDTF">2020-08-16T03:40:36Z</dcterms:modified>
</cp:coreProperties>
</file>