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06" r:id="rId1"/>
  </p:sldMasterIdLst>
  <p:sldIdLst>
    <p:sldId id="256" r:id="rId2"/>
    <p:sldId id="257" r:id="rId3"/>
    <p:sldId id="284" r:id="rId4"/>
    <p:sldId id="286" r:id="rId5"/>
    <p:sldId id="287" r:id="rId6"/>
    <p:sldId id="289" r:id="rId7"/>
    <p:sldId id="290" r:id="rId8"/>
    <p:sldId id="291" r:id="rId9"/>
    <p:sldId id="292" r:id="rId10"/>
    <p:sldId id="293" r:id="rId11"/>
    <p:sldId id="29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798" y="-96"/>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GB"/>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pPr/>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3968349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pPr/>
              <a:t>8/13/2020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558996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pPr/>
              <a:t>8/13/2020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2264820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GB"/>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pPr/>
              <a:t>8/13/2020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xmlns="" val="5503996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pPr/>
              <a:t>8/13/2020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30008204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GB"/>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pPr/>
              <a:t>8/13/2020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13870284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GB"/>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pPr/>
              <a:t>8/13/2020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24324777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pPr/>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25266694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pPr/>
              <a:t>8/13/2020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4019272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pPr/>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4275453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GB"/>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pPr/>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1187730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pPr/>
              <a:t>8/13/2020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1295120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GB"/>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pPr/>
              <a:t>8/13/2020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3865511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pPr/>
              <a:t>8/13/2020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469556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pPr/>
              <a:t>8/13/2020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3852802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GB"/>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pPr/>
              <a:t>8/13/2020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700557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GB"/>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pPr/>
              <a:t>8/13/2020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1996352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pPr/>
              <a:t>8/13/2020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1997375897"/>
      </p:ext>
    </p:extLst>
  </p:cSld>
  <p:clrMap bg1="dk1" tx1="lt1" bg2="dk2" tx2="lt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 id="2147483918" r:id="rId12"/>
    <p:sldLayoutId id="2147483919" r:id="rId13"/>
    <p:sldLayoutId id="2147483920" r:id="rId14"/>
    <p:sldLayoutId id="2147483921" r:id="rId15"/>
    <p:sldLayoutId id="2147483922" r:id="rId16"/>
    <p:sldLayoutId id="2147483923"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hyperlink" Target="https://medlineplus.gov/ency/article/001558.htm" TargetMode="External"/><Relationship Id="rId3" Type="http://schemas.openxmlformats.org/officeDocument/2006/relationships/hyperlink" Target="https://medlineplus.gov/ency/article/002406.htm" TargetMode="External"/><Relationship Id="rId7" Type="http://schemas.openxmlformats.org/officeDocument/2006/relationships/hyperlink" Target="https://medlineplus.gov/ency/article/002408.htm" TargetMode="External"/><Relationship Id="rId2" Type="http://schemas.openxmlformats.org/officeDocument/2006/relationships/hyperlink" Target="https://medlineplus.gov/ency/article/002400.htm" TargetMode="External"/><Relationship Id="rId1" Type="http://schemas.openxmlformats.org/officeDocument/2006/relationships/slideLayout" Target="../slideLayouts/slideLayout2.xml"/><Relationship Id="rId6" Type="http://schemas.openxmlformats.org/officeDocument/2006/relationships/hyperlink" Target="https://medlineplus.gov/ency/article/002409.htm" TargetMode="External"/><Relationship Id="rId5" Type="http://schemas.openxmlformats.org/officeDocument/2006/relationships/hyperlink" Target="https://medlineplus.gov/ency/article/002410.htm" TargetMode="External"/><Relationship Id="rId4" Type="http://schemas.openxmlformats.org/officeDocument/2006/relationships/hyperlink" Target="https://medlineplus.gov/ency/article/002407.htm"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dlineplus.gov/ency/article/002411.htm" TargetMode="External"/><Relationship Id="rId2" Type="http://schemas.openxmlformats.org/officeDocument/2006/relationships/hyperlink" Target="https://medlineplus.gov/ency/article/002410.htm" TargetMode="External"/><Relationship Id="rId1" Type="http://schemas.openxmlformats.org/officeDocument/2006/relationships/slideLayout" Target="../slideLayouts/slideLayout2.xml"/><Relationship Id="rId5" Type="http://schemas.openxmlformats.org/officeDocument/2006/relationships/hyperlink" Target="https://medlineplus.gov/ency/article/002469.htm" TargetMode="External"/><Relationship Id="rId4" Type="http://schemas.openxmlformats.org/officeDocument/2006/relationships/hyperlink" Target="https://medlineplus.gov/ency/article/002401.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medlineplus.gov/ency/article/002405.htm" TargetMode="External"/><Relationship Id="rId3" Type="http://schemas.openxmlformats.org/officeDocument/2006/relationships/hyperlink" Target="https://medlineplus.gov/ency/article/002402.htm" TargetMode="External"/><Relationship Id="rId7" Type="http://schemas.openxmlformats.org/officeDocument/2006/relationships/hyperlink" Target="https://medlineplus.gov/ency/article/002404.htm" TargetMode="External"/><Relationship Id="rId2" Type="http://schemas.openxmlformats.org/officeDocument/2006/relationships/hyperlink" Target="https://medlineplus.gov/ency/article/002400.htm" TargetMode="External"/><Relationship Id="rId1" Type="http://schemas.openxmlformats.org/officeDocument/2006/relationships/slideLayout" Target="../slideLayouts/slideLayout2.xml"/><Relationship Id="rId6" Type="http://schemas.openxmlformats.org/officeDocument/2006/relationships/hyperlink" Target="https://medlineplus.gov/ency/article/002311.htm" TargetMode="External"/><Relationship Id="rId5" Type="http://schemas.openxmlformats.org/officeDocument/2006/relationships/hyperlink" Target="https://medlineplus.gov/ency/article/002403.htm" TargetMode="External"/><Relationship Id="rId4" Type="http://schemas.openxmlformats.org/officeDocument/2006/relationships/hyperlink" Target="https://medlineplus.gov/ency/article/002467.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17906F-21BB-3049-8160-81EBC4A2D50E}"/>
              </a:ext>
            </a:extLst>
          </p:cNvPr>
          <p:cNvSpPr>
            <a:spLocks noGrp="1"/>
          </p:cNvSpPr>
          <p:nvPr>
            <p:ph type="ctrTitle" idx="4294967295"/>
          </p:nvPr>
        </p:nvSpPr>
        <p:spPr>
          <a:xfrm>
            <a:off x="834984" y="0"/>
            <a:ext cx="9680616" cy="6857999"/>
          </a:xfrm>
        </p:spPr>
        <p:txBody>
          <a:bodyPr>
            <a:noAutofit/>
          </a:bodyPr>
          <a:lstStyle/>
          <a:p>
            <a:r>
              <a:rPr lang="en-US" sz="2800" b="1" dirty="0" smtClean="0">
                <a:latin typeface="Times New Roman" panose="02020603050405020304" pitchFamily="18" charset="0"/>
                <a:cs typeface="Times New Roman" pitchFamily="18" charset="0"/>
              </a:rPr>
              <a:t>Unit 5:</a:t>
            </a:r>
            <a:r>
              <a:rPr lang="en-US" sz="2800" b="1" dirty="0" smtClean="0">
                <a:solidFill>
                  <a:schemeClr val="bg1"/>
                </a:solidFill>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Nutrients</a:t>
            </a:r>
            <a:br>
              <a:rPr lang="en-US" sz="2800" b="1" dirty="0" smtClean="0">
                <a:latin typeface="Times New Roman" panose="02020603050405020304" pitchFamily="18" charset="0"/>
                <a:cs typeface="Times New Roman" panose="02020603050405020304" pitchFamily="18" charset="0"/>
              </a:rPr>
            </a:br>
            <a:r>
              <a:rPr lang="en-US" sz="2800" b="1" dirty="0" smtClean="0">
                <a:latin typeface="Times New Roman" panose="02020603050405020304" pitchFamily="18" charset="0"/>
                <a:cs typeface="Times New Roman" panose="02020603050405020304" pitchFamily="18" charset="0"/>
              </a:rPr>
              <a:t>Topic: Importance and Functions of </a:t>
            </a:r>
            <a:r>
              <a:rPr lang="en-US" sz="2800" b="1" dirty="0" smtClean="0">
                <a:latin typeface="Times New Roman" panose="02020603050405020304" pitchFamily="18" charset="0"/>
                <a:cs typeface="Times New Roman" panose="02020603050405020304" pitchFamily="18" charset="0"/>
              </a:rPr>
              <a:t>Proteins and Vitamins</a:t>
            </a:r>
            <a:r>
              <a:rPr lang="en-US" sz="2800" b="1" dirty="0" smtClean="0">
                <a:latin typeface="Times New Roman" panose="02020603050405020304" pitchFamily="18" charset="0"/>
                <a:cs typeface="Times New Roman" panose="02020603050405020304" pitchFamily="18" charset="0"/>
              </a:rPr>
              <a:t/>
            </a:r>
            <a:br>
              <a:rPr lang="en-US" sz="2800" b="1" dirty="0" smtClean="0">
                <a:latin typeface="Times New Roman" panose="02020603050405020304" pitchFamily="18" charset="0"/>
                <a:cs typeface="Times New Roman" panose="02020603050405020304" pitchFamily="18" charset="0"/>
              </a:rPr>
            </a:br>
            <a:r>
              <a:rPr lang="en-US" sz="2800" b="1" dirty="0" err="1" smtClean="0">
                <a:latin typeface="Times New Roman" panose="02020603050405020304" pitchFamily="18" charset="0"/>
                <a:cs typeface="Times New Roman" panose="02020603050405020304" pitchFamily="18" charset="0"/>
              </a:rPr>
              <a:t>B.Ed</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Hons</a:t>
            </a:r>
            <a:r>
              <a:rPr lang="en-US" sz="2800" b="1" dirty="0" smtClean="0">
                <a:latin typeface="Times New Roman" panose="02020603050405020304" pitchFamily="18" charset="0"/>
                <a:cs typeface="Times New Roman" panose="02020603050405020304" pitchFamily="18" charset="0"/>
              </a:rPr>
              <a:t>) Secondary</a:t>
            </a:r>
            <a:br>
              <a:rPr lang="en-US" sz="2800" b="1" dirty="0" smtClean="0">
                <a:latin typeface="Times New Roman" panose="02020603050405020304" pitchFamily="18" charset="0"/>
                <a:cs typeface="Times New Roman" panose="02020603050405020304" pitchFamily="18" charset="0"/>
              </a:rPr>
            </a:br>
            <a:r>
              <a:rPr lang="en-US" sz="2800" b="1" dirty="0" smtClean="0">
                <a:latin typeface="Times New Roman" panose="02020603050405020304" pitchFamily="18" charset="0"/>
                <a:cs typeface="Times New Roman" panose="02020603050405020304" pitchFamily="18" charset="0"/>
              </a:rPr>
              <a:t>Semester</a:t>
            </a:r>
            <a:r>
              <a:rPr lang="en-US" sz="2800" b="1" dirty="0" smtClean="0">
                <a:latin typeface="Times New Roman" panose="02020603050405020304" pitchFamily="18" charset="0"/>
                <a:cs typeface="Times New Roman" panose="02020603050405020304" pitchFamily="18" charset="0"/>
              </a:rPr>
              <a:t>: I</a:t>
            </a:r>
            <a:br>
              <a:rPr lang="en-US" sz="2800" b="1" dirty="0" smtClean="0">
                <a:latin typeface="Times New Roman" panose="02020603050405020304" pitchFamily="18" charset="0"/>
                <a:cs typeface="Times New Roman" panose="02020603050405020304" pitchFamily="18" charset="0"/>
              </a:rPr>
            </a:br>
            <a:r>
              <a:rPr lang="en-US" sz="2800" b="1" dirty="0" smtClean="0">
                <a:latin typeface="Times New Roman" panose="02020603050405020304" pitchFamily="18" charset="0"/>
                <a:cs typeface="Times New Roman" panose="02020603050405020304" pitchFamily="18" charset="0"/>
              </a:rPr>
              <a:t>Subject</a:t>
            </a:r>
            <a:r>
              <a:rPr lang="en-US" sz="2800" b="1" dirty="0" smtClean="0">
                <a:latin typeface="Times New Roman" panose="02020603050405020304" pitchFamily="18" charset="0"/>
                <a:cs typeface="Times New Roman" panose="02020603050405020304" pitchFamily="18" charset="0"/>
              </a:rPr>
              <a:t>: Biology I (Minor)</a:t>
            </a:r>
            <a:br>
              <a:rPr lang="en-US" sz="2800" b="1" dirty="0" smtClean="0">
                <a:latin typeface="Times New Roman" panose="02020603050405020304" pitchFamily="18" charset="0"/>
                <a:cs typeface="Times New Roman" panose="02020603050405020304" pitchFamily="18" charset="0"/>
              </a:rPr>
            </a:br>
            <a:r>
              <a:rPr lang="en-US" sz="2800" b="1" dirty="0" smtClean="0">
                <a:latin typeface="Times New Roman" panose="02020603050405020304" pitchFamily="18" charset="0"/>
                <a:cs typeface="Times New Roman" panose="02020603050405020304" pitchFamily="18" charset="0"/>
              </a:rPr>
              <a:t>Course Title: General Biology </a:t>
            </a:r>
            <a:br>
              <a:rPr lang="en-US" sz="2800" b="1" dirty="0" smtClean="0">
                <a:latin typeface="Times New Roman" panose="02020603050405020304" pitchFamily="18" charset="0"/>
                <a:cs typeface="Times New Roman" panose="02020603050405020304" pitchFamily="18" charset="0"/>
              </a:rPr>
            </a:br>
            <a:r>
              <a:rPr lang="en-US" sz="2800" b="1" dirty="0" smtClean="0">
                <a:latin typeface="Times New Roman" panose="02020603050405020304" pitchFamily="18" charset="0"/>
                <a:cs typeface="Times New Roman" panose="02020603050405020304" pitchFamily="18" charset="0"/>
              </a:rPr>
              <a:t>Represented By: Ms Sidra </a:t>
            </a:r>
            <a:r>
              <a:rPr lang="en-US" sz="2800" b="1" dirty="0" err="1" smtClean="0">
                <a:latin typeface="Times New Roman" panose="02020603050405020304" pitchFamily="18" charset="0"/>
                <a:cs typeface="Times New Roman" panose="02020603050405020304" pitchFamily="18" charset="0"/>
              </a:rPr>
              <a:t>Younis</a:t>
            </a:r>
            <a:r>
              <a:rPr lang="en-US" sz="2800" b="1" dirty="0" smtClean="0">
                <a:latin typeface="Times New Roman" panose="02020603050405020304" pitchFamily="18" charset="0"/>
                <a:cs typeface="Times New Roman" panose="02020603050405020304" pitchFamily="18" charset="0"/>
              </a:rPr>
              <a:t/>
            </a:r>
            <a:br>
              <a:rPr lang="en-US" sz="2800" b="1" dirty="0" smtClean="0">
                <a:latin typeface="Times New Roman" panose="02020603050405020304" pitchFamily="18" charset="0"/>
                <a:cs typeface="Times New Roman" panose="02020603050405020304" pitchFamily="18" charset="0"/>
              </a:rPr>
            </a:br>
            <a:r>
              <a:rPr lang="en-US" sz="2800" b="1" dirty="0" smtClean="0">
                <a:latin typeface="Times New Roman" panose="02020603050405020304" pitchFamily="18" charset="0"/>
                <a:cs typeface="Times New Roman" panose="02020603050405020304" pitchFamily="18" charset="0"/>
              </a:rPr>
              <a:t>Department of Education(Planning And Development)</a:t>
            </a:r>
            <a:br>
              <a:rPr lang="en-US" sz="2800" b="1" dirty="0" smtClean="0">
                <a:latin typeface="Times New Roman" panose="02020603050405020304" pitchFamily="18" charset="0"/>
                <a:cs typeface="Times New Roman" panose="02020603050405020304" pitchFamily="18" charset="0"/>
              </a:rPr>
            </a:br>
            <a:r>
              <a:rPr lang="en-US" sz="2800" b="1" dirty="0" smtClean="0">
                <a:latin typeface="Times New Roman" panose="02020603050405020304" pitchFamily="18" charset="0"/>
                <a:cs typeface="Times New Roman" panose="02020603050405020304" pitchFamily="18" charset="0"/>
              </a:rPr>
              <a:t>Lahore College for Women University, Lahore</a:t>
            </a:r>
            <a:br>
              <a:rPr lang="en-US" sz="2800" b="1" dirty="0" smtClean="0">
                <a:latin typeface="Times New Roman" panose="02020603050405020304" pitchFamily="18" charset="0"/>
                <a:cs typeface="Times New Roman" panose="02020603050405020304" pitchFamily="18" charset="0"/>
              </a:rPr>
            </a:br>
            <a:r>
              <a:rPr lang="x-none" sz="2800" smtClean="0">
                <a:latin typeface="Times New Roman" panose="02020603050405020304" pitchFamily="18" charset="0"/>
                <a:cs typeface="Times New Roman" panose="02020603050405020304" pitchFamily="18" charset="0"/>
              </a:rPr>
              <a:t/>
            </a:r>
            <a:br>
              <a:rPr lang="x-none" sz="2800" smtClean="0">
                <a:latin typeface="Times New Roman" panose="02020603050405020304" pitchFamily="18" charset="0"/>
                <a:cs typeface="Times New Roman" panose="02020603050405020304" pitchFamily="18" charset="0"/>
              </a:rPr>
            </a:br>
            <a:endParaRPr lang="en-US" sz="2800" dirty="0"/>
          </a:p>
        </p:txBody>
      </p:sp>
    </p:spTree>
    <p:extLst>
      <p:ext uri="{BB962C8B-B14F-4D97-AF65-F5344CB8AC3E}">
        <p14:creationId xmlns:p14="http://schemas.microsoft.com/office/powerpoint/2010/main" xmlns="" val="12251490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AAEE47-B119-7145-99FB-B1B5287B46ED}"/>
              </a:ext>
            </a:extLst>
          </p:cNvPr>
          <p:cNvSpPr>
            <a:spLocks noGrp="1"/>
          </p:cNvSpPr>
          <p:nvPr>
            <p:ph type="title"/>
          </p:nvPr>
        </p:nvSpPr>
        <p:spPr>
          <a:xfrm>
            <a:off x="228600" y="797873"/>
            <a:ext cx="10826255" cy="878527"/>
          </a:xfrm>
        </p:spPr>
        <p:txBody>
          <a:bodyPr anchor="ctr">
            <a:normAutofit fontScale="90000"/>
          </a:bodyPr>
          <a:lstStyle/>
          <a:p>
            <a:r>
              <a:rPr lang="en-US" b="1" dirty="0" smtClean="0">
                <a:latin typeface="Times New Roman" pitchFamily="18" charset="0"/>
                <a:cs typeface="Times New Roman" pitchFamily="18" charset="0"/>
              </a:rPr>
              <a:t>Cont…</a:t>
            </a:r>
            <a:r>
              <a:rPr lang="en-US" b="1" dirty="0" smtClean="0"/>
              <a:t/>
            </a:r>
            <a:br>
              <a:rPr lang="en-US" b="1" dirty="0" smtClean="0"/>
            </a:br>
            <a:endParaRPr lang="en-US" b="1"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1210BB4A-5A29-CE4A-AF0F-90241BB295CF}"/>
              </a:ext>
            </a:extLst>
          </p:cNvPr>
          <p:cNvSpPr>
            <a:spLocks noGrp="1"/>
          </p:cNvSpPr>
          <p:nvPr>
            <p:ph idx="1"/>
          </p:nvPr>
        </p:nvSpPr>
        <p:spPr>
          <a:xfrm>
            <a:off x="0" y="2133600"/>
            <a:ext cx="12192000" cy="4724400"/>
          </a:xfrm>
        </p:spPr>
        <p:txBody>
          <a:bodyPr anchor="t">
            <a:noAutofit/>
          </a:bodyPr>
          <a:lstStyle/>
          <a:p>
            <a:pPr lvl="0" fontAlgn="base"/>
            <a:r>
              <a:rPr lang="en-US" b="1" u="sng" dirty="0" smtClean="0">
                <a:latin typeface="Times New Roman" pitchFamily="18" charset="0"/>
                <a:cs typeface="Times New Roman" pitchFamily="18" charset="0"/>
                <a:hlinkClick r:id="rId2"/>
              </a:rPr>
              <a:t> </a:t>
            </a:r>
            <a:r>
              <a:rPr lang="en-US" b="1" u="sng" dirty="0" smtClean="0">
                <a:latin typeface="Times New Roman" pitchFamily="18" charset="0"/>
                <a:cs typeface="Times New Roman" pitchFamily="18" charset="0"/>
                <a:hlinkClick r:id="rId3"/>
              </a:rPr>
              <a:t>Vitamin E</a:t>
            </a:r>
            <a:r>
              <a:rPr lang="en-US" dirty="0" smtClean="0">
                <a:latin typeface="Times New Roman" pitchFamily="18" charset="0"/>
                <a:cs typeface="Times New Roman" pitchFamily="18" charset="0"/>
              </a:rPr>
              <a:t> is an antioxidant also known as </a:t>
            </a:r>
            <a:r>
              <a:rPr lang="en-US" dirty="0" err="1" smtClean="0">
                <a:latin typeface="Times New Roman" pitchFamily="18" charset="0"/>
                <a:cs typeface="Times New Roman" pitchFamily="18" charset="0"/>
              </a:rPr>
              <a:t>tocopherol</a:t>
            </a:r>
            <a:r>
              <a:rPr lang="en-US" dirty="0" smtClean="0">
                <a:latin typeface="Times New Roman" pitchFamily="18" charset="0"/>
                <a:cs typeface="Times New Roman" pitchFamily="18" charset="0"/>
              </a:rPr>
              <a:t>. It helps the body form red blood cells and use vitamin K.</a:t>
            </a:r>
          </a:p>
          <a:p>
            <a:pPr lvl="0" fontAlgn="base"/>
            <a:r>
              <a:rPr lang="en-US" b="1" u="sng" dirty="0" smtClean="0">
                <a:latin typeface="Times New Roman" pitchFamily="18" charset="0"/>
                <a:cs typeface="Times New Roman" pitchFamily="18" charset="0"/>
                <a:hlinkClick r:id="rId4"/>
              </a:rPr>
              <a:t>Vitamin K</a:t>
            </a:r>
            <a:r>
              <a:rPr lang="en-US" dirty="0" smtClean="0">
                <a:latin typeface="Times New Roman" pitchFamily="18" charset="0"/>
                <a:cs typeface="Times New Roman" pitchFamily="18" charset="0"/>
              </a:rPr>
              <a:t> is not listed among the essential vitamins, but without it blood would not stick together (coagulate). Some studies suggest that it is important for bone health.</a:t>
            </a:r>
          </a:p>
          <a:p>
            <a:pPr lvl="0" fontAlgn="base"/>
            <a:r>
              <a:rPr lang="en-US" b="1" u="sng" dirty="0" smtClean="0">
                <a:latin typeface="Times New Roman" pitchFamily="18" charset="0"/>
                <a:cs typeface="Times New Roman" pitchFamily="18" charset="0"/>
                <a:hlinkClick r:id="rId5"/>
              </a:rPr>
              <a:t>Biotin</a:t>
            </a:r>
            <a:r>
              <a:rPr lang="en-US" dirty="0" smtClean="0">
                <a:latin typeface="Times New Roman" pitchFamily="18" charset="0"/>
                <a:cs typeface="Times New Roman" pitchFamily="18" charset="0"/>
              </a:rPr>
              <a:t> is essential for the metabolism of proteins and carbohydrates, and in the production of hormones and cholesterol.</a:t>
            </a:r>
          </a:p>
          <a:p>
            <a:pPr lvl="0" fontAlgn="base"/>
            <a:r>
              <a:rPr lang="en-US" b="1" u="sng" dirty="0" smtClean="0">
                <a:latin typeface="Times New Roman" pitchFamily="18" charset="0"/>
                <a:cs typeface="Times New Roman" pitchFamily="18" charset="0"/>
                <a:hlinkClick r:id="rId6"/>
              </a:rPr>
              <a:t>Niacin</a:t>
            </a:r>
            <a:r>
              <a:rPr lang="en-US" dirty="0" smtClean="0">
                <a:latin typeface="Times New Roman" pitchFamily="18" charset="0"/>
                <a:cs typeface="Times New Roman" pitchFamily="18" charset="0"/>
              </a:rPr>
              <a:t> is a B vitamin that helps maintain healthy skin and nerves. It also has cholesterol-lowering effects at higher doses.</a:t>
            </a:r>
          </a:p>
          <a:p>
            <a:pPr lvl="0" fontAlgn="base"/>
            <a:r>
              <a:rPr lang="en-US" b="1" u="sng" dirty="0" err="1" smtClean="0">
                <a:latin typeface="Times New Roman" pitchFamily="18" charset="0"/>
                <a:cs typeface="Times New Roman" pitchFamily="18" charset="0"/>
                <a:hlinkClick r:id="rId7"/>
              </a:rPr>
              <a:t>Folate</a:t>
            </a:r>
            <a:r>
              <a:rPr lang="en-US" dirty="0" smtClean="0">
                <a:latin typeface="Times New Roman" pitchFamily="18" charset="0"/>
                <a:cs typeface="Times New Roman" pitchFamily="18" charset="0"/>
              </a:rPr>
              <a:t> works with vitamin B12 to help form red blood cells. It is needed for the production of DNA, which controls tissue growth and cell function. Any woman who is pregnant should be sure to get enough </a:t>
            </a:r>
            <a:r>
              <a:rPr lang="en-US" dirty="0" err="1" smtClean="0">
                <a:latin typeface="Times New Roman" pitchFamily="18" charset="0"/>
                <a:cs typeface="Times New Roman" pitchFamily="18" charset="0"/>
              </a:rPr>
              <a:t>folate</a:t>
            </a:r>
            <a:r>
              <a:rPr lang="en-US" dirty="0" smtClean="0">
                <a:latin typeface="Times New Roman" pitchFamily="18" charset="0"/>
                <a:cs typeface="Times New Roman" pitchFamily="18" charset="0"/>
              </a:rPr>
              <a:t>. Low levels of </a:t>
            </a:r>
            <a:r>
              <a:rPr lang="en-US" dirty="0" err="1" smtClean="0">
                <a:latin typeface="Times New Roman" pitchFamily="18" charset="0"/>
                <a:cs typeface="Times New Roman" pitchFamily="18" charset="0"/>
              </a:rPr>
              <a:t>folate</a:t>
            </a:r>
            <a:r>
              <a:rPr lang="en-US" dirty="0" smtClean="0">
                <a:latin typeface="Times New Roman" pitchFamily="18" charset="0"/>
                <a:cs typeface="Times New Roman" pitchFamily="18" charset="0"/>
              </a:rPr>
              <a:t> are linked to birth defects such as </a:t>
            </a:r>
            <a:r>
              <a:rPr lang="en-US" u="sng" dirty="0" err="1" smtClean="0">
                <a:latin typeface="Times New Roman" pitchFamily="18" charset="0"/>
                <a:cs typeface="Times New Roman" pitchFamily="18" charset="0"/>
                <a:hlinkClick r:id="rId8"/>
              </a:rPr>
              <a:t>spina</a:t>
            </a:r>
            <a:r>
              <a:rPr lang="en-US" u="sng" dirty="0" smtClean="0">
                <a:latin typeface="Times New Roman" pitchFamily="18" charset="0"/>
                <a:cs typeface="Times New Roman" pitchFamily="18" charset="0"/>
                <a:hlinkClick r:id="rId8"/>
              </a:rPr>
              <a:t> bifida</a:t>
            </a:r>
            <a:r>
              <a:rPr lang="en-US" dirty="0" smtClean="0">
                <a:latin typeface="Times New Roman" pitchFamily="18" charset="0"/>
                <a:cs typeface="Times New Roman" pitchFamily="18" charset="0"/>
              </a:rPr>
              <a:t>. Many foods are now fortified with folic acid.</a:t>
            </a:r>
          </a:p>
          <a:p>
            <a:pPr lvl="0" fontAlgn="base"/>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41691919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AAEE47-B119-7145-99FB-B1B5287B46ED}"/>
              </a:ext>
            </a:extLst>
          </p:cNvPr>
          <p:cNvSpPr>
            <a:spLocks noGrp="1"/>
          </p:cNvSpPr>
          <p:nvPr>
            <p:ph type="title"/>
          </p:nvPr>
        </p:nvSpPr>
        <p:spPr>
          <a:xfrm>
            <a:off x="304800" y="797873"/>
            <a:ext cx="10750055" cy="878527"/>
          </a:xfrm>
        </p:spPr>
        <p:txBody>
          <a:bodyPr anchor="ctr">
            <a:normAutofit fontScale="90000"/>
          </a:bodyPr>
          <a:lstStyle/>
          <a:p>
            <a:r>
              <a:rPr lang="en-US" b="1" dirty="0" smtClean="0">
                <a:latin typeface="Times New Roman" pitchFamily="18" charset="0"/>
                <a:cs typeface="Times New Roman" pitchFamily="18" charset="0"/>
              </a:rPr>
              <a:t>Cont…</a:t>
            </a:r>
            <a:r>
              <a:rPr lang="en-US" b="1" dirty="0" smtClean="0"/>
              <a:t/>
            </a:r>
            <a:br>
              <a:rPr lang="en-US" b="1" dirty="0" smtClean="0"/>
            </a:br>
            <a:endParaRPr lang="en-US" b="1"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1210BB4A-5A29-CE4A-AF0F-90241BB295CF}"/>
              </a:ext>
            </a:extLst>
          </p:cNvPr>
          <p:cNvSpPr>
            <a:spLocks noGrp="1"/>
          </p:cNvSpPr>
          <p:nvPr>
            <p:ph idx="1"/>
          </p:nvPr>
        </p:nvSpPr>
        <p:spPr>
          <a:xfrm>
            <a:off x="0" y="2133600"/>
            <a:ext cx="12192000" cy="4724400"/>
          </a:xfrm>
        </p:spPr>
        <p:txBody>
          <a:bodyPr anchor="t">
            <a:noAutofit/>
          </a:bodyPr>
          <a:lstStyle/>
          <a:p>
            <a:pPr lvl="0" fontAlgn="base"/>
            <a:r>
              <a:rPr lang="en-US" b="1" u="sng" dirty="0" err="1" smtClean="0">
                <a:latin typeface="Times New Roman" pitchFamily="18" charset="0"/>
                <a:cs typeface="Times New Roman" pitchFamily="18" charset="0"/>
                <a:hlinkClick r:id="rId2"/>
              </a:rPr>
              <a:t>Pantothenic</a:t>
            </a:r>
            <a:r>
              <a:rPr lang="en-US" b="1" u="sng" dirty="0" smtClean="0">
                <a:latin typeface="Times New Roman" pitchFamily="18" charset="0"/>
                <a:cs typeface="Times New Roman" pitchFamily="18" charset="0"/>
                <a:hlinkClick r:id="rId2"/>
              </a:rPr>
              <a:t> acid</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is essential for the metabolism of food. It also plays a role in the production of hormones and cholesterol.</a:t>
            </a:r>
          </a:p>
          <a:p>
            <a:pPr lvl="0" fontAlgn="base"/>
            <a:r>
              <a:rPr lang="en-US" b="1" u="sng" dirty="0" smtClean="0">
                <a:latin typeface="Times New Roman" pitchFamily="18" charset="0"/>
                <a:cs typeface="Times New Roman" pitchFamily="18" charset="0"/>
                <a:hlinkClick r:id="rId3"/>
              </a:rPr>
              <a:t>Riboflavin</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(vitamin B2) works with the other B vitamins. It is important for body growth and the production of red blood cells.</a:t>
            </a:r>
          </a:p>
          <a:p>
            <a:pPr lvl="0" fontAlgn="base"/>
            <a:r>
              <a:rPr lang="en-US" b="1" u="sng" dirty="0" smtClean="0">
                <a:latin typeface="Times New Roman" pitchFamily="18" charset="0"/>
                <a:cs typeface="Times New Roman" pitchFamily="18" charset="0"/>
                <a:hlinkClick r:id="rId4"/>
              </a:rPr>
              <a:t>Thiamine</a:t>
            </a:r>
            <a:r>
              <a:rPr lang="en-US" dirty="0" smtClean="0">
                <a:latin typeface="Times New Roman" pitchFamily="18" charset="0"/>
                <a:cs typeface="Times New Roman" pitchFamily="18" charset="0"/>
              </a:rPr>
              <a:t> (vitamin B1) helps the body cells change </a:t>
            </a:r>
            <a:r>
              <a:rPr lang="en-US" u="sng" dirty="0" smtClean="0">
                <a:latin typeface="Times New Roman" pitchFamily="18" charset="0"/>
                <a:cs typeface="Times New Roman" pitchFamily="18" charset="0"/>
                <a:hlinkClick r:id="rId5"/>
              </a:rPr>
              <a:t>carbohydrates</a:t>
            </a:r>
            <a:r>
              <a:rPr lang="en-US" dirty="0" smtClean="0">
                <a:latin typeface="Times New Roman" pitchFamily="18" charset="0"/>
                <a:cs typeface="Times New Roman" pitchFamily="18" charset="0"/>
              </a:rPr>
              <a:t> into energy. Getting enough carbohydrates is very important during pregnancy and breastfeeding. It is also essential for heart function and healthy nerve cells.</a:t>
            </a:r>
          </a:p>
          <a:p>
            <a:pPr>
              <a:buNone/>
            </a:pPr>
            <a:endParaRPr lang="en-US" dirty="0" smtClean="0"/>
          </a:p>
        </p:txBody>
      </p:sp>
    </p:spTree>
    <p:extLst>
      <p:ext uri="{BB962C8B-B14F-4D97-AF65-F5344CB8AC3E}">
        <p14:creationId xmlns:p14="http://schemas.microsoft.com/office/powerpoint/2010/main" xmlns="" val="41691919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AAEE47-B119-7145-99FB-B1B5287B46ED}"/>
              </a:ext>
            </a:extLst>
          </p:cNvPr>
          <p:cNvSpPr>
            <a:spLocks noGrp="1"/>
          </p:cNvSpPr>
          <p:nvPr>
            <p:ph type="title"/>
          </p:nvPr>
        </p:nvSpPr>
        <p:spPr>
          <a:xfrm>
            <a:off x="609601" y="797873"/>
            <a:ext cx="10445254" cy="1039091"/>
          </a:xfrm>
        </p:spPr>
        <p:txBody>
          <a:bodyPr anchor="ctr">
            <a:normAutofit/>
          </a:bodyPr>
          <a:lstStyle/>
          <a:p>
            <a:pPr algn="ctr"/>
            <a:r>
              <a:rPr lang="en-GB" b="1" dirty="0" smtClean="0">
                <a:latin typeface="Times New Roman" pitchFamily="18" charset="0"/>
                <a:cs typeface="Times New Roman" pitchFamily="18" charset="0"/>
              </a:rPr>
              <a:t>Proteins</a:t>
            </a:r>
            <a:endParaRPr lang="en-US" b="1"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1210BB4A-5A29-CE4A-AF0F-90241BB295CF}"/>
              </a:ext>
            </a:extLst>
          </p:cNvPr>
          <p:cNvSpPr>
            <a:spLocks noGrp="1"/>
          </p:cNvSpPr>
          <p:nvPr>
            <p:ph idx="1"/>
          </p:nvPr>
        </p:nvSpPr>
        <p:spPr>
          <a:xfrm>
            <a:off x="0" y="1905000"/>
            <a:ext cx="12192000" cy="4953000"/>
          </a:xfrm>
        </p:spPr>
        <p:txBody>
          <a:bodyPr anchor="t">
            <a:noAutofit/>
          </a:bodyPr>
          <a:lstStyle/>
          <a:p>
            <a:r>
              <a:rPr lang="en-US" dirty="0" smtClean="0">
                <a:latin typeface="Times New Roman" pitchFamily="18" charset="0"/>
                <a:cs typeface="Times New Roman" pitchFamily="18" charset="0"/>
              </a:rPr>
              <a:t>Proteins are macronutrients that support the growth and maintenance of body tissues. Amino acids are the basic building blocks of proteins and are classified as essential or non-essential. Essential amino acids are obtained from protein-rich foods such as meat, legumes and poultry, while non-essential ones are synthesized naturally in your body. According to the Centers for Disease Control and Prevention, should obtain 10 percent to 25 percent of your daily calorie needs from proteins.</a:t>
            </a:r>
          </a:p>
          <a:p>
            <a:r>
              <a:rPr lang="en-US" b="1" dirty="0" smtClean="0">
                <a:latin typeface="Times New Roman" pitchFamily="18" charset="0"/>
                <a:cs typeface="Times New Roman" pitchFamily="18" charset="0"/>
              </a:rPr>
              <a:t>TYPES OF </a:t>
            </a:r>
            <a:r>
              <a:rPr lang="en-US" b="1" dirty="0" smtClean="0">
                <a:latin typeface="Times New Roman" pitchFamily="18" charset="0"/>
                <a:cs typeface="Times New Roman" pitchFamily="18" charset="0"/>
              </a:rPr>
              <a:t>PROTEINS:</a:t>
            </a:r>
          </a:p>
          <a:p>
            <a:pPr>
              <a:buNone/>
            </a:pPr>
            <a:r>
              <a:rPr lang="en-US" sz="2400" b="1" dirty="0" smtClean="0">
                <a:latin typeface="Times New Roman" pitchFamily="18" charset="0"/>
                <a:cs typeface="Times New Roman" pitchFamily="18" charset="0"/>
              </a:rPr>
              <a:t>1: Hormonal</a:t>
            </a:r>
            <a:endParaRPr lang="en-US" sz="2400"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Hormones are protein-based chemicals secreted by the cells of the endocrine glands. Usually transported through the blood, hormones act as chemical messengers that transmit signals from one cell to another. Each hormone affects certain cells in body, known as target cells. Such cells have specific receptors on which the hormone attaches itself to transmit the signals. An example of a hormonal protein is insulin, which is secreted by the pancreas to regulate the levels of blood sugar in body.</a:t>
            </a:r>
          </a:p>
          <a:p>
            <a:pPr>
              <a:buNone/>
            </a:pPr>
            <a:endParaRPr lang="en-US" sz="2000" dirty="0">
              <a:ea typeface="Verdana" panose="020B0604030504040204" pitchFamily="34" charset="0"/>
            </a:endParaRPr>
          </a:p>
        </p:txBody>
      </p:sp>
    </p:spTree>
    <p:extLst>
      <p:ext uri="{BB962C8B-B14F-4D97-AF65-F5344CB8AC3E}">
        <p14:creationId xmlns:p14="http://schemas.microsoft.com/office/powerpoint/2010/main" xmlns="" val="41691919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AAEE47-B119-7145-99FB-B1B5287B46ED}"/>
              </a:ext>
            </a:extLst>
          </p:cNvPr>
          <p:cNvSpPr>
            <a:spLocks noGrp="1"/>
          </p:cNvSpPr>
          <p:nvPr>
            <p:ph type="title"/>
          </p:nvPr>
        </p:nvSpPr>
        <p:spPr>
          <a:xfrm>
            <a:off x="609601" y="797873"/>
            <a:ext cx="10445254" cy="878527"/>
          </a:xfrm>
        </p:spPr>
        <p:txBody>
          <a:bodyPr anchor="ctr">
            <a:normAutofit/>
          </a:bodyPr>
          <a:lstStyle/>
          <a:p>
            <a:r>
              <a:rPr lang="en-US" b="1" dirty="0" smtClean="0">
                <a:latin typeface="Times New Roman" pitchFamily="18" charset="0"/>
                <a:cs typeface="Times New Roman" pitchFamily="18" charset="0"/>
              </a:rPr>
              <a:t>Cont…</a:t>
            </a:r>
            <a:endParaRPr lang="en-US" b="1"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1210BB4A-5A29-CE4A-AF0F-90241BB295CF}"/>
              </a:ext>
            </a:extLst>
          </p:cNvPr>
          <p:cNvSpPr>
            <a:spLocks noGrp="1"/>
          </p:cNvSpPr>
          <p:nvPr>
            <p:ph idx="1"/>
          </p:nvPr>
        </p:nvSpPr>
        <p:spPr>
          <a:xfrm>
            <a:off x="152400" y="1828800"/>
            <a:ext cx="11887200" cy="5029200"/>
          </a:xfrm>
        </p:spPr>
        <p:txBody>
          <a:bodyPr anchor="t">
            <a:noAutofit/>
          </a:bodyPr>
          <a:lstStyle/>
          <a:p>
            <a:pPr lvl="1">
              <a:buNone/>
            </a:pPr>
            <a:endParaRPr lang="en-US" b="1" dirty="0" smtClean="0"/>
          </a:p>
          <a:p>
            <a:pPr lvl="1">
              <a:buNone/>
            </a:pPr>
            <a:r>
              <a:rPr lang="en-US" sz="2400" b="1" dirty="0" smtClean="0">
                <a:latin typeface="Times New Roman" pitchFamily="18" charset="0"/>
                <a:cs typeface="Times New Roman" pitchFamily="18" charset="0"/>
              </a:rPr>
              <a:t>2</a:t>
            </a:r>
            <a:r>
              <a:rPr lang="en-US" sz="2400" b="1" dirty="0" smtClean="0">
                <a:latin typeface="Times New Roman" pitchFamily="18" charset="0"/>
                <a:cs typeface="Times New Roman" pitchFamily="18" charset="0"/>
              </a:rPr>
              <a:t>: Structural</a:t>
            </a:r>
            <a:endParaRPr lang="en-US" sz="2400"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Also known as fibrous proteins, structural proteins are necessary components of body. They include collagen, keratin and </a:t>
            </a:r>
            <a:r>
              <a:rPr lang="en-US" dirty="0" err="1" smtClean="0">
                <a:latin typeface="Times New Roman" pitchFamily="18" charset="0"/>
                <a:cs typeface="Times New Roman" pitchFamily="18" charset="0"/>
              </a:rPr>
              <a:t>elastin</a:t>
            </a:r>
            <a:r>
              <a:rPr lang="en-US" dirty="0" smtClean="0">
                <a:latin typeface="Times New Roman" pitchFamily="18" charset="0"/>
                <a:cs typeface="Times New Roman" pitchFamily="18" charset="0"/>
              </a:rPr>
              <a:t>. Collagen forms the connective framework of muscles, bones, tendons, skin and cartilage. Keratin is the main structural component in hair, nails, teeth and </a:t>
            </a:r>
            <a:r>
              <a:rPr lang="en-US" dirty="0" smtClean="0">
                <a:latin typeface="Times New Roman" pitchFamily="18" charset="0"/>
                <a:cs typeface="Times New Roman" pitchFamily="18" charset="0"/>
              </a:rPr>
              <a:t>skin.</a:t>
            </a:r>
            <a:endParaRPr lang="en-US"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3</a:t>
            </a:r>
            <a:r>
              <a:rPr lang="en-US" b="1" dirty="0" smtClean="0">
                <a:latin typeface="Times New Roman" pitchFamily="18" charset="0"/>
                <a:cs typeface="Times New Roman" pitchFamily="18" charset="0"/>
              </a:rPr>
              <a:t>: Defensive</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Antibodies, or immunoglobulin, are a core part of immune system, keeping diseases at bay. Antibodies are formed in the white blood cells and attack bacteria, viruses and other harmful microorganisms, rendering them inactive</a:t>
            </a:r>
            <a:r>
              <a:rPr lang="en-US"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41691919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AAEE47-B119-7145-99FB-B1B5287B46ED}"/>
              </a:ext>
            </a:extLst>
          </p:cNvPr>
          <p:cNvSpPr>
            <a:spLocks noGrp="1"/>
          </p:cNvSpPr>
          <p:nvPr>
            <p:ph type="title"/>
          </p:nvPr>
        </p:nvSpPr>
        <p:spPr>
          <a:xfrm>
            <a:off x="609601" y="797873"/>
            <a:ext cx="10445254" cy="878527"/>
          </a:xfrm>
        </p:spPr>
        <p:txBody>
          <a:bodyPr anchor="ctr">
            <a:normAutofit/>
          </a:bodyPr>
          <a:lstStyle/>
          <a:p>
            <a:r>
              <a:rPr lang="en-US" b="1" dirty="0" smtClean="0">
                <a:latin typeface="Times New Roman" pitchFamily="18" charset="0"/>
                <a:cs typeface="Times New Roman" pitchFamily="18" charset="0"/>
              </a:rPr>
              <a:t>Cont…</a:t>
            </a:r>
            <a:endParaRPr lang="en-US" b="1"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1210BB4A-5A29-CE4A-AF0F-90241BB295CF}"/>
              </a:ext>
            </a:extLst>
          </p:cNvPr>
          <p:cNvSpPr>
            <a:spLocks noGrp="1"/>
          </p:cNvSpPr>
          <p:nvPr>
            <p:ph idx="1"/>
          </p:nvPr>
        </p:nvSpPr>
        <p:spPr>
          <a:xfrm>
            <a:off x="152400" y="2057400"/>
            <a:ext cx="11887200" cy="4800600"/>
          </a:xfrm>
        </p:spPr>
        <p:txBody>
          <a:bodyPr anchor="t">
            <a:noAutofit/>
          </a:bodyPr>
          <a:lstStyle/>
          <a:p>
            <a:pPr lvl="1">
              <a:buNone/>
            </a:pPr>
            <a:r>
              <a:rPr lang="en-US" sz="2400" b="1" dirty="0" smtClean="0">
                <a:latin typeface="Times New Roman" pitchFamily="18" charset="0"/>
                <a:cs typeface="Times New Roman" pitchFamily="18" charset="0"/>
              </a:rPr>
              <a:t>4</a:t>
            </a:r>
            <a:r>
              <a:rPr lang="en-US" sz="2400" b="1" dirty="0" smtClean="0">
                <a:latin typeface="Times New Roman" pitchFamily="18" charset="0"/>
                <a:cs typeface="Times New Roman" pitchFamily="18" charset="0"/>
              </a:rPr>
              <a:t>: Storage</a:t>
            </a:r>
            <a:endParaRPr lang="en-US" sz="2400"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Storage proteins mainly store mineral ions such as potassium in body. Iron, for example, is an ion required for the formation of hemoglobin, the main structural component of red blood cells. </a:t>
            </a:r>
            <a:r>
              <a:rPr lang="en-US" dirty="0" err="1" smtClean="0">
                <a:latin typeface="Times New Roman" pitchFamily="18" charset="0"/>
                <a:cs typeface="Times New Roman" pitchFamily="18" charset="0"/>
              </a:rPr>
              <a:t>Ferritin</a:t>
            </a:r>
            <a:r>
              <a:rPr lang="en-US" dirty="0" smtClean="0">
                <a:latin typeface="Times New Roman" pitchFamily="18" charset="0"/>
                <a:cs typeface="Times New Roman" pitchFamily="18" charset="0"/>
              </a:rPr>
              <a:t> -- a storage protein -- regulates and guards against the adverse effects of excess iron in your body. </a:t>
            </a:r>
            <a:r>
              <a:rPr lang="en-US" dirty="0" err="1" smtClean="0">
                <a:latin typeface="Times New Roman" pitchFamily="18" charset="0"/>
                <a:cs typeface="Times New Roman" pitchFamily="18" charset="0"/>
              </a:rPr>
              <a:t>Ovalbumin</a:t>
            </a:r>
            <a:r>
              <a:rPr lang="en-US" dirty="0" smtClean="0">
                <a:latin typeface="Times New Roman" pitchFamily="18" charset="0"/>
                <a:cs typeface="Times New Roman" pitchFamily="18" charset="0"/>
              </a:rPr>
              <a:t> and casein are storage proteins found in breast milk and egg whites, respectively, that play a huge role in embryonic </a:t>
            </a:r>
            <a:r>
              <a:rPr lang="en-US" dirty="0" smtClean="0">
                <a:latin typeface="Times New Roman" pitchFamily="18" charset="0"/>
                <a:cs typeface="Times New Roman" pitchFamily="18" charset="0"/>
              </a:rPr>
              <a:t>development.</a:t>
            </a:r>
            <a:endParaRPr lang="en-US"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5</a:t>
            </a:r>
            <a:r>
              <a:rPr lang="en-US" b="1" dirty="0" smtClean="0">
                <a:latin typeface="Times New Roman" pitchFamily="18" charset="0"/>
                <a:cs typeface="Times New Roman" pitchFamily="18" charset="0"/>
              </a:rPr>
              <a:t>: Transport</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Transport proteins carry vital materials to the cells. Hemoglobin, for example, carries oxygen to body tissues from the lungs. Serum albumin carries fats in your bloodstream, while </a:t>
            </a:r>
            <a:r>
              <a:rPr lang="en-US" dirty="0" err="1" smtClean="0">
                <a:latin typeface="Times New Roman" pitchFamily="18" charset="0"/>
                <a:cs typeface="Times New Roman" pitchFamily="18" charset="0"/>
              </a:rPr>
              <a:t>myoglobin</a:t>
            </a:r>
            <a:r>
              <a:rPr lang="en-US" dirty="0" smtClean="0">
                <a:latin typeface="Times New Roman" pitchFamily="18" charset="0"/>
                <a:cs typeface="Times New Roman" pitchFamily="18" charset="0"/>
              </a:rPr>
              <a:t> absorbs oxygen from hemoglobin and then releases it to the muscles. </a:t>
            </a:r>
            <a:r>
              <a:rPr lang="en-US" dirty="0" err="1" smtClean="0">
                <a:latin typeface="Times New Roman" pitchFamily="18" charset="0"/>
                <a:cs typeface="Times New Roman" pitchFamily="18" charset="0"/>
              </a:rPr>
              <a:t>Calbindin</a:t>
            </a:r>
            <a:r>
              <a:rPr lang="en-US" dirty="0" smtClean="0">
                <a:latin typeface="Times New Roman" pitchFamily="18" charset="0"/>
                <a:cs typeface="Times New Roman" pitchFamily="18" charset="0"/>
              </a:rPr>
              <a:t> is another transport protein that facilitates the absorption of calcium from the intestinal walls.</a:t>
            </a:r>
          </a:p>
          <a:p>
            <a:pPr lvl="1">
              <a:buNone/>
            </a:pPr>
            <a:endParaRPr lang="en-US" b="1" dirty="0" smtClean="0"/>
          </a:p>
        </p:txBody>
      </p:sp>
    </p:spTree>
    <p:extLst>
      <p:ext uri="{BB962C8B-B14F-4D97-AF65-F5344CB8AC3E}">
        <p14:creationId xmlns:p14="http://schemas.microsoft.com/office/powerpoint/2010/main" xmlns="" val="41691919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AAEE47-B119-7145-99FB-B1B5287B46ED}"/>
              </a:ext>
            </a:extLst>
          </p:cNvPr>
          <p:cNvSpPr>
            <a:spLocks noGrp="1"/>
          </p:cNvSpPr>
          <p:nvPr>
            <p:ph type="title"/>
          </p:nvPr>
        </p:nvSpPr>
        <p:spPr>
          <a:xfrm>
            <a:off x="609601" y="797873"/>
            <a:ext cx="10445254" cy="878527"/>
          </a:xfrm>
        </p:spPr>
        <p:txBody>
          <a:bodyPr anchor="ctr">
            <a:normAutofit/>
          </a:bodyPr>
          <a:lstStyle/>
          <a:p>
            <a:r>
              <a:rPr lang="en-US" b="1" dirty="0" smtClean="0">
                <a:latin typeface="Times New Roman" pitchFamily="18" charset="0"/>
                <a:cs typeface="Times New Roman" pitchFamily="18" charset="0"/>
              </a:rPr>
              <a:t>Cont…</a:t>
            </a:r>
            <a:endParaRPr lang="en-US" b="1"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1210BB4A-5A29-CE4A-AF0F-90241BB295CF}"/>
              </a:ext>
            </a:extLst>
          </p:cNvPr>
          <p:cNvSpPr>
            <a:spLocks noGrp="1"/>
          </p:cNvSpPr>
          <p:nvPr>
            <p:ph idx="1"/>
          </p:nvPr>
        </p:nvSpPr>
        <p:spPr>
          <a:xfrm>
            <a:off x="152400" y="2057400"/>
            <a:ext cx="11887200" cy="4800600"/>
          </a:xfrm>
        </p:spPr>
        <p:txBody>
          <a:bodyPr anchor="t">
            <a:noAutofit/>
          </a:bodyPr>
          <a:lstStyle/>
          <a:p>
            <a:pPr lvl="1">
              <a:buNone/>
            </a:pPr>
            <a:r>
              <a:rPr lang="en-US" sz="2800" b="1" dirty="0" smtClean="0">
                <a:latin typeface="Times New Roman" pitchFamily="18" charset="0"/>
                <a:cs typeface="Times New Roman" pitchFamily="18" charset="0"/>
              </a:rPr>
              <a:t>6</a:t>
            </a:r>
            <a:r>
              <a:rPr lang="en-US" sz="2800" b="1" dirty="0" smtClean="0">
                <a:latin typeface="Times New Roman" pitchFamily="18" charset="0"/>
                <a:cs typeface="Times New Roman" pitchFamily="18" charset="0"/>
              </a:rPr>
              <a:t>: Receptor</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Located on the outer part of the cells, receptor proteins control the substances that enter and leave the cells, including water and nutrients. Some receptors activate enzymes, while others stimulate endocrine glands to secrete epinephrine and insulin to regulate blood sugar levels.</a:t>
            </a:r>
            <a:endParaRPr lang="en-US" sz="2800" b="1" dirty="0" smtClean="0">
              <a:latin typeface="Times New Roman" pitchFamily="18" charset="0"/>
              <a:cs typeface="Times New Roman" pitchFamily="18" charset="0"/>
            </a:endParaRPr>
          </a:p>
          <a:p>
            <a:pPr lvl="1">
              <a:buNone/>
            </a:pPr>
            <a:r>
              <a:rPr lang="en-US" sz="2800" b="1" dirty="0" smtClean="0">
                <a:latin typeface="Times New Roman" pitchFamily="18" charset="0"/>
                <a:cs typeface="Times New Roman" pitchFamily="18" charset="0"/>
              </a:rPr>
              <a:t>7</a:t>
            </a:r>
            <a:r>
              <a:rPr lang="en-US" sz="2800" b="1" dirty="0" smtClean="0">
                <a:latin typeface="Times New Roman" pitchFamily="18" charset="0"/>
                <a:cs typeface="Times New Roman" pitchFamily="18" charset="0"/>
              </a:rPr>
              <a:t>: Contractile</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Also known as motor proteins, contractile proteins regulate the strength and speed of heart and muscle contractions. These proteins are </a:t>
            </a:r>
            <a:r>
              <a:rPr lang="en-US" sz="2800" dirty="0" err="1" smtClean="0">
                <a:latin typeface="Times New Roman" pitchFamily="18" charset="0"/>
                <a:cs typeface="Times New Roman" pitchFamily="18" charset="0"/>
              </a:rPr>
              <a:t>actin</a:t>
            </a:r>
            <a:r>
              <a:rPr lang="en-US" sz="2800" dirty="0" smtClean="0">
                <a:latin typeface="Times New Roman" pitchFamily="18" charset="0"/>
                <a:cs typeface="Times New Roman" pitchFamily="18" charset="0"/>
              </a:rPr>
              <a:t> and myosin. Contractile proteins can cause heart complications if they produce severe contractions.</a:t>
            </a:r>
          </a:p>
          <a:p>
            <a:pPr lvl="1">
              <a:buNone/>
            </a:pPr>
            <a:endParaRPr lang="en-US" b="1" dirty="0" smtClean="0"/>
          </a:p>
        </p:txBody>
      </p:sp>
    </p:spTree>
    <p:extLst>
      <p:ext uri="{BB962C8B-B14F-4D97-AF65-F5344CB8AC3E}">
        <p14:creationId xmlns:p14="http://schemas.microsoft.com/office/powerpoint/2010/main" xmlns="" val="41691919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AAEE47-B119-7145-99FB-B1B5287B46ED}"/>
              </a:ext>
            </a:extLst>
          </p:cNvPr>
          <p:cNvSpPr>
            <a:spLocks noGrp="1"/>
          </p:cNvSpPr>
          <p:nvPr>
            <p:ph type="title"/>
          </p:nvPr>
        </p:nvSpPr>
        <p:spPr>
          <a:xfrm>
            <a:off x="609601" y="797873"/>
            <a:ext cx="10445254" cy="878527"/>
          </a:xfrm>
        </p:spPr>
        <p:txBody>
          <a:bodyPr anchor="ctr">
            <a:normAutofit fontScale="90000"/>
          </a:bodyPr>
          <a:lstStyle/>
          <a:p>
            <a:pPr algn="ctr"/>
            <a:r>
              <a:rPr lang="en-US" sz="4000" b="1" dirty="0" smtClean="0">
                <a:latin typeface="Times New Roman" pitchFamily="18" charset="0"/>
                <a:cs typeface="Times New Roman" pitchFamily="18" charset="0"/>
              </a:rPr>
              <a:t>Functions of Proteins</a:t>
            </a:r>
            <a:r>
              <a:rPr lang="en-US" b="1" dirty="0" smtClean="0"/>
              <a:t/>
            </a:r>
            <a:br>
              <a:rPr lang="en-US" b="1" dirty="0" smtClean="0"/>
            </a:br>
            <a:endParaRPr lang="en-US" b="1"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1210BB4A-5A29-CE4A-AF0F-90241BB295CF}"/>
              </a:ext>
            </a:extLst>
          </p:cNvPr>
          <p:cNvSpPr>
            <a:spLocks noGrp="1"/>
          </p:cNvSpPr>
          <p:nvPr>
            <p:ph idx="1"/>
          </p:nvPr>
        </p:nvSpPr>
        <p:spPr>
          <a:xfrm>
            <a:off x="0" y="1905000"/>
            <a:ext cx="12192000" cy="4953000"/>
          </a:xfrm>
        </p:spPr>
        <p:txBody>
          <a:bodyPr anchor="t">
            <a:noAutofit/>
          </a:bodyPr>
          <a:lstStyle/>
          <a:p>
            <a:pPr lvl="0">
              <a:buNone/>
            </a:pPr>
            <a:r>
              <a:rPr lang="en-US" b="1" dirty="0" smtClean="0">
                <a:latin typeface="Times New Roman" pitchFamily="18" charset="0"/>
                <a:cs typeface="Times New Roman" pitchFamily="18" charset="0"/>
              </a:rPr>
              <a:t>1: Repair </a:t>
            </a:r>
            <a:r>
              <a:rPr lang="en-US" b="1" dirty="0" smtClean="0">
                <a:latin typeface="Times New Roman" pitchFamily="18" charset="0"/>
                <a:cs typeface="Times New Roman" pitchFamily="18" charset="0"/>
              </a:rPr>
              <a:t>and Maintenance</a:t>
            </a:r>
            <a:endParaRPr lang="en-US" sz="2000"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Protein is termed the building block of the body. It is called this because protein is vital in the maintenance of body tissue, including development and repair. Hair, skin, eyes, muscles and organs are all made from protein. </a:t>
            </a:r>
            <a:endParaRPr lang="en-US" sz="2000" dirty="0" smtClean="0">
              <a:latin typeface="Times New Roman" pitchFamily="18" charset="0"/>
              <a:cs typeface="Times New Roman" pitchFamily="18" charset="0"/>
            </a:endParaRPr>
          </a:p>
          <a:p>
            <a:pPr lvl="0">
              <a:buNone/>
            </a:pPr>
            <a:r>
              <a:rPr lang="en-US" b="1" dirty="0" smtClean="0">
                <a:latin typeface="Times New Roman" pitchFamily="18" charset="0"/>
                <a:cs typeface="Times New Roman" pitchFamily="18" charset="0"/>
              </a:rPr>
              <a:t>2: Energy</a:t>
            </a:r>
            <a:endParaRPr lang="en-US" sz="2000" dirty="0" smtClean="0">
              <a:latin typeface="Times New Roman" pitchFamily="18" charset="0"/>
              <a:cs typeface="Times New Roman" pitchFamily="18" charset="0"/>
            </a:endParaRPr>
          </a:p>
          <a:p>
            <a:pPr fontAlgn="base"/>
            <a:r>
              <a:rPr lang="en-US" dirty="0" smtClean="0">
                <a:latin typeface="Times New Roman" pitchFamily="18" charset="0"/>
                <a:cs typeface="Times New Roman" pitchFamily="18" charset="0"/>
              </a:rPr>
              <a:t>Protein is a major source of energy. If consume more protein than need for body tissue maintenance and other necessary functions, body will use it for energy. If it is not needed due to sufficient intake of other energy sources such as carbohydrates, the protein will be used to create fat and becomes part of fat cells.</a:t>
            </a:r>
          </a:p>
          <a:p>
            <a:pPr lvl="0">
              <a:buNone/>
            </a:pPr>
            <a:r>
              <a:rPr lang="en-US" b="1" dirty="0" smtClean="0">
                <a:latin typeface="Times New Roman" pitchFamily="18" charset="0"/>
                <a:cs typeface="Times New Roman" pitchFamily="18" charset="0"/>
              </a:rPr>
              <a:t>3: Transportation </a:t>
            </a:r>
            <a:r>
              <a:rPr lang="en-US" b="1" dirty="0" smtClean="0">
                <a:latin typeface="Times New Roman" pitchFamily="18" charset="0"/>
                <a:cs typeface="Times New Roman" pitchFamily="18" charset="0"/>
              </a:rPr>
              <a:t>and Storage of Molecules</a:t>
            </a:r>
            <a:endParaRPr lang="en-US" sz="2000"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Protein is a major element in transportation of certain molecules. For example, hemoglobin is a protein that transports oxygen throughout the body. Protein is </a:t>
            </a:r>
            <a:r>
              <a:rPr lang="en-US" dirty="0" smtClean="0">
                <a:latin typeface="Times New Roman" pitchFamily="18" charset="0"/>
                <a:cs typeface="Times New Roman" pitchFamily="18" charset="0"/>
              </a:rPr>
              <a:t>also used </a:t>
            </a:r>
            <a:r>
              <a:rPr lang="en-US" dirty="0" smtClean="0">
                <a:latin typeface="Times New Roman" pitchFamily="18" charset="0"/>
                <a:cs typeface="Times New Roman" pitchFamily="18" charset="0"/>
              </a:rPr>
              <a:t>to store certain molecules. </a:t>
            </a:r>
            <a:r>
              <a:rPr lang="en-US" dirty="0" err="1" smtClean="0">
                <a:latin typeface="Times New Roman" pitchFamily="18" charset="0"/>
                <a:cs typeface="Times New Roman" pitchFamily="18" charset="0"/>
              </a:rPr>
              <a:t>Ferritin</a:t>
            </a:r>
            <a:r>
              <a:rPr lang="en-US" dirty="0" smtClean="0">
                <a:latin typeface="Times New Roman" pitchFamily="18" charset="0"/>
                <a:cs typeface="Times New Roman" pitchFamily="18" charset="0"/>
              </a:rPr>
              <a:t> is an example of a protein that combines with iron for storage in the liver.</a:t>
            </a:r>
            <a:endParaRPr lang="en-US" sz="2000" dirty="0" smtClean="0">
              <a:latin typeface="Times New Roman" pitchFamily="18" charset="0"/>
              <a:cs typeface="Times New Roman" pitchFamily="18" charset="0"/>
            </a:endParaRPr>
          </a:p>
          <a:p>
            <a:pPr lvl="1">
              <a:buNone/>
            </a:pPr>
            <a:endParaRPr lang="en-US" b="1" dirty="0" smtClean="0"/>
          </a:p>
        </p:txBody>
      </p:sp>
    </p:spTree>
    <p:extLst>
      <p:ext uri="{BB962C8B-B14F-4D97-AF65-F5344CB8AC3E}">
        <p14:creationId xmlns:p14="http://schemas.microsoft.com/office/powerpoint/2010/main" xmlns="" val="41691919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AAEE47-B119-7145-99FB-B1B5287B46ED}"/>
              </a:ext>
            </a:extLst>
          </p:cNvPr>
          <p:cNvSpPr>
            <a:spLocks noGrp="1"/>
          </p:cNvSpPr>
          <p:nvPr>
            <p:ph type="title"/>
          </p:nvPr>
        </p:nvSpPr>
        <p:spPr>
          <a:xfrm>
            <a:off x="609601" y="797873"/>
            <a:ext cx="10445254" cy="878527"/>
          </a:xfrm>
        </p:spPr>
        <p:txBody>
          <a:bodyPr anchor="ctr">
            <a:normAutofit fontScale="90000"/>
          </a:bodyPr>
          <a:lstStyle/>
          <a:p>
            <a:r>
              <a:rPr lang="en-US" sz="4000" b="1" dirty="0" smtClean="0">
                <a:latin typeface="Times New Roman" pitchFamily="18" charset="0"/>
                <a:cs typeface="Times New Roman" pitchFamily="18" charset="0"/>
              </a:rPr>
              <a:t>Cont…</a:t>
            </a:r>
            <a:r>
              <a:rPr lang="en-US" b="1" dirty="0" smtClean="0"/>
              <a:t/>
            </a:r>
            <a:br>
              <a:rPr lang="en-US" b="1" dirty="0" smtClean="0"/>
            </a:br>
            <a:endParaRPr lang="en-US" b="1"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1210BB4A-5A29-CE4A-AF0F-90241BB295CF}"/>
              </a:ext>
            </a:extLst>
          </p:cNvPr>
          <p:cNvSpPr>
            <a:spLocks noGrp="1"/>
          </p:cNvSpPr>
          <p:nvPr>
            <p:ph idx="1"/>
          </p:nvPr>
        </p:nvSpPr>
        <p:spPr>
          <a:xfrm>
            <a:off x="0" y="1905000"/>
            <a:ext cx="12192000" cy="4953000"/>
          </a:xfrm>
        </p:spPr>
        <p:txBody>
          <a:bodyPr anchor="t">
            <a:noAutofit/>
          </a:bodyPr>
          <a:lstStyle/>
          <a:p>
            <a:pPr lvl="0">
              <a:buNone/>
            </a:pPr>
            <a:r>
              <a:rPr lang="en-US" b="1" dirty="0" smtClean="0">
                <a:latin typeface="Times New Roman" pitchFamily="18" charset="0"/>
                <a:cs typeface="Times New Roman" pitchFamily="18" charset="0"/>
              </a:rPr>
              <a:t>4: Hormones</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Protein is involved in the creation of some hormones. These substances help control body functions that involve the interaction of several organs. Insulin, a small protein, is an example of a hormone that regulates blood sugar. It involves the interaction of organs such as the pancreas and the liver. </a:t>
            </a:r>
            <a:r>
              <a:rPr lang="en-US" dirty="0" err="1" smtClean="0">
                <a:latin typeface="Times New Roman" pitchFamily="18" charset="0"/>
                <a:cs typeface="Times New Roman" pitchFamily="18" charset="0"/>
              </a:rPr>
              <a:t>Secretin</a:t>
            </a:r>
            <a:r>
              <a:rPr lang="en-US" dirty="0" smtClean="0">
                <a:latin typeface="Times New Roman" pitchFamily="18" charset="0"/>
                <a:cs typeface="Times New Roman" pitchFamily="18" charset="0"/>
              </a:rPr>
              <a:t>, is another example of a protein hormone. This substance assists in the digestive process by stimulating the pancreas and the intestine to create necessary digestive juices.</a:t>
            </a:r>
          </a:p>
          <a:p>
            <a:pPr lvl="0">
              <a:buNone/>
            </a:pPr>
            <a:r>
              <a:rPr lang="en-US" b="1" dirty="0" smtClean="0">
                <a:latin typeface="Times New Roman" pitchFamily="18" charset="0"/>
                <a:cs typeface="Times New Roman" pitchFamily="18" charset="0"/>
              </a:rPr>
              <a:t>5: Enzymes</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Enzymes are proteins that increase the rate of chemical reactions in the body. In fact, most of the necessary chemical reactions in the body would not efficiently proceed without enzymes. For example, one type of enzyme functions as an aid in digesting large protein, carbohydrate and fat molecules into smaller molecules, while another assists the creation of DNA.</a:t>
            </a:r>
          </a:p>
          <a:p>
            <a:pPr lvl="1">
              <a:buNone/>
            </a:pPr>
            <a:endParaRPr lang="en-US" b="1" dirty="0" smtClean="0"/>
          </a:p>
        </p:txBody>
      </p:sp>
    </p:spTree>
    <p:extLst>
      <p:ext uri="{BB962C8B-B14F-4D97-AF65-F5344CB8AC3E}">
        <p14:creationId xmlns:p14="http://schemas.microsoft.com/office/powerpoint/2010/main" xmlns="" val="41691919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AAEE47-B119-7145-99FB-B1B5287B46ED}"/>
              </a:ext>
            </a:extLst>
          </p:cNvPr>
          <p:cNvSpPr>
            <a:spLocks noGrp="1"/>
          </p:cNvSpPr>
          <p:nvPr>
            <p:ph type="title"/>
          </p:nvPr>
        </p:nvSpPr>
        <p:spPr>
          <a:xfrm>
            <a:off x="457200" y="533400"/>
            <a:ext cx="10445254" cy="1039091"/>
          </a:xfrm>
        </p:spPr>
        <p:txBody>
          <a:bodyPr anchor="ctr">
            <a:normAutofit/>
          </a:bodyPr>
          <a:lstStyle/>
          <a:p>
            <a:pPr algn="ctr"/>
            <a:r>
              <a:rPr lang="en-GB" b="1" dirty="0" smtClean="0">
                <a:latin typeface="Times New Roman" pitchFamily="18" charset="0"/>
                <a:cs typeface="Times New Roman" pitchFamily="18" charset="0"/>
              </a:rPr>
              <a:t>Vitamins</a:t>
            </a:r>
            <a:endParaRPr lang="en-US" b="1"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1210BB4A-5A29-CE4A-AF0F-90241BB295CF}"/>
              </a:ext>
            </a:extLst>
          </p:cNvPr>
          <p:cNvSpPr>
            <a:spLocks noGrp="1"/>
          </p:cNvSpPr>
          <p:nvPr>
            <p:ph idx="1"/>
          </p:nvPr>
        </p:nvSpPr>
        <p:spPr>
          <a:xfrm>
            <a:off x="0" y="1524000"/>
            <a:ext cx="12192000" cy="5334000"/>
          </a:xfrm>
        </p:spPr>
        <p:txBody>
          <a:bodyPr anchor="t">
            <a:noAutofit/>
          </a:bodyPr>
          <a:lstStyle/>
          <a:p>
            <a:pPr>
              <a:buNone/>
            </a:pPr>
            <a:r>
              <a:rPr lang="en-US" b="1" dirty="0" smtClean="0">
                <a:latin typeface="Times New Roman" pitchFamily="18" charset="0"/>
                <a:cs typeface="Times New Roman" pitchFamily="18" charset="0"/>
              </a:rPr>
              <a:t>Vitamins</a:t>
            </a:r>
            <a:r>
              <a:rPr lang="en-US" dirty="0" smtClean="0">
                <a:latin typeface="Times New Roman" pitchFamily="18" charset="0"/>
                <a:cs typeface="Times New Roman" pitchFamily="18" charset="0"/>
              </a:rPr>
              <a:t> are a group of substances that are needed for normal cell function, growth, and development</a:t>
            </a:r>
            <a:r>
              <a:rPr lang="en-US" dirty="0" smtClean="0">
                <a:latin typeface="Times New Roman" pitchFamily="18" charset="0"/>
                <a:cs typeface="Times New Roman" pitchFamily="18" charset="0"/>
              </a:rPr>
              <a:t>.</a:t>
            </a:r>
          </a:p>
          <a:p>
            <a:pPr fontAlgn="base"/>
            <a:r>
              <a:rPr lang="en-US" b="1" dirty="0" smtClean="0">
                <a:latin typeface="Times New Roman" pitchFamily="18" charset="0"/>
                <a:cs typeface="Times New Roman" pitchFamily="18" charset="0"/>
              </a:rPr>
              <a:t>Vitamins are grouped into two categories:</a:t>
            </a:r>
            <a:endParaRPr lang="en-US" dirty="0" smtClean="0">
              <a:latin typeface="Times New Roman" pitchFamily="18" charset="0"/>
              <a:cs typeface="Times New Roman" pitchFamily="18" charset="0"/>
            </a:endParaRPr>
          </a:p>
          <a:p>
            <a:pPr lvl="0" fontAlgn="base"/>
            <a:r>
              <a:rPr lang="en-US" b="1" dirty="0" smtClean="0">
                <a:latin typeface="Times New Roman" pitchFamily="18" charset="0"/>
                <a:cs typeface="Times New Roman" pitchFamily="18" charset="0"/>
              </a:rPr>
              <a:t>Fat-soluble vitamins</a:t>
            </a:r>
            <a:r>
              <a:rPr lang="en-US" dirty="0" smtClean="0">
                <a:latin typeface="Times New Roman" pitchFamily="18" charset="0"/>
                <a:cs typeface="Times New Roman" pitchFamily="18" charset="0"/>
              </a:rPr>
              <a:t> are stored in the body's fatty tissue. The four fat-soluble vitamins are vitamins A, D, E, and K. These vitamins are absorbed more easily by the body in the presence of dietary fat.</a:t>
            </a:r>
          </a:p>
          <a:p>
            <a:pPr lvl="0" fontAlgn="base"/>
            <a:r>
              <a:rPr lang="en-US" dirty="0" smtClean="0">
                <a:latin typeface="Times New Roman" pitchFamily="18" charset="0"/>
                <a:cs typeface="Times New Roman" pitchFamily="18" charset="0"/>
              </a:rPr>
              <a:t>There are nine </a:t>
            </a:r>
            <a:r>
              <a:rPr lang="en-US" b="1" dirty="0" smtClean="0">
                <a:latin typeface="Times New Roman" pitchFamily="18" charset="0"/>
                <a:cs typeface="Times New Roman" pitchFamily="18" charset="0"/>
              </a:rPr>
              <a:t>water-soluble vitamins</a:t>
            </a:r>
            <a:r>
              <a:rPr lang="en-US" dirty="0" smtClean="0">
                <a:latin typeface="Times New Roman" pitchFamily="18" charset="0"/>
                <a:cs typeface="Times New Roman" pitchFamily="18" charset="0"/>
              </a:rPr>
              <a:t>. The body must use water-soluble vitamins right away. Any leftover water-soluble vitamins leave the body through the urine. Vitamin B12 is the only water-soluble vitamin that can be stored in the liver for many years</a:t>
            </a:r>
            <a:r>
              <a:rPr lang="en-US"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Vitamin deficiencies can cause severe health problems. For example, a deficiency in niacin causes a disease called pellagra, which was common in the early twentieth century in some parts of America. The common signs and symptoms of pellagra are known as the “4D’s—diarrhea, dermatitis, dementia, and death.” Other vitamins were also found to prevent certain disorders and diseases such as scurvy (vitamin C), night blindness (vitamin A), and rickets (vitamin D).</a:t>
            </a:r>
          </a:p>
          <a:p>
            <a:pPr>
              <a:buNone/>
            </a:pPr>
            <a:endParaRPr lang="en-US" sz="2000" dirty="0">
              <a:ea typeface="Verdana" panose="020B0604030504040204" pitchFamily="34" charset="0"/>
            </a:endParaRPr>
          </a:p>
        </p:txBody>
      </p:sp>
    </p:spTree>
    <p:extLst>
      <p:ext uri="{BB962C8B-B14F-4D97-AF65-F5344CB8AC3E}">
        <p14:creationId xmlns:p14="http://schemas.microsoft.com/office/powerpoint/2010/main" xmlns="" val="41691919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AAEE47-B119-7145-99FB-B1B5287B46ED}"/>
              </a:ext>
            </a:extLst>
          </p:cNvPr>
          <p:cNvSpPr>
            <a:spLocks noGrp="1"/>
          </p:cNvSpPr>
          <p:nvPr>
            <p:ph type="title"/>
          </p:nvPr>
        </p:nvSpPr>
        <p:spPr>
          <a:xfrm>
            <a:off x="609601" y="797873"/>
            <a:ext cx="10445254" cy="878527"/>
          </a:xfrm>
        </p:spPr>
        <p:txBody>
          <a:bodyPr anchor="ctr">
            <a:normAutofit fontScale="90000"/>
          </a:bodyPr>
          <a:lstStyle/>
          <a:p>
            <a:pPr algn="ctr"/>
            <a:r>
              <a:rPr lang="en-US" sz="4000" b="1" dirty="0" smtClean="0">
                <a:latin typeface="Times New Roman" pitchFamily="18" charset="0"/>
                <a:cs typeface="Times New Roman" pitchFamily="18" charset="0"/>
              </a:rPr>
              <a:t>Functions </a:t>
            </a:r>
            <a:r>
              <a:rPr lang="en-US" sz="4000" b="1" dirty="0" smtClean="0">
                <a:latin typeface="Times New Roman" pitchFamily="18" charset="0"/>
                <a:cs typeface="Times New Roman" pitchFamily="18" charset="0"/>
              </a:rPr>
              <a:t>of Vitamins</a:t>
            </a:r>
            <a:r>
              <a:rPr lang="en-US" b="1" dirty="0" smtClean="0"/>
              <a:t/>
            </a:r>
            <a:br>
              <a:rPr lang="en-US" b="1" dirty="0" smtClean="0"/>
            </a:br>
            <a:endParaRPr lang="en-US" b="1"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1210BB4A-5A29-CE4A-AF0F-90241BB295CF}"/>
              </a:ext>
            </a:extLst>
          </p:cNvPr>
          <p:cNvSpPr>
            <a:spLocks noGrp="1"/>
          </p:cNvSpPr>
          <p:nvPr>
            <p:ph idx="1"/>
          </p:nvPr>
        </p:nvSpPr>
        <p:spPr>
          <a:xfrm>
            <a:off x="0" y="2133600"/>
            <a:ext cx="12192000" cy="4724400"/>
          </a:xfrm>
        </p:spPr>
        <p:txBody>
          <a:bodyPr anchor="t">
            <a:noAutofit/>
          </a:bodyPr>
          <a:lstStyle/>
          <a:p>
            <a:pPr lvl="0" fontAlgn="base"/>
            <a:r>
              <a:rPr lang="en-US" b="1" u="sng" dirty="0" smtClean="0">
                <a:latin typeface="Times New Roman" pitchFamily="18" charset="0"/>
                <a:cs typeface="Times New Roman" pitchFamily="18" charset="0"/>
                <a:hlinkClick r:id="rId2"/>
              </a:rPr>
              <a:t> </a:t>
            </a:r>
            <a:r>
              <a:rPr lang="en-US" b="1" u="sng" dirty="0" smtClean="0">
                <a:latin typeface="Times New Roman" pitchFamily="18" charset="0"/>
                <a:cs typeface="Times New Roman" pitchFamily="18" charset="0"/>
                <a:hlinkClick r:id="rId2"/>
              </a:rPr>
              <a:t>Vitamin A</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helps form and maintain healthy teeth, bones, soft tissue, mucus membranes, and skin.</a:t>
            </a:r>
          </a:p>
          <a:p>
            <a:pPr lvl="0" fontAlgn="base"/>
            <a:r>
              <a:rPr lang="en-US" b="1" u="sng" dirty="0" smtClean="0">
                <a:latin typeface="Times New Roman" pitchFamily="18" charset="0"/>
                <a:cs typeface="Times New Roman" pitchFamily="18" charset="0"/>
                <a:hlinkClick r:id="rId3"/>
              </a:rPr>
              <a:t>Vitamin B6</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is also called pyridoxine. Vitamin B6 helps form red blood cells and maintain brain function. This vitamin also plays an important role in the proteins that are part of many chemical reactions in the body. The more </a:t>
            </a:r>
            <a:r>
              <a:rPr lang="en-US" u="sng" dirty="0" smtClean="0">
                <a:latin typeface="Times New Roman" pitchFamily="18" charset="0"/>
                <a:cs typeface="Times New Roman" pitchFamily="18" charset="0"/>
                <a:hlinkClick r:id="rId4"/>
              </a:rPr>
              <a:t>protein</a:t>
            </a:r>
            <a:r>
              <a:rPr lang="en-US" dirty="0" smtClean="0">
                <a:latin typeface="Times New Roman" pitchFamily="18" charset="0"/>
                <a:cs typeface="Times New Roman" pitchFamily="18" charset="0"/>
              </a:rPr>
              <a:t> eat the more pyridoxine body requires.</a:t>
            </a:r>
          </a:p>
          <a:p>
            <a:pPr lvl="0" fontAlgn="base"/>
            <a:r>
              <a:rPr lang="en-US" b="1" u="sng" dirty="0" smtClean="0">
                <a:latin typeface="Times New Roman" pitchFamily="18" charset="0"/>
                <a:cs typeface="Times New Roman" pitchFamily="18" charset="0"/>
                <a:hlinkClick r:id="rId5"/>
              </a:rPr>
              <a:t>Vitamin B12</a:t>
            </a:r>
            <a:r>
              <a:rPr lang="en-US" dirty="0" smtClean="0">
                <a:latin typeface="Times New Roman" pitchFamily="18" charset="0"/>
                <a:cs typeface="Times New Roman" pitchFamily="18" charset="0"/>
              </a:rPr>
              <a:t>, like the other B vitamins, is important for metabolism. It also helps form red blood cells and maintain the </a:t>
            </a:r>
            <a:r>
              <a:rPr lang="en-US" u="sng" dirty="0" smtClean="0">
                <a:latin typeface="Times New Roman" pitchFamily="18" charset="0"/>
                <a:cs typeface="Times New Roman" pitchFamily="18" charset="0"/>
                <a:hlinkClick r:id="rId6"/>
              </a:rPr>
              <a:t>central nervous system</a:t>
            </a:r>
            <a:r>
              <a:rPr lang="en-US" dirty="0" smtClean="0">
                <a:latin typeface="Times New Roman" pitchFamily="18" charset="0"/>
                <a:cs typeface="Times New Roman" pitchFamily="18" charset="0"/>
              </a:rPr>
              <a:t>.</a:t>
            </a:r>
          </a:p>
          <a:p>
            <a:pPr lvl="0" fontAlgn="base"/>
            <a:r>
              <a:rPr lang="en-US" b="1" u="sng" dirty="0" smtClean="0">
                <a:latin typeface="Times New Roman" pitchFamily="18" charset="0"/>
                <a:cs typeface="Times New Roman" pitchFamily="18" charset="0"/>
                <a:hlinkClick r:id="rId7"/>
              </a:rPr>
              <a:t>Vitamin C</a:t>
            </a:r>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also called ascorbic acid, is an antioxidant that promotes healthy teeth and gums. It helps the body absorb iron and maintain healthy tissue. It also promotes wound healing</a:t>
            </a:r>
            <a:r>
              <a:rPr lang="en-US" dirty="0" smtClean="0">
                <a:latin typeface="Times New Roman" pitchFamily="18" charset="0"/>
                <a:cs typeface="Times New Roman" pitchFamily="18" charset="0"/>
              </a:rPr>
              <a:t>.</a:t>
            </a:r>
            <a:endParaRPr lang="en-US" b="1" dirty="0" smtClean="0">
              <a:latin typeface="Times New Roman" pitchFamily="18" charset="0"/>
              <a:cs typeface="Times New Roman" pitchFamily="18" charset="0"/>
            </a:endParaRPr>
          </a:p>
          <a:p>
            <a:pPr lvl="0" fontAlgn="base"/>
            <a:r>
              <a:rPr lang="en-US" b="1" u="sng" dirty="0" smtClean="0">
                <a:latin typeface="Times New Roman" pitchFamily="18" charset="0"/>
                <a:cs typeface="Times New Roman" pitchFamily="18" charset="0"/>
                <a:hlinkClick r:id="rId8"/>
              </a:rPr>
              <a:t>Vitamin D</a:t>
            </a:r>
            <a:r>
              <a:rPr lang="en-US" dirty="0" smtClean="0">
                <a:latin typeface="Times New Roman" pitchFamily="18" charset="0"/>
                <a:cs typeface="Times New Roman" pitchFamily="18" charset="0"/>
              </a:rPr>
              <a:t> is also known as the "sunshine vitamin," since it is made by the body after being in the sun.</a:t>
            </a:r>
          </a:p>
        </p:txBody>
      </p:sp>
    </p:spTree>
    <p:extLst>
      <p:ext uri="{BB962C8B-B14F-4D97-AF65-F5344CB8AC3E}">
        <p14:creationId xmlns:p14="http://schemas.microsoft.com/office/powerpoint/2010/main" xmlns="" val="4169191980"/>
      </p:ext>
    </p:extLst>
  </p:cSld>
  <p:clrMapOvr>
    <a:masterClrMapping/>
  </p:clrMapOvr>
  <p:timing>
    <p:tnLst>
      <p:par>
        <p:cTn id="1" dur="indefinite" restart="never" nodeType="tmRoot"/>
      </p:par>
    </p:tnLst>
  </p:timing>
</p:sld>
</file>

<file path=ppt/theme/theme1.xml><?xml version="1.0" encoding="utf-8"?>
<a:theme xmlns:a="http://schemas.openxmlformats.org/drawingml/2006/main" name="TM04033917[[fn=Berlin]]_novariants">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TM04033917[[fn=Berlin]]_novariants" id="{309C13C0-3BE0-4E8F-8916-1D5516B3B5DD}" vid="{18E1BE87-7240-45DF-8788-3CAEB7F17AB1}"/>
    </a:ext>
  </a:extLst>
</a:theme>
</file>

<file path=docProps/app.xml><?xml version="1.0" encoding="utf-8"?>
<Properties xmlns="http://schemas.openxmlformats.org/officeDocument/2006/extended-properties" xmlns:vt="http://schemas.openxmlformats.org/officeDocument/2006/docPropsVTypes">
  <TotalTime>34</TotalTime>
  <Words>1071</Words>
  <Application>Microsoft Office PowerPoint</Application>
  <PresentationFormat>Custom</PresentationFormat>
  <Paragraphs>56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TM04033917[[fn=Berlin]]_novariants</vt:lpstr>
      <vt:lpstr>Unit 5: Nutrients Topic: Importance and Functions of Proteins and Vitamins B.Ed (Hons) Secondary Semester: I Subject: Biology I (Minor) Course Title: General Biology  Represented By: Ms Sidra Younis Department of Education(Planning And Development) Lahore College for Women University, Lahore  </vt:lpstr>
      <vt:lpstr>Proteins</vt:lpstr>
      <vt:lpstr>Cont…</vt:lpstr>
      <vt:lpstr>Cont…</vt:lpstr>
      <vt:lpstr>Cont…</vt:lpstr>
      <vt:lpstr>Functions of Proteins </vt:lpstr>
      <vt:lpstr>Cont… </vt:lpstr>
      <vt:lpstr>Vitamins</vt:lpstr>
      <vt:lpstr>Functions of Vitamins </vt:lpstr>
      <vt:lpstr>Cont… </vt:lpstr>
      <vt:lpstr>Cont…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Phylum protozoa</dc:title>
  <dc:creator>Muqaddasafzal001@outlook.com</dc:creator>
  <cp:lastModifiedBy>User</cp:lastModifiedBy>
  <cp:revision>28</cp:revision>
  <dcterms:created xsi:type="dcterms:W3CDTF">2020-04-13T14:39:23Z</dcterms:created>
  <dcterms:modified xsi:type="dcterms:W3CDTF">2020-08-13T21:13:52Z</dcterms:modified>
</cp:coreProperties>
</file>