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82" r:id="rId3"/>
    <p:sldId id="261" r:id="rId4"/>
    <p:sldId id="283" r:id="rId5"/>
    <p:sldId id="284" r:id="rId6"/>
    <p:sldId id="285" r:id="rId7"/>
    <p:sldId id="28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20" name="Footer Placeholder 19"/>
          <p:cNvSpPr>
            <a:spLocks noGrp="1"/>
          </p:cNvSpPr>
          <p:nvPr>
            <p:ph type="ftr" sz="quarter" idx="11"/>
          </p:nvPr>
        </p:nvSpPr>
        <p:spPr/>
        <p:txBody>
          <a:bodyPr/>
          <a:lstStyle>
            <a:extLst/>
          </a:lstStyle>
          <a:p>
            <a:endParaRPr lang="x-none"/>
          </a:p>
        </p:txBody>
      </p:sp>
      <p:sp>
        <p:nvSpPr>
          <p:cNvPr id="10" name="Slide Number Placeholder 9"/>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8" name="Footer Placeholder 7"/>
          <p:cNvSpPr>
            <a:spLocks noGrp="1"/>
          </p:cNvSpPr>
          <p:nvPr>
            <p:ph type="ftr" sz="quarter" idx="11"/>
          </p:nvPr>
        </p:nvSpPr>
        <p:spPr/>
        <p:txBody>
          <a:bodyPr/>
          <a:lstStyle>
            <a:extLst/>
          </a:lstStyle>
          <a:p>
            <a:endParaRPr lang="x-none"/>
          </a:p>
        </p:txBody>
      </p:sp>
      <p:sp>
        <p:nvSpPr>
          <p:cNvPr id="9" name="Slide Number Placeholder 8"/>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4" name="Footer Placeholder 3"/>
          <p:cNvSpPr>
            <a:spLocks noGrp="1"/>
          </p:cNvSpPr>
          <p:nvPr>
            <p:ph type="ftr" sz="quarter" idx="11"/>
          </p:nvPr>
        </p:nvSpPr>
        <p:spPr/>
        <p:txBody>
          <a:bodyPr/>
          <a:lstStyle>
            <a:extLst/>
          </a:lstStyle>
          <a:p>
            <a:endParaRPr lang="x-none"/>
          </a:p>
        </p:txBody>
      </p:sp>
      <p:sp>
        <p:nvSpPr>
          <p:cNvPr id="5" name="Slide Number Placeholder 4"/>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3" name="Footer Placeholder 2"/>
          <p:cNvSpPr>
            <a:spLocks noGrp="1"/>
          </p:cNvSpPr>
          <p:nvPr>
            <p:ph type="ftr" sz="quarter" idx="11"/>
          </p:nvPr>
        </p:nvSpPr>
        <p:spPr/>
        <p:txBody>
          <a:bodyPr/>
          <a:lstStyle>
            <a:extLst/>
          </a:lstStyle>
          <a:p>
            <a:endParaRPr lang="x-none"/>
          </a:p>
        </p:txBody>
      </p:sp>
      <p:sp>
        <p:nvSpPr>
          <p:cNvPr id="4" name="Slide Number Placeholder 3"/>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9462A3-79E1-49F9-8019-03AE7B860008}" type="datetimeFigureOut">
              <a:rPr lang="x-none" smtClean="0"/>
              <a:pPr/>
              <a:t>8/13/2020</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CAD1940D-5791-47CB-8D58-2522C745B3D4}" type="slidenum">
              <a:rPr lang="x-none" smtClean="0"/>
              <a:pPr/>
              <a:t>‹#›</a:t>
            </a:fld>
            <a:endParaRPr lang="x-none"/>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9462A3-79E1-49F9-8019-03AE7B860008}" type="datetimeFigureOut">
              <a:rPr lang="x-none" smtClean="0"/>
              <a:pPr/>
              <a:t>8/13/2020</a:t>
            </a:fld>
            <a:endParaRPr lang="x-none"/>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x-none"/>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D1940D-5791-47CB-8D58-2522C745B3D4}" type="slidenum">
              <a:rPr lang="x-none" smtClean="0"/>
              <a:pPr/>
              <a:t>‹#›</a:t>
            </a:fld>
            <a:endParaRPr lang="x-none"/>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055EB22-833D-49A0-958D-FFC00B0E3F75}"/>
              </a:ext>
            </a:extLst>
          </p:cNvPr>
          <p:cNvSpPr>
            <a:spLocks noGrp="1"/>
          </p:cNvSpPr>
          <p:nvPr>
            <p:ph idx="1"/>
          </p:nvPr>
        </p:nvSpPr>
        <p:spPr>
          <a:xfrm>
            <a:off x="1455277" y="587829"/>
            <a:ext cx="10405797" cy="5400156"/>
          </a:xfrm>
        </p:spPr>
        <p:txBody>
          <a:bodyPr>
            <a:normAutofit/>
          </a:bodyPr>
          <a:lstStyle/>
          <a:p>
            <a:pPr algn="ctr">
              <a:buNone/>
            </a:pPr>
            <a:r>
              <a:rPr lang="en-US" sz="2400" b="1" dirty="0" smtClean="0">
                <a:latin typeface="Times New Roman" panose="02020603050405020304" pitchFamily="18" charset="0"/>
                <a:cs typeface="Times New Roman" pitchFamily="18" charset="0"/>
              </a:rPr>
              <a:t>Unit 5:</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Nutrients</a:t>
            </a:r>
            <a:endParaRPr lang="en-US" sz="2400" b="1" dirty="0" smtClean="0">
              <a:latin typeface="Times New Roman" panose="02020603050405020304" pitchFamily="18" charset="0"/>
              <a:cs typeface="Times New Roman" panose="02020603050405020304" pitchFamily="18" charset="0"/>
            </a:endParaRPr>
          </a:p>
          <a:p>
            <a:pPr algn="ctr">
              <a:buNone/>
            </a:pPr>
            <a:r>
              <a:rPr lang="en-US" sz="2400" b="1" dirty="0" smtClean="0">
                <a:latin typeface="Times New Roman" panose="02020603050405020304" pitchFamily="18" charset="0"/>
                <a:cs typeface="Times New Roman" panose="02020603050405020304" pitchFamily="18" charset="0"/>
              </a:rPr>
              <a:t>Topic: </a:t>
            </a:r>
            <a:r>
              <a:rPr lang="en-US" sz="2400" b="1" dirty="0" smtClean="0">
                <a:latin typeface="Times New Roman" pitchFamily="18" charset="0"/>
                <a:cs typeface="Times New Roman" pitchFamily="18" charset="0"/>
              </a:rPr>
              <a:t>Importance and Functions of Carbohydrates and Fats</a:t>
            </a:r>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b="1" dirty="0" err="1" smtClean="0">
                <a:latin typeface="Times New Roman" panose="02020603050405020304" pitchFamily="18" charset="0"/>
                <a:cs typeface="Times New Roman" panose="02020603050405020304" pitchFamily="18" charset="0"/>
              </a:rPr>
              <a:t>B.Ed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Hons</a:t>
            </a:r>
            <a:r>
              <a:rPr lang="en-US" sz="2400" b="1" dirty="0" smtClean="0">
                <a:latin typeface="Times New Roman" panose="02020603050405020304" pitchFamily="18" charset="0"/>
                <a:cs typeface="Times New Roman" panose="02020603050405020304" pitchFamily="18" charset="0"/>
              </a:rPr>
              <a:t>) Secondary</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 Semester: I</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                 Subject: Biology I (Minor)</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Course Title: General Biology </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Represented By: Ms Sidra </a:t>
            </a:r>
            <a:r>
              <a:rPr lang="en-US" sz="2400" b="1" dirty="0" err="1" smtClean="0">
                <a:latin typeface="Times New Roman" panose="02020603050405020304" pitchFamily="18" charset="0"/>
                <a:cs typeface="Times New Roman" panose="02020603050405020304" pitchFamily="18" charset="0"/>
              </a:rPr>
              <a:t>Younis</a:t>
            </a:r>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Department of Education(Planning And Development)</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Lahore College for Women University, Lahore</a:t>
            </a: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8860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473642" y="156754"/>
            <a:ext cx="10478872" cy="744583"/>
          </a:xfrm>
        </p:spPr>
        <p:txBody>
          <a:bodyPr>
            <a:normAutofit/>
          </a:bodyPr>
          <a:lstStyle/>
          <a:p>
            <a:pPr algn="ctr"/>
            <a:r>
              <a:rPr lang="en-US" sz="4000" b="1" dirty="0" smtClean="0">
                <a:effectLst/>
                <a:latin typeface="Times New Roman" panose="02020603050405020304" pitchFamily="18" charset="0"/>
                <a:cs typeface="Times New Roman" panose="02020603050405020304" pitchFamily="18" charset="0"/>
              </a:rPr>
              <a:t>Carbohydrates</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489165" y="901337"/>
            <a:ext cx="10515601" cy="5617029"/>
          </a:xfrm>
        </p:spPr>
        <p:txBody>
          <a:bodyPr>
            <a:normAutofit lnSpcReduction="10000"/>
          </a:bodyPr>
          <a:lstStyle/>
          <a:p>
            <a:pPr>
              <a:buFont typeface="Arial" panose="020B0604020202020204" pitchFamily="34" charset="0"/>
              <a:buChar char="•"/>
            </a:pPr>
            <a:r>
              <a:rPr lang="en-US" sz="2400" dirty="0" smtClean="0">
                <a:latin typeface="Times New Roman" pitchFamily="18" charset="0"/>
                <a:cs typeface="Times New Roman" pitchFamily="18" charset="0"/>
              </a:rPr>
              <a:t>Carbohydrates are molecules composed of carbon, hydrogen, and oxygen. The major food sources of carbohydrates are grains, milk, fruits, and starchy vegetables like potatoes. Non starchy vegetables also contain carbohydrates, but in lesser quantities. Carbohydrates are broadly classified into two forms based on their chemical structure: fast-releasing carbohydrates, often called simple sugars, and slow-releasing carbohydrates.</a:t>
            </a:r>
          </a:p>
          <a:p>
            <a:pPr>
              <a:buFont typeface="Arial" panose="020B0604020202020204" pitchFamily="34" charset="0"/>
              <a:buChar char="•"/>
            </a:pPr>
            <a:r>
              <a:rPr lang="en-US" sz="2400" dirty="0" smtClean="0">
                <a:latin typeface="Times New Roman" pitchFamily="18" charset="0"/>
                <a:cs typeface="Times New Roman" pitchFamily="18" charset="0"/>
              </a:rPr>
              <a:t>Fast-releasing carbohydrates consist of one or two basic units. Examples of simple sugars include </a:t>
            </a:r>
            <a:r>
              <a:rPr lang="en-US" sz="2400" b="1" dirty="0" smtClean="0">
                <a:latin typeface="Times New Roman" pitchFamily="18" charset="0"/>
                <a:cs typeface="Times New Roman" pitchFamily="18" charset="0"/>
              </a:rPr>
              <a:t>sucrose</a:t>
            </a:r>
            <a:r>
              <a:rPr lang="en-US" sz="2400" dirty="0" smtClean="0">
                <a:latin typeface="Times New Roman" pitchFamily="18" charset="0"/>
                <a:cs typeface="Times New Roman" pitchFamily="18" charset="0"/>
              </a:rPr>
              <a:t>, the type of sugar you would have in a bowl on the breakfast table, and </a:t>
            </a:r>
            <a:r>
              <a:rPr lang="en-US" sz="2400" b="1" dirty="0" smtClean="0">
                <a:latin typeface="Times New Roman" pitchFamily="18" charset="0"/>
                <a:cs typeface="Times New Roman" pitchFamily="18" charset="0"/>
              </a:rPr>
              <a:t>glucose</a:t>
            </a:r>
            <a:r>
              <a:rPr lang="en-US" sz="2400" dirty="0" smtClean="0">
                <a:latin typeface="Times New Roman" pitchFamily="18" charset="0"/>
                <a:cs typeface="Times New Roman" pitchFamily="18" charset="0"/>
              </a:rPr>
              <a:t> the type of sugar that circulates in our blood.</a:t>
            </a:r>
          </a:p>
          <a:p>
            <a:pPr>
              <a:buFont typeface="Arial" panose="020B0604020202020204" pitchFamily="34" charset="0"/>
              <a:buChar char="•"/>
            </a:pPr>
            <a:r>
              <a:rPr lang="en-US" sz="2400" dirty="0" smtClean="0">
                <a:latin typeface="Times New Roman" pitchFamily="18" charset="0"/>
                <a:cs typeface="Times New Roman" pitchFamily="18" charset="0"/>
              </a:rPr>
              <a:t>Slow-releasing carbohydrates are long chains of simple sugars that can be branched or </a:t>
            </a:r>
            <a:r>
              <a:rPr lang="en-US" sz="2400" dirty="0" err="1" smtClean="0">
                <a:latin typeface="Times New Roman" pitchFamily="18" charset="0"/>
                <a:cs typeface="Times New Roman" pitchFamily="18" charset="0"/>
              </a:rPr>
              <a:t>unbranched</a:t>
            </a:r>
            <a:r>
              <a:rPr lang="en-US" sz="2400" dirty="0" smtClean="0">
                <a:latin typeface="Times New Roman" pitchFamily="18" charset="0"/>
                <a:cs typeface="Times New Roman" pitchFamily="18" charset="0"/>
              </a:rPr>
              <a:t>. During digestion, the body breaks down all slow-releasing carbohydrates to simple sugars, mostly glucose. Glucose is then transported to all our cells where it is stored, used to make energy, or used to build macromolecules. Fiber is also a slow-releasing carbohydrate, but it cannot be broken down in the human body and passes through the digestive tract undigested unless the bacteria that inhabit the gut break it down.</a:t>
            </a: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473642" y="156754"/>
            <a:ext cx="10478872" cy="587829"/>
          </a:xfrm>
        </p:spPr>
        <p:txBody>
          <a:bodyPr>
            <a:normAutofit fontScale="90000"/>
          </a:bodyPr>
          <a:lstStyle/>
          <a:p>
            <a:pPr algn="ctr"/>
            <a:r>
              <a:rPr lang="en-US" sz="4000" b="1" dirty="0" smtClean="0">
                <a:effectLst/>
                <a:latin typeface="Times New Roman" panose="02020603050405020304" pitchFamily="18" charset="0"/>
                <a:cs typeface="Times New Roman" panose="02020603050405020304" pitchFamily="18" charset="0"/>
              </a:rPr>
              <a:t>Functions of Carbohydrates</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384664" y="705395"/>
            <a:ext cx="10633166" cy="5995852"/>
          </a:xfrm>
        </p:spPr>
        <p:txBody>
          <a:bodyPr>
            <a:normAutofit fontScale="92500"/>
          </a:bodyPr>
          <a:lstStyle/>
          <a:p>
            <a:pPr lvl="0" fontAlgn="base">
              <a:buNone/>
            </a:pPr>
            <a:r>
              <a:rPr lang="en-US" sz="2400" b="1" dirty="0" smtClean="0"/>
              <a:t>1: </a:t>
            </a:r>
            <a:r>
              <a:rPr lang="en-US" sz="2400" b="1" dirty="0" smtClean="0">
                <a:latin typeface="Times New Roman" pitchFamily="18" charset="0"/>
                <a:cs typeface="Times New Roman" pitchFamily="18" charset="0"/>
              </a:rPr>
              <a:t>Carbohydrate </a:t>
            </a:r>
            <a:r>
              <a:rPr lang="en-US" sz="2400" b="1" dirty="0" smtClean="0">
                <a:latin typeface="Times New Roman" pitchFamily="18" charset="0"/>
                <a:cs typeface="Times New Roman" pitchFamily="18" charset="0"/>
              </a:rPr>
              <a:t>functions as Bio Fuel:	</a:t>
            </a:r>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Carbohydrate functions as an energy source of the body and acts as Bio fuel.</a:t>
            </a:r>
          </a:p>
          <a:p>
            <a:pPr lvl="0" fontAlgn="base"/>
            <a:r>
              <a:rPr lang="en-US" sz="2400" dirty="0" smtClean="0">
                <a:latin typeface="Times New Roman" pitchFamily="18" charset="0"/>
                <a:cs typeface="Times New Roman" pitchFamily="18" charset="0"/>
              </a:rPr>
              <a:t>Polysaccharides such as starch and glycogen are first hydrolyzed by enzymes to Glucose.</a:t>
            </a:r>
          </a:p>
          <a:p>
            <a:pPr lvl="0" fontAlgn="base"/>
            <a:r>
              <a:rPr lang="en-US" sz="2400" dirty="0" smtClean="0">
                <a:latin typeface="Times New Roman" pitchFamily="18" charset="0"/>
                <a:cs typeface="Times New Roman" pitchFamily="18" charset="0"/>
              </a:rPr>
              <a:t>Glucose is the transported from one cell to another by blood in case of animals and cell sap in case of plants.</a:t>
            </a:r>
          </a:p>
          <a:p>
            <a:pPr lvl="0" fontAlgn="base"/>
            <a:r>
              <a:rPr lang="en-US" sz="2400" dirty="0" smtClean="0">
                <a:latin typeface="Times New Roman" pitchFamily="18" charset="0"/>
                <a:cs typeface="Times New Roman" pitchFamily="18" charset="0"/>
              </a:rPr>
              <a:t>Glucose is then oxidized to produce carbon dioxide and water.</a:t>
            </a:r>
          </a:p>
          <a:p>
            <a:pPr lvl="0" fontAlgn="base"/>
            <a:r>
              <a:rPr lang="en-US" sz="2400" dirty="0" smtClean="0">
                <a:latin typeface="Times New Roman" pitchFamily="18" charset="0"/>
                <a:cs typeface="Times New Roman" pitchFamily="18" charset="0"/>
              </a:rPr>
              <a:t>Energy is released in this process which is used for functioning of the cells.</a:t>
            </a:r>
          </a:p>
          <a:p>
            <a:pPr lvl="0" fontAlgn="base">
              <a:buNone/>
            </a:pPr>
            <a:r>
              <a:rPr lang="en-US" sz="2400" b="1" dirty="0" smtClean="0">
                <a:latin typeface="Times New Roman" pitchFamily="18" charset="0"/>
                <a:cs typeface="Times New Roman" pitchFamily="18" charset="0"/>
              </a:rPr>
              <a:t>2: Carbohydrate </a:t>
            </a:r>
            <a:r>
              <a:rPr lang="en-US" sz="2400" b="1" dirty="0" smtClean="0">
                <a:latin typeface="Times New Roman" pitchFamily="18" charset="0"/>
                <a:cs typeface="Times New Roman" pitchFamily="18" charset="0"/>
              </a:rPr>
              <a:t>functions as Primary Source of Energy:</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The process of production of energy by carbohydrates is described in above steps. Now it is important to note, that fats and proteins can also be burned to provide energy but </a:t>
            </a:r>
            <a:r>
              <a:rPr lang="en-US" sz="2400" b="1" dirty="0" smtClean="0">
                <a:latin typeface="Times New Roman" pitchFamily="18" charset="0"/>
                <a:cs typeface="Times New Roman" pitchFamily="18" charset="0"/>
              </a:rPr>
              <a:t>carbohydrate functions as primary source of energy</a:t>
            </a:r>
            <a:r>
              <a:rPr lang="en-US" sz="2400" dirty="0" smtClean="0">
                <a:latin typeface="Times New Roman" pitchFamily="18" charset="0"/>
                <a:cs typeface="Times New Roman" pitchFamily="18" charset="0"/>
              </a:rPr>
              <a:t>. Fats are only burned if there is non availability of carbohydrates. When fat is burned in absence of carbohydrates, toxic compounds like called </a:t>
            </a:r>
            <a:r>
              <a:rPr lang="en-US" sz="2400" b="1" dirty="0" err="1" smtClean="0">
                <a:latin typeface="Times New Roman" pitchFamily="18" charset="0"/>
                <a:cs typeface="Times New Roman" pitchFamily="18" charset="0"/>
              </a:rPr>
              <a:t>ketone</a:t>
            </a:r>
            <a:r>
              <a:rPr lang="en-US" sz="2400" b="1" dirty="0" smtClean="0">
                <a:latin typeface="Times New Roman" pitchFamily="18" charset="0"/>
                <a:cs typeface="Times New Roman" pitchFamily="18" charset="0"/>
              </a:rPr>
              <a:t> bodies</a:t>
            </a:r>
            <a:r>
              <a:rPr lang="en-US" sz="2400" dirty="0" smtClean="0">
                <a:latin typeface="Times New Roman" pitchFamily="18" charset="0"/>
                <a:cs typeface="Times New Roman" pitchFamily="18" charset="0"/>
              </a:rPr>
              <a:t> are produced. Accumulation of these </a:t>
            </a:r>
            <a:r>
              <a:rPr lang="en-US" sz="2400" dirty="0" err="1" smtClean="0">
                <a:latin typeface="Times New Roman" pitchFamily="18" charset="0"/>
                <a:cs typeface="Times New Roman" pitchFamily="18" charset="0"/>
              </a:rPr>
              <a:t>ketone</a:t>
            </a:r>
            <a:r>
              <a:rPr lang="en-US" sz="2400" dirty="0" smtClean="0">
                <a:latin typeface="Times New Roman" pitchFamily="18" charset="0"/>
                <a:cs typeface="Times New Roman" pitchFamily="18" charset="0"/>
              </a:rPr>
              <a:t> bodies over long period causes a condition called </a:t>
            </a:r>
            <a:r>
              <a:rPr lang="en-US" sz="2400" b="1" dirty="0" smtClean="0">
                <a:latin typeface="Times New Roman" pitchFamily="18" charset="0"/>
                <a:cs typeface="Times New Roman" pitchFamily="18" charset="0"/>
              </a:rPr>
              <a:t>Ketosis</a:t>
            </a:r>
            <a:r>
              <a:rPr lang="en-US" sz="2400" dirty="0" smtClean="0">
                <a:latin typeface="Times New Roman" pitchFamily="18" charset="0"/>
                <a:cs typeface="Times New Roman" pitchFamily="18" charset="0"/>
              </a:rPr>
              <a:t>. In this condition blood becomes unable to carry oxygen properly and this can be fatal. Thus, one of important function of carbohydrate is help burn fat properly.</a:t>
            </a: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473642" y="156754"/>
            <a:ext cx="10478872" cy="587829"/>
          </a:xfrm>
        </p:spPr>
        <p:txBody>
          <a:bodyPr>
            <a:normAutofit fontScale="90000"/>
          </a:bodyPr>
          <a:lstStyle/>
          <a:p>
            <a:r>
              <a:rPr lang="en-US" sz="4000" b="1" dirty="0" smtClean="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384664" y="705395"/>
            <a:ext cx="10633166" cy="5995852"/>
          </a:xfrm>
        </p:spPr>
        <p:txBody>
          <a:bodyPr>
            <a:normAutofit fontScale="92500" lnSpcReduction="10000"/>
          </a:bodyPr>
          <a:lstStyle/>
          <a:p>
            <a:pPr lvl="0" fontAlgn="base">
              <a:buNone/>
            </a:pPr>
            <a:r>
              <a:rPr lang="en-US" sz="2400" b="1" dirty="0" smtClean="0"/>
              <a:t>3</a:t>
            </a:r>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Carbohydrate functions as storage food:</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Different forms of Carbohydrate are stored in living organism as storage food.</a:t>
            </a:r>
          </a:p>
          <a:p>
            <a:pPr lvl="0" fontAlgn="base"/>
            <a:r>
              <a:rPr lang="en-US" sz="2400" dirty="0" smtClean="0">
                <a:latin typeface="Times New Roman" pitchFamily="18" charset="0"/>
                <a:cs typeface="Times New Roman" pitchFamily="18" charset="0"/>
              </a:rPr>
              <a:t>Polysaccharide starch acts as storage food for plants.</a:t>
            </a:r>
          </a:p>
          <a:p>
            <a:pPr lvl="0" fontAlgn="base"/>
            <a:r>
              <a:rPr lang="en-US" sz="2400" dirty="0" smtClean="0">
                <a:latin typeface="Times New Roman" pitchFamily="18" charset="0"/>
                <a:cs typeface="Times New Roman" pitchFamily="18" charset="0"/>
              </a:rPr>
              <a:t>Glycogen stored in liver and muscles acts as storage food for animals.</a:t>
            </a:r>
          </a:p>
          <a:p>
            <a:pPr lvl="0" fontAlgn="base"/>
            <a:r>
              <a:rPr lang="en-US" sz="2400" dirty="0" err="1" smtClean="0">
                <a:latin typeface="Times New Roman" pitchFamily="18" charset="0"/>
                <a:cs typeface="Times New Roman" pitchFamily="18" charset="0"/>
              </a:rPr>
              <a:t>Inulin</a:t>
            </a:r>
            <a:r>
              <a:rPr lang="en-US" sz="2400" dirty="0" smtClean="0">
                <a:latin typeface="Times New Roman" pitchFamily="18" charset="0"/>
                <a:cs typeface="Times New Roman" pitchFamily="18" charset="0"/>
              </a:rPr>
              <a:t> acts as storage food of dahlias, onion and garlic.</a:t>
            </a:r>
          </a:p>
          <a:p>
            <a:pPr fontAlgn="base"/>
            <a:r>
              <a:rPr lang="en-US" sz="2400" dirty="0" smtClean="0">
                <a:latin typeface="Times New Roman" pitchFamily="18" charset="0"/>
                <a:cs typeface="Times New Roman" pitchFamily="18" charset="0"/>
              </a:rPr>
              <a:t>Thus carbohydrate performs the function of storing food.</a:t>
            </a:r>
          </a:p>
          <a:p>
            <a:pPr lvl="0" fontAlgn="base">
              <a:buNone/>
            </a:pPr>
            <a:r>
              <a:rPr lang="en-US" sz="2400" b="1" dirty="0" smtClean="0">
                <a:latin typeface="Times New Roman" pitchFamily="18" charset="0"/>
                <a:cs typeface="Times New Roman" pitchFamily="18" charset="0"/>
              </a:rPr>
              <a:t>4: Carbohydrate </a:t>
            </a:r>
            <a:r>
              <a:rPr lang="en-US" sz="2400" b="1" dirty="0" smtClean="0">
                <a:latin typeface="Times New Roman" pitchFamily="18" charset="0"/>
                <a:cs typeface="Times New Roman" pitchFamily="18" charset="0"/>
              </a:rPr>
              <a:t>functions as framework in body:</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Different Carbohydrates especially Polysaccharides act as framework in living organism.</a:t>
            </a:r>
          </a:p>
          <a:p>
            <a:pPr lvl="0" fontAlgn="base"/>
            <a:r>
              <a:rPr lang="en-US" sz="2400" dirty="0" smtClean="0">
                <a:latin typeface="Times New Roman" pitchFamily="18" charset="0"/>
                <a:cs typeface="Times New Roman" pitchFamily="18" charset="0"/>
              </a:rPr>
              <a:t>Cellulose forms cell wall of plant cell along with hemicelluloses and Pectin</a:t>
            </a:r>
          </a:p>
          <a:p>
            <a:pPr lvl="0" fontAlgn="base"/>
            <a:r>
              <a:rPr lang="en-US" sz="2400" dirty="0" smtClean="0">
                <a:latin typeface="Times New Roman" pitchFamily="18" charset="0"/>
                <a:cs typeface="Times New Roman" pitchFamily="18" charset="0"/>
              </a:rPr>
              <a:t>Chitin   forms cell wall of fungal cell and exoskeleton of arthropods</a:t>
            </a:r>
          </a:p>
          <a:p>
            <a:pPr lvl="0" fontAlgn="base"/>
            <a:r>
              <a:rPr lang="en-US" sz="2400" dirty="0" err="1" smtClean="0">
                <a:latin typeface="Times New Roman" pitchFamily="18" charset="0"/>
                <a:cs typeface="Times New Roman" pitchFamily="18" charset="0"/>
              </a:rPr>
              <a:t>Peptidoglycan</a:t>
            </a:r>
            <a:r>
              <a:rPr lang="en-US" sz="2400" dirty="0" smtClean="0">
                <a:latin typeface="Times New Roman" pitchFamily="18" charset="0"/>
                <a:cs typeface="Times New Roman" pitchFamily="18" charset="0"/>
              </a:rPr>
              <a:t> forms cell wall of bacteria and </a:t>
            </a:r>
            <a:r>
              <a:rPr lang="en-US" sz="2400" dirty="0" err="1" smtClean="0">
                <a:latin typeface="Times New Roman" pitchFamily="18" charset="0"/>
                <a:cs typeface="Times New Roman" pitchFamily="18" charset="0"/>
              </a:rPr>
              <a:t>cyanobacteria</a:t>
            </a:r>
            <a:r>
              <a:rPr lang="en-US" sz="2400" dirty="0" smtClean="0">
                <a:latin typeface="Times New Roman" pitchFamily="18" charset="0"/>
                <a:cs typeface="Times New Roman" pitchFamily="18" charset="0"/>
              </a:rPr>
              <a:t>.</a:t>
            </a:r>
          </a:p>
          <a:p>
            <a:pPr fontAlgn="base"/>
            <a:r>
              <a:rPr lang="en-US" sz="2400" dirty="0" smtClean="0">
                <a:latin typeface="Times New Roman" pitchFamily="18" charset="0"/>
                <a:cs typeface="Times New Roman" pitchFamily="18" charset="0"/>
              </a:rPr>
              <a:t>Thus carbohydrates function as contributing material to the cellular structure</a:t>
            </a:r>
            <a:r>
              <a:rPr lang="en-US" sz="2400" dirty="0" smtClean="0">
                <a:latin typeface="Times New Roman" pitchFamily="18" charset="0"/>
                <a:cs typeface="Times New Roman" pitchFamily="18" charset="0"/>
              </a:rPr>
              <a:t>.</a:t>
            </a:r>
          </a:p>
          <a:p>
            <a:pPr lvl="0" fontAlgn="base">
              <a:buNone/>
            </a:pPr>
            <a:r>
              <a:rPr lang="en-US" sz="2400" b="1" dirty="0" smtClean="0">
                <a:latin typeface="Times New Roman" pitchFamily="18" charset="0"/>
                <a:cs typeface="Times New Roman" pitchFamily="18" charset="0"/>
              </a:rPr>
              <a:t>5: Carbohydrate </a:t>
            </a:r>
            <a:r>
              <a:rPr lang="en-US" sz="2400" b="1" dirty="0" smtClean="0">
                <a:latin typeface="Times New Roman" pitchFamily="18" charset="0"/>
                <a:cs typeface="Times New Roman" pitchFamily="18" charset="0"/>
              </a:rPr>
              <a:t>functions as Anticoagulant:</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Heparin is a polysaccharide (carbohydrate) which acts as anticoagulant and prevents intravascular clotting.</a:t>
            </a:r>
          </a:p>
          <a:p>
            <a:pPr lvl="0" fontAlgn="base">
              <a:buNone/>
            </a:pPr>
            <a:endParaRPr lang="en-US" sz="2400" dirty="0" smtClean="0"/>
          </a:p>
          <a:p>
            <a:pPr lvl="0" fontAlgn="base">
              <a:buNone/>
            </a:pPr>
            <a:endParaRPr lang="en-US" sz="2400" dirty="0" smtClean="0"/>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473642" y="156754"/>
            <a:ext cx="10478872" cy="587829"/>
          </a:xfrm>
        </p:spPr>
        <p:txBody>
          <a:bodyPr>
            <a:normAutofit fontScale="90000"/>
          </a:bodyPr>
          <a:lstStyle/>
          <a:p>
            <a:r>
              <a:rPr lang="en-US" sz="4000" b="1" dirty="0" smtClean="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319349" y="679269"/>
            <a:ext cx="10698481" cy="5995851"/>
          </a:xfrm>
        </p:spPr>
        <p:txBody>
          <a:bodyPr>
            <a:normAutofit fontScale="92500" lnSpcReduction="10000"/>
          </a:bodyPr>
          <a:lstStyle/>
          <a:p>
            <a:pPr lvl="0" fontAlgn="base">
              <a:buNone/>
            </a:pPr>
            <a:r>
              <a:rPr lang="en-US" sz="2400" b="1" dirty="0" smtClean="0">
                <a:latin typeface="Times New Roman" pitchFamily="18" charset="0"/>
                <a:cs typeface="Times New Roman" pitchFamily="18" charset="0"/>
              </a:rPr>
              <a:t>6: </a:t>
            </a:r>
            <a:r>
              <a:rPr lang="en-US" sz="2400" b="1" dirty="0" smtClean="0">
                <a:latin typeface="Times New Roman" pitchFamily="18" charset="0"/>
                <a:cs typeface="Times New Roman" pitchFamily="18" charset="0"/>
              </a:rPr>
              <a:t>Carbohydrate functions as Antigen</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Many antigens are glycoprotein (which contains oligosaccharide) in nature and give immunological properties to the blood</a:t>
            </a:r>
            <a:r>
              <a:rPr lang="en-US" sz="2400"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lvl="0" fontAlgn="base">
              <a:buNone/>
            </a:pPr>
            <a:r>
              <a:rPr lang="en-US" sz="2400" b="1" dirty="0" smtClean="0">
                <a:latin typeface="Times New Roman" pitchFamily="18" charset="0"/>
                <a:cs typeface="Times New Roman" pitchFamily="18" charset="0"/>
              </a:rPr>
              <a:t>7: Carbohydrate </a:t>
            </a:r>
            <a:r>
              <a:rPr lang="en-US" sz="2400" b="1" dirty="0" smtClean="0">
                <a:latin typeface="Times New Roman" pitchFamily="18" charset="0"/>
                <a:cs typeface="Times New Roman" pitchFamily="18" charset="0"/>
              </a:rPr>
              <a:t>functions as Hormone</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Many Hormones like FSH (Follicular Stimulating Hormone which takes part in ovulation in females) and LH (</a:t>
            </a:r>
            <a:r>
              <a:rPr lang="en-US" sz="2400" dirty="0" err="1" smtClean="0">
                <a:latin typeface="Times New Roman" pitchFamily="18" charset="0"/>
                <a:cs typeface="Times New Roman" pitchFamily="18" charset="0"/>
              </a:rPr>
              <a:t>Leutinizing</a:t>
            </a:r>
            <a:r>
              <a:rPr lang="en-US" sz="2400" dirty="0" smtClean="0">
                <a:latin typeface="Times New Roman" pitchFamily="18" charset="0"/>
                <a:cs typeface="Times New Roman" pitchFamily="18" charset="0"/>
              </a:rPr>
              <a:t> Hormone) are glycoprotein and help in reproductive </a:t>
            </a:r>
            <a:r>
              <a:rPr lang="en-US" sz="2400" dirty="0" smtClean="0">
                <a:latin typeface="Times New Roman" pitchFamily="18" charset="0"/>
                <a:cs typeface="Times New Roman" pitchFamily="18" charset="0"/>
              </a:rPr>
              <a:t>processes.</a:t>
            </a:r>
          </a:p>
          <a:p>
            <a:pPr fontAlgn="base">
              <a:buNone/>
            </a:pPr>
            <a:r>
              <a:rPr lang="en-US" sz="2400" b="1" dirty="0" smtClean="0">
                <a:latin typeface="Times New Roman" pitchFamily="18" charset="0"/>
                <a:cs typeface="Times New Roman" pitchFamily="18" charset="0"/>
              </a:rPr>
              <a:t>8: Carbohydrates </a:t>
            </a:r>
            <a:r>
              <a:rPr lang="en-US" sz="2400" b="1" dirty="0" smtClean="0">
                <a:latin typeface="Times New Roman" pitchFamily="18" charset="0"/>
                <a:cs typeface="Times New Roman" pitchFamily="18" charset="0"/>
              </a:rPr>
              <a:t>provide raw material for industry</a:t>
            </a:r>
            <a:endParaRPr lang="en-US" sz="2400" b="1" i="1"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Carbohydrates are an important component of many industries like textile, paper, lacquers and breweries.</a:t>
            </a:r>
          </a:p>
          <a:p>
            <a:pPr lvl="0" fontAlgn="base">
              <a:buNone/>
            </a:pPr>
            <a:r>
              <a:rPr lang="en-US" sz="2400" b="1" dirty="0" smtClean="0">
                <a:latin typeface="Times New Roman" pitchFamily="18" charset="0"/>
                <a:cs typeface="Times New Roman" pitchFamily="18" charset="0"/>
              </a:rPr>
              <a:t>Other Functions</a:t>
            </a:r>
            <a:endParaRPr lang="en-US" sz="2400" b="1" i="1"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Agar</a:t>
            </a:r>
            <a:r>
              <a:rPr lang="en-US" sz="2400" dirty="0" smtClean="0">
                <a:latin typeface="Times New Roman" pitchFamily="18" charset="0"/>
                <a:cs typeface="Times New Roman" pitchFamily="18" charset="0"/>
              </a:rPr>
              <a:t> is polysaccharide used in culture media, laxative and food.</a:t>
            </a:r>
          </a:p>
          <a:p>
            <a:pPr fontAlgn="base"/>
            <a:r>
              <a:rPr lang="en-US" sz="2400" b="1" dirty="0" smtClean="0">
                <a:latin typeface="Times New Roman" pitchFamily="18" charset="0"/>
                <a:cs typeface="Times New Roman" pitchFamily="18" charset="0"/>
              </a:rPr>
              <a:t>Cellulose</a:t>
            </a:r>
            <a:r>
              <a:rPr lang="en-US" sz="2400" dirty="0" smtClean="0">
                <a:latin typeface="Times New Roman" pitchFamily="18" charset="0"/>
                <a:cs typeface="Times New Roman" pitchFamily="18" charset="0"/>
              </a:rPr>
              <a:t> acts as roughage of food. It stimulates peristalsis movement and secretion of digestive enzymes.</a:t>
            </a:r>
          </a:p>
          <a:p>
            <a:pPr fontAlgn="base"/>
            <a:r>
              <a:rPr lang="en-US" sz="2400" b="1" dirty="0" err="1" smtClean="0">
                <a:latin typeface="Times New Roman" pitchFamily="18" charset="0"/>
                <a:cs typeface="Times New Roman" pitchFamily="18" charset="0"/>
              </a:rPr>
              <a:t>Hyaluronic</a:t>
            </a:r>
            <a:r>
              <a:rPr lang="en-US" sz="2400" b="1" dirty="0" smtClean="0">
                <a:latin typeface="Times New Roman" pitchFamily="18" charset="0"/>
                <a:cs typeface="Times New Roman" pitchFamily="18" charset="0"/>
              </a:rPr>
              <a:t> acid</a:t>
            </a:r>
            <a:r>
              <a:rPr lang="en-US" sz="2400" dirty="0" smtClean="0">
                <a:latin typeface="Times New Roman" pitchFamily="18" charset="0"/>
                <a:cs typeface="Times New Roman" pitchFamily="18" charset="0"/>
              </a:rPr>
              <a:t> found in between joints acts as synovial fluid and provides frictionless movement</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buFont typeface="Arial" panose="020B0604020202020204" pitchFamily="34" charset="0"/>
              <a:buChar char="•"/>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316889" y="261257"/>
            <a:ext cx="10478872" cy="587829"/>
          </a:xfrm>
        </p:spPr>
        <p:txBody>
          <a:bodyPr>
            <a:normAutofit fontScale="90000"/>
          </a:bodyPr>
          <a:lstStyle/>
          <a:p>
            <a:pPr algn="ctr"/>
            <a:r>
              <a:rPr lang="en-US" sz="4000" b="1" dirty="0" smtClean="0">
                <a:effectLst/>
                <a:latin typeface="Times New Roman" panose="02020603050405020304" pitchFamily="18" charset="0"/>
                <a:cs typeface="Times New Roman" panose="02020603050405020304" pitchFamily="18" charset="0"/>
              </a:rPr>
              <a:t>Fats</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319349" y="770709"/>
            <a:ext cx="10698481" cy="6087291"/>
          </a:xfrm>
        </p:spPr>
        <p:txBody>
          <a:bodyPr>
            <a:normAutofit fontScale="77500" lnSpcReduction="20000"/>
          </a:bodyPr>
          <a:lstStyle/>
          <a:p>
            <a:pPr>
              <a:buNone/>
            </a:pPr>
            <a:r>
              <a:rPr lang="en-US" sz="3100" dirty="0" smtClean="0">
                <a:latin typeface="Times New Roman" pitchFamily="18" charset="0"/>
                <a:cs typeface="Times New Roman" pitchFamily="18" charset="0"/>
              </a:rPr>
              <a:t>    Fat </a:t>
            </a:r>
            <a:r>
              <a:rPr lang="en-US" sz="3100" dirty="0" smtClean="0">
                <a:latin typeface="Times New Roman" pitchFamily="18" charset="0"/>
                <a:cs typeface="Times New Roman" pitchFamily="18" charset="0"/>
              </a:rPr>
              <a:t>is very important to body functions. Some of fats most important jobs are insulation, protection, and energy storage. Fat insulates our bodies allowing us to retain heat, it protects our organs and joints by providing a cushioning material to shock but its most important job is the storage of energy for future use. Fat is not the enemy. Too much fat is the enemy. As in most things too much of a good thing is frequently bad and that for sure is true of fat. Understand that it is the over-consumption of energy in the form of fat, carbohydrate and protein that leads to excessive body fat.  </a:t>
            </a:r>
            <a:endParaRPr lang="en-US" sz="3100" b="1" dirty="0" smtClean="0">
              <a:latin typeface="Times New Roman" pitchFamily="18" charset="0"/>
              <a:cs typeface="Times New Roman" pitchFamily="18" charset="0"/>
            </a:endParaRPr>
          </a:p>
          <a:p>
            <a:pPr fontAlgn="base">
              <a:buNone/>
            </a:pPr>
            <a:r>
              <a:rPr lang="en-US" sz="3100" b="1" dirty="0" smtClean="0">
                <a:latin typeface="Times New Roman" pitchFamily="18" charset="0"/>
                <a:cs typeface="Times New Roman" pitchFamily="18" charset="0"/>
              </a:rPr>
              <a:t>FUNCTIONS OF FAT IN THE BODY</a:t>
            </a:r>
          </a:p>
          <a:p>
            <a:r>
              <a:rPr lang="en-US" sz="3100" dirty="0" smtClean="0">
                <a:latin typeface="Times New Roman" pitchFamily="18" charset="0"/>
                <a:cs typeface="Times New Roman" pitchFamily="18" charset="0"/>
              </a:rPr>
              <a:t>Fat is an essential part of diet. It provides energy, absorbs certain nutrients and maintains core body temperature. We need to consume fat every day to support these functions, but some types of fat are better than others. Good fats protect heart and keep body healthy, while bad fats increase risk of disease and damage </a:t>
            </a:r>
            <a:r>
              <a:rPr lang="en-US" sz="3100" dirty="0" smtClean="0">
                <a:latin typeface="Times New Roman" pitchFamily="18" charset="0"/>
                <a:cs typeface="Times New Roman" pitchFamily="18" charset="0"/>
              </a:rPr>
              <a:t>heart.</a:t>
            </a:r>
          </a:p>
          <a:p>
            <a:pPr>
              <a:buNone/>
            </a:pPr>
            <a:r>
              <a:rPr lang="en-US" sz="3100" b="1" dirty="0" smtClean="0">
                <a:latin typeface="Times New Roman" pitchFamily="18" charset="0"/>
                <a:cs typeface="Times New Roman" pitchFamily="18" charset="0"/>
              </a:rPr>
              <a:t>1: Energy</a:t>
            </a:r>
            <a:endParaRPr lang="en-US" sz="3100" dirty="0" smtClean="0">
              <a:latin typeface="Times New Roman" pitchFamily="18" charset="0"/>
              <a:cs typeface="Times New Roman" pitchFamily="18" charset="0"/>
            </a:endParaRPr>
          </a:p>
          <a:p>
            <a:r>
              <a:rPr lang="en-US" sz="3100" dirty="0" smtClean="0">
                <a:latin typeface="Times New Roman" pitchFamily="18" charset="0"/>
                <a:cs typeface="Times New Roman" pitchFamily="18" charset="0"/>
              </a:rPr>
              <a:t>While carbohydrates are the main source of fuel in body, body system turns to fat as a backup energy source when carbohydrates are not available. Fat is a concentrated source of energy. One gram of fat has 9 calories, which is more than double the amount of calories from carbohydrates and protein. </a:t>
            </a:r>
          </a:p>
          <a:p>
            <a:pPr>
              <a:buNone/>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9B3A-DE0D-4F05-8E12-196F63B5F837}"/>
              </a:ext>
            </a:extLst>
          </p:cNvPr>
          <p:cNvSpPr>
            <a:spLocks noGrp="1"/>
          </p:cNvSpPr>
          <p:nvPr>
            <p:ph type="title"/>
          </p:nvPr>
        </p:nvSpPr>
        <p:spPr>
          <a:xfrm>
            <a:off x="1447517" y="169817"/>
            <a:ext cx="10478872" cy="587829"/>
          </a:xfrm>
        </p:spPr>
        <p:txBody>
          <a:bodyPr>
            <a:normAutofit fontScale="90000"/>
          </a:bodyPr>
          <a:lstStyle/>
          <a:p>
            <a:r>
              <a:rPr lang="en-US" sz="4000" b="1" dirty="0" smtClean="0">
                <a:effectLst/>
                <a:latin typeface="Times New Roman" panose="02020603050405020304" pitchFamily="18" charset="0"/>
                <a:cs typeface="Times New Roman" panose="02020603050405020304" pitchFamily="18" charset="0"/>
              </a:rPr>
              <a:t>Cont…</a:t>
            </a:r>
            <a:endParaRPr lang="x-none" sz="4000" b="1" dirty="0">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F19A76-6E18-453B-9F30-D7484966B86C}"/>
              </a:ext>
            </a:extLst>
          </p:cNvPr>
          <p:cNvSpPr>
            <a:spLocks noGrp="1"/>
          </p:cNvSpPr>
          <p:nvPr>
            <p:ph idx="1"/>
          </p:nvPr>
        </p:nvSpPr>
        <p:spPr>
          <a:xfrm>
            <a:off x="1319349" y="770709"/>
            <a:ext cx="10698481" cy="6087291"/>
          </a:xfrm>
        </p:spPr>
        <p:txBody>
          <a:bodyPr>
            <a:normAutofit fontScale="85000" lnSpcReduction="20000"/>
          </a:bodyPr>
          <a:lstStyle/>
          <a:p>
            <a:pPr lvl="1">
              <a:buNone/>
            </a:pPr>
            <a:r>
              <a:rPr lang="en-US" b="1" dirty="0" smtClean="0">
                <a:latin typeface="Times New Roman" pitchFamily="18" charset="0"/>
                <a:cs typeface="Times New Roman" pitchFamily="18" charset="0"/>
              </a:rPr>
              <a:t>2:  Vitamin </a:t>
            </a:r>
            <a:r>
              <a:rPr lang="en-US" b="1" dirty="0" smtClean="0">
                <a:latin typeface="Times New Roman" pitchFamily="18" charset="0"/>
                <a:cs typeface="Times New Roman" pitchFamily="18" charset="0"/>
              </a:rPr>
              <a:t>Absorption</a:t>
            </a: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 types of vitamins rely on fat for absorption and storage. Vitamins A, D, E and K, called fat-soluble vitamins, cannot function without adequate daily fat intake. These vitamins are essential parts of daily diet. Vitamin A keeps eyes healthy and promotes good vision, vitamin D assists in keeping bones strong by boosting calcium absorption, vitamin E protects cells by neutralizing free radicals and vitamin K is important for blood clotting. If we don't meet daily fat intake or follow a low-fat diet, absorption of these vitamins may be limited resulting in impaired functioning</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3: </a:t>
            </a:r>
            <a:r>
              <a:rPr lang="en-US" b="1" dirty="0" smtClean="0">
                <a:latin typeface="Times New Roman" pitchFamily="18" charset="0"/>
                <a:cs typeface="Times New Roman" pitchFamily="18" charset="0"/>
              </a:rPr>
              <a:t>Insulation</a:t>
            </a: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Fat cells, stored in adipose tissue, insulate body and help sustain a normal core body temperature. Adipose tissue is not always visible, but if we are overweight, it may be able to see it under skin. It is noticed an abundance of adipose tissue in certain areas, causing lumpy patches around thighs and stomach. Other stored fats surround vital organs and keep them protected from sudden movements or outside impacts.</a:t>
            </a:r>
            <a:endParaRPr lang="en-US" sz="2800" dirty="0" smtClean="0">
              <a:latin typeface="Times New Roman" pitchFamily="18" charset="0"/>
              <a:cs typeface="Times New Roman" pitchFamily="18" charset="0"/>
            </a:endParaRPr>
          </a:p>
          <a:p>
            <a:pPr>
              <a:buNone/>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5003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TotalTime>
  <Words>449</Words>
  <Application>Microsoft Office PowerPoint</Application>
  <PresentationFormat>Custom</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Slide 1</vt:lpstr>
      <vt:lpstr>Carbohydrates</vt:lpstr>
      <vt:lpstr>Functions of Carbohydrates</vt:lpstr>
      <vt:lpstr>Cont…</vt:lpstr>
      <vt:lpstr>Cont…</vt:lpstr>
      <vt:lpstr>Fats</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kanwal Riasat</dc:creator>
  <cp:lastModifiedBy>User</cp:lastModifiedBy>
  <cp:revision>25</cp:revision>
  <dcterms:created xsi:type="dcterms:W3CDTF">2020-04-22T17:44:46Z</dcterms:created>
  <dcterms:modified xsi:type="dcterms:W3CDTF">2020-08-13T20:48:22Z</dcterms:modified>
</cp:coreProperties>
</file>