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60"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98" y="31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977CA7-240C-49B4-BC0A-F5E3886A3A92}" type="datetimeFigureOut">
              <a:rPr lang="en-US" smtClean="0"/>
              <a:pPr/>
              <a:t>8/13/2020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12FCD6-CE5D-4739-BBFD-D8875CFF9C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12FCD6-CE5D-4739-BBFD-D8875CFF9C8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8/13/2020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15914136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p14="http://schemas.microsoft.com/office/powerpoint/2010/main" xmlns="" val="299149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p14="http://schemas.microsoft.com/office/powerpoint/2010/main" xmlns="" val="2502383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p14="http://schemas.microsoft.com/office/powerpoint/2010/main" xmlns="" val="278954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8/13/2020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26754276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p14="http://schemas.microsoft.com/office/powerpoint/2010/main" xmlns="" val="397505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p14="http://schemas.microsoft.com/office/powerpoint/2010/main" xmlns="" val="133371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p14="http://schemas.microsoft.com/office/powerpoint/2010/main" xmlns="" val="107038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p14="http://schemas.microsoft.com/office/powerpoint/2010/main" xmlns="" val="332457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32159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616374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8/13/2020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116467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nutrientsreview.com/proteins" TargetMode="External"/><Relationship Id="rId2" Type="http://schemas.openxmlformats.org/officeDocument/2006/relationships/hyperlink" Target="http://www.nutrientsreview.com/carbs/polysaccharides-starch.html" TargetMode="External"/><Relationship Id="rId1" Type="http://schemas.openxmlformats.org/officeDocument/2006/relationships/slideLayout" Target="../slideLayouts/slideLayout2.xml"/><Relationship Id="rId6" Type="http://schemas.openxmlformats.org/officeDocument/2006/relationships/hyperlink" Target="http://www.nutrientsreview.com/vitamins/vitamin-c-ascorbic-acid.html" TargetMode="External"/><Relationship Id="rId5" Type="http://schemas.openxmlformats.org/officeDocument/2006/relationships/hyperlink" Target="http://www.nutrientsreview.com/minerals/potassium-kalium.html" TargetMode="External"/><Relationship Id="rId4" Type="http://schemas.openxmlformats.org/officeDocument/2006/relationships/hyperlink" Target="http://www.nutrientsreview.com/lipid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F244E0F-7017-FA48-9666-2D6E9B7CAFE6}"/>
              </a:ext>
            </a:extLst>
          </p:cNvPr>
          <p:cNvSpPr txBox="1"/>
          <p:nvPr/>
        </p:nvSpPr>
        <p:spPr>
          <a:xfrm>
            <a:off x="633813" y="305068"/>
            <a:ext cx="11325733" cy="5632311"/>
          </a:xfrm>
          <a:prstGeom prst="rect">
            <a:avLst/>
          </a:prstGeom>
          <a:noFill/>
        </p:spPr>
        <p:txBody>
          <a:bodyPr wrap="square">
            <a:spAutoFit/>
          </a:bodyPr>
          <a:lstStyle/>
          <a:p>
            <a:pPr algn="ctr"/>
            <a:endParaRPr lang="en-GB" sz="3600" b="1" dirty="0">
              <a:latin typeface="Times New Roman" pitchFamily="18" charset="0"/>
              <a:cs typeface="Times New Roman" pitchFamily="18" charset="0"/>
            </a:endParaRPr>
          </a:p>
          <a:p>
            <a:pPr algn="ctr"/>
            <a:r>
              <a:rPr lang="en-US" sz="3600" b="1" dirty="0">
                <a:latin typeface="Times New Roman" panose="02020603050405020304" pitchFamily="18" charset="0"/>
                <a:cs typeface="Times New Roman" pitchFamily="18" charset="0"/>
              </a:rPr>
              <a:t>Unit </a:t>
            </a:r>
            <a:r>
              <a:rPr lang="en-US" sz="3600" b="1" dirty="0" smtClean="0">
                <a:latin typeface="Times New Roman" panose="02020603050405020304" pitchFamily="18" charset="0"/>
                <a:cs typeface="Times New Roman" pitchFamily="18" charset="0"/>
              </a:rPr>
              <a:t>5</a:t>
            </a:r>
            <a:r>
              <a:rPr lang="en-US" sz="3600" b="1" dirty="0" smtClean="0">
                <a:latin typeface="Times New Roman" panose="02020603050405020304" pitchFamily="18" charset="0"/>
                <a:cs typeface="Times New Roman" pitchFamily="18" charset="0"/>
              </a:rPr>
              <a:t>:</a:t>
            </a:r>
            <a:r>
              <a:rPr lang="en-US" sz="3600" b="1" dirty="0" smtClean="0">
                <a:solidFill>
                  <a:schemeClr val="bg1"/>
                </a:solidFill>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Nutrients</a:t>
            </a:r>
          </a:p>
          <a:p>
            <a:pPr algn="ctr"/>
            <a:r>
              <a:rPr lang="en-US" sz="3600" b="1" dirty="0" smtClean="0">
                <a:latin typeface="Times New Roman" panose="02020603050405020304" pitchFamily="18" charset="0"/>
                <a:cs typeface="Times New Roman" panose="02020603050405020304" pitchFamily="18" charset="0"/>
              </a:rPr>
              <a:t>Topic: Nutrients Basic Concept</a:t>
            </a: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err="1" smtClean="0">
                <a:latin typeface="Times New Roman" panose="02020603050405020304" pitchFamily="18" charset="0"/>
                <a:cs typeface="Times New Roman" panose="02020603050405020304" pitchFamily="18" charset="0"/>
              </a:rPr>
              <a:t>B.Ed</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Hons</a:t>
            </a:r>
            <a:r>
              <a:rPr lang="en-US" sz="3600" b="1" dirty="0" smtClean="0">
                <a:latin typeface="Times New Roman" panose="02020603050405020304" pitchFamily="18" charset="0"/>
                <a:cs typeface="Times New Roman" panose="02020603050405020304" pitchFamily="18" charset="0"/>
              </a:rPr>
              <a:t>) Secondary</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Semester: I</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Subject: Biology I (Minor)</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Course Title: General Biology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Represented By: Ms Sidra </a:t>
            </a:r>
            <a:r>
              <a:rPr lang="en-US" sz="3600" b="1" dirty="0" err="1" smtClean="0">
                <a:latin typeface="Times New Roman" panose="02020603050405020304" pitchFamily="18" charset="0"/>
                <a:cs typeface="Times New Roman" panose="02020603050405020304" pitchFamily="18" charset="0"/>
              </a:rPr>
              <a:t>Younis</a:t>
            </a: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Department of Education(Planning And Development)</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Lahore College for Women University, Lahore</a:t>
            </a:r>
            <a:endParaRPr lang="en-US" sz="3600" b="1"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xmlns="" val="301653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732699-EB4A-B74F-9B3F-59C106B716DD}"/>
              </a:ext>
            </a:extLst>
          </p:cNvPr>
          <p:cNvSpPr>
            <a:spLocks noGrp="1"/>
          </p:cNvSpPr>
          <p:nvPr>
            <p:ph type="title"/>
          </p:nvPr>
        </p:nvSpPr>
        <p:spPr>
          <a:xfrm>
            <a:off x="838200" y="228600"/>
            <a:ext cx="10134600" cy="1485900"/>
          </a:xfrm>
        </p:spPr>
        <p:txBody>
          <a:bodyPr anchor="ctr">
            <a:normAutofit/>
          </a:bodyPr>
          <a:lstStyle/>
          <a:p>
            <a:pPr algn="ctr"/>
            <a:r>
              <a:rPr lang="en-US" sz="3200" b="1" dirty="0" smtClean="0">
                <a:latin typeface="Times New Roman" pitchFamily="18" charset="0"/>
                <a:cs typeface="Times New Roman" pitchFamily="18" charset="0"/>
              </a:rPr>
              <a:t>What are Nutrients?</a:t>
            </a:r>
            <a:r>
              <a:rPr lang="en-US" sz="4000" dirty="0" smtClean="0"/>
              <a:t/>
            </a:r>
            <a:br>
              <a:rPr lang="en-US" sz="4000" dirty="0" smtClean="0"/>
            </a:br>
            <a:endParaRPr lang="en-US" sz="4000" b="1" dirty="0">
              <a:latin typeface="Times New Roman" pitchFamily="18" charset="0"/>
              <a:ea typeface="Eras Medium ITC" panose="02000000000000000000" pitchFamily="2" charset="0"/>
              <a:cs typeface="Times New Roman" pitchFamily="18" charset="0"/>
            </a:endParaRPr>
          </a:p>
        </p:txBody>
      </p:sp>
      <p:sp>
        <p:nvSpPr>
          <p:cNvPr id="3" name="Content Placeholder 2">
            <a:extLst>
              <a:ext uri="{FF2B5EF4-FFF2-40B4-BE49-F238E27FC236}">
                <a16:creationId xmlns:a16="http://schemas.microsoft.com/office/drawing/2014/main" xmlns="" id="{590BCE4E-0B07-4D44-8B18-E3E8B7C6D3E5}"/>
              </a:ext>
            </a:extLst>
          </p:cNvPr>
          <p:cNvSpPr>
            <a:spLocks noGrp="1"/>
          </p:cNvSpPr>
          <p:nvPr>
            <p:ph idx="1"/>
          </p:nvPr>
        </p:nvSpPr>
        <p:spPr>
          <a:xfrm>
            <a:off x="914400" y="990600"/>
            <a:ext cx="10972800" cy="5562600"/>
          </a:xfrm>
        </p:spPr>
        <p:txBody>
          <a:bodyPr anchor="t">
            <a:noAutofit/>
          </a:bodyPr>
          <a:lstStyle/>
          <a:p>
            <a:pPr marL="0" indent="0">
              <a:buNone/>
            </a:pPr>
            <a:r>
              <a:rPr lang="en-US" sz="2400" dirty="0" smtClean="0">
                <a:latin typeface="Times New Roman" pitchFamily="18" charset="0"/>
                <a:cs typeface="Times New Roman" pitchFamily="18" charset="0"/>
              </a:rPr>
              <a:t>Nutrients are molecules in food that all organisms need to make energy, grow, develop, and reproduce. Nutrients are digested and then broken down into basic parts to be used by the organism. There are two main types of nutrients, </a:t>
            </a:r>
            <a:r>
              <a:rPr lang="en-US" sz="2400" b="1" dirty="0" smtClean="0">
                <a:latin typeface="Times New Roman" pitchFamily="18" charset="0"/>
                <a:cs typeface="Times New Roman" pitchFamily="18" charset="0"/>
              </a:rPr>
              <a:t>macronutrients</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micronutrients</a:t>
            </a:r>
            <a:r>
              <a:rPr lang="en-US" sz="2400" dirty="0" smtClean="0">
                <a:latin typeface="Times New Roman" pitchFamily="18" charset="0"/>
                <a:cs typeface="Times New Roman" pitchFamily="18" charset="0"/>
              </a:rPr>
              <a:t>. The three main categories of macronutrients include carbohydrate, protein, and fat. The two types of micronutrients are vitamins and minerals, and these are extra molecules that cells need to make energy.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Examples of nutrients and their functions:</a:t>
            </a:r>
          </a:p>
          <a:p>
            <a:pPr lvl="0" fontAlgn="base"/>
            <a:r>
              <a:rPr lang="en-US" sz="2400" dirty="0" smtClean="0">
                <a:latin typeface="Times New Roman" pitchFamily="18" charset="0"/>
                <a:cs typeface="Times New Roman" pitchFamily="18" charset="0"/>
                <a:hlinkClick r:id="rId2"/>
              </a:rPr>
              <a:t>Starch</a:t>
            </a:r>
            <a:r>
              <a:rPr lang="en-US" sz="2400" dirty="0" smtClean="0">
                <a:latin typeface="Times New Roman" pitchFamily="18" charset="0"/>
                <a:cs typeface="Times New Roman" pitchFamily="18" charset="0"/>
              </a:rPr>
              <a:t> and its breakdown product </a:t>
            </a:r>
            <a:r>
              <a:rPr lang="en-US" sz="2400" dirty="0" smtClean="0">
                <a:latin typeface="Times New Roman" pitchFamily="18" charset="0"/>
                <a:cs typeface="Times New Roman" pitchFamily="18" charset="0"/>
              </a:rPr>
              <a:t>glucose provide </a:t>
            </a:r>
            <a:r>
              <a:rPr lang="en-US" sz="2400" dirty="0" smtClean="0">
                <a:latin typeface="Times New Roman" pitchFamily="18" charset="0"/>
                <a:cs typeface="Times New Roman" pitchFamily="18" charset="0"/>
              </a:rPr>
              <a:t>energy.</a:t>
            </a:r>
          </a:p>
          <a:p>
            <a:pPr lvl="0" fontAlgn="base"/>
            <a:r>
              <a:rPr lang="en-US" sz="2400" dirty="0" smtClean="0">
                <a:latin typeface="Times New Roman" pitchFamily="18" charset="0"/>
                <a:cs typeface="Times New Roman" pitchFamily="18" charset="0"/>
                <a:hlinkClick r:id="rId3"/>
              </a:rPr>
              <a:t>Proteins</a:t>
            </a:r>
            <a:r>
              <a:rPr lang="en-US" sz="2400" dirty="0" smtClean="0">
                <a:latin typeface="Times New Roman" pitchFamily="18" charset="0"/>
                <a:cs typeface="Times New Roman" pitchFamily="18" charset="0"/>
              </a:rPr>
              <a:t> build muscles and form enzymes.</a:t>
            </a:r>
          </a:p>
          <a:p>
            <a:pPr lvl="0" fontAlgn="base"/>
            <a:r>
              <a:rPr lang="en-US" sz="2400" dirty="0" smtClean="0">
                <a:latin typeface="Times New Roman" pitchFamily="18" charset="0"/>
                <a:cs typeface="Times New Roman" pitchFamily="18" charset="0"/>
                <a:hlinkClick r:id="rId4"/>
              </a:rPr>
              <a:t>Lipids</a:t>
            </a:r>
            <a:r>
              <a:rPr lang="en-US" sz="2400" dirty="0" smtClean="0">
                <a:latin typeface="Times New Roman" pitchFamily="18" charset="0"/>
                <a:cs typeface="Times New Roman" pitchFamily="18" charset="0"/>
              </a:rPr>
              <a:t> form the cell membranes and certain hormones.</a:t>
            </a:r>
          </a:p>
          <a:p>
            <a:pPr lvl="0" fontAlgn="base"/>
            <a:r>
              <a:rPr lang="en-US" sz="2400" dirty="0" smtClean="0">
                <a:latin typeface="Times New Roman" pitchFamily="18" charset="0"/>
                <a:cs typeface="Times New Roman" pitchFamily="18" charset="0"/>
                <a:hlinkClick r:id="rId5"/>
              </a:rPr>
              <a:t>Potassium</a:t>
            </a:r>
            <a:r>
              <a:rPr lang="en-US" sz="2400" dirty="0" smtClean="0">
                <a:latin typeface="Times New Roman" pitchFamily="18" charset="0"/>
                <a:cs typeface="Times New Roman" pitchFamily="18" charset="0"/>
              </a:rPr>
              <a:t> and sodium enable the proper functioning of the nerves.</a:t>
            </a:r>
          </a:p>
          <a:p>
            <a:pPr lvl="0" fontAlgn="base"/>
            <a:r>
              <a:rPr lang="en-US" sz="2400" dirty="0" smtClean="0">
                <a:latin typeface="Times New Roman" pitchFamily="18" charset="0"/>
                <a:cs typeface="Times New Roman" pitchFamily="18" charset="0"/>
                <a:hlinkClick r:id="rId6"/>
              </a:rPr>
              <a:t>Vitamin C</a:t>
            </a:r>
            <a:r>
              <a:rPr lang="en-US" sz="2400" dirty="0" smtClean="0">
                <a:latin typeface="Times New Roman" pitchFamily="18" charset="0"/>
                <a:cs typeface="Times New Roman" pitchFamily="18" charset="0"/>
              </a:rPr>
              <a:t> is necessary for the wound healing.</a:t>
            </a:r>
          </a:p>
          <a:p>
            <a:pPr marL="0" indent="0">
              <a:buNone/>
            </a:pPr>
            <a:endParaRPr lang="en-US" sz="2800" dirty="0" smtClean="0"/>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70384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90BCE4E-0B07-4D44-8B18-E3E8B7C6D3E5}"/>
              </a:ext>
            </a:extLst>
          </p:cNvPr>
          <p:cNvSpPr>
            <a:spLocks noGrp="1"/>
          </p:cNvSpPr>
          <p:nvPr>
            <p:ph idx="1"/>
          </p:nvPr>
        </p:nvSpPr>
        <p:spPr>
          <a:xfrm>
            <a:off x="609600" y="0"/>
            <a:ext cx="11582400" cy="6858000"/>
          </a:xfrm>
        </p:spPr>
        <p:txBody>
          <a:bodyPr anchor="t">
            <a:noAutofit/>
          </a:bodyPr>
          <a:lstStyle/>
          <a:p>
            <a:r>
              <a:rPr lang="en-US" sz="2400" b="1" dirty="0" smtClean="0">
                <a:latin typeface="Times New Roman" pitchFamily="18" charset="0"/>
                <a:cs typeface="Times New Roman" pitchFamily="18" charset="0"/>
              </a:rPr>
              <a:t>Food and nutrients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 food is something that provides nutrients. Nutrients are substances that provide:</a:t>
            </a:r>
          </a:p>
          <a:p>
            <a:pPr lvl="0"/>
            <a:r>
              <a:rPr lang="en-US" sz="2400" dirty="0" smtClean="0">
                <a:latin typeface="Times New Roman" pitchFamily="18" charset="0"/>
                <a:cs typeface="Times New Roman" pitchFamily="18" charset="0"/>
              </a:rPr>
              <a:t>Energy for activity, growth, and all functions of the body such as breathing, digesting food, and keeping warm</a:t>
            </a:r>
          </a:p>
          <a:p>
            <a:pPr lvl="0"/>
            <a:r>
              <a:rPr lang="en-US" sz="2400" dirty="0" smtClean="0">
                <a:latin typeface="Times New Roman" pitchFamily="18" charset="0"/>
                <a:cs typeface="Times New Roman" pitchFamily="18" charset="0"/>
              </a:rPr>
              <a:t>Materials for the growth and repair of the body, and for keeping the immune system healthy.</a:t>
            </a:r>
          </a:p>
          <a:p>
            <a:pPr>
              <a:buNone/>
            </a:pPr>
            <a:r>
              <a:rPr lang="en-US" sz="2400" dirty="0" smtClean="0">
                <a:latin typeface="Times New Roman" pitchFamily="18" charset="0"/>
                <a:cs typeface="Times New Roman" pitchFamily="18" charset="0"/>
              </a:rPr>
              <a:t>There are many different nutrients. We divide them into:</a:t>
            </a:r>
          </a:p>
          <a:p>
            <a:r>
              <a:rPr lang="en-US" sz="2400" b="1" dirty="0" smtClean="0">
                <a:latin typeface="Times New Roman" pitchFamily="18" charset="0"/>
                <a:cs typeface="Times New Roman" pitchFamily="18" charset="0"/>
              </a:rPr>
              <a:t>Macro (big) nutrients</a:t>
            </a:r>
            <a:r>
              <a:rPr lang="en-US" sz="2400" dirty="0" smtClean="0">
                <a:latin typeface="Times New Roman" pitchFamily="18" charset="0"/>
                <a:cs typeface="Times New Roman" pitchFamily="18" charset="0"/>
              </a:rPr>
              <a:t> that we need in large amounts. These are:</a:t>
            </a:r>
          </a:p>
          <a:p>
            <a:pPr lvl="0"/>
            <a:r>
              <a:rPr lang="en-US" sz="2400" dirty="0" smtClean="0">
                <a:latin typeface="Times New Roman" pitchFamily="18" charset="0"/>
                <a:cs typeface="Times New Roman" pitchFamily="18" charset="0"/>
              </a:rPr>
              <a:t>carbohydrates (starches, sugars and dietary </a:t>
            </a:r>
            <a:r>
              <a:rPr lang="en-US" sz="2400" dirty="0" err="1" smtClean="0">
                <a:latin typeface="Times New Roman" pitchFamily="18" charset="0"/>
                <a:cs typeface="Times New Roman" pitchFamily="18" charset="0"/>
              </a:rPr>
              <a:t>fibre</a:t>
            </a:r>
            <a:r>
              <a:rPr lang="en-US" sz="2400" dirty="0" smtClean="0">
                <a:latin typeface="Times New Roman" pitchFamily="18" charset="0"/>
                <a:cs typeface="Times New Roman" pitchFamily="18" charset="0"/>
              </a:rPr>
              <a:t>);</a:t>
            </a:r>
          </a:p>
          <a:p>
            <a:pPr lvl="0"/>
            <a:r>
              <a:rPr lang="en-US" sz="2400" dirty="0" smtClean="0">
                <a:latin typeface="Times New Roman" pitchFamily="18" charset="0"/>
                <a:cs typeface="Times New Roman" pitchFamily="18" charset="0"/>
              </a:rPr>
              <a:t>fats - there are several kinds </a:t>
            </a:r>
          </a:p>
          <a:p>
            <a:pPr lvl="0"/>
            <a:r>
              <a:rPr lang="en-US" sz="2400" dirty="0" smtClean="0">
                <a:latin typeface="Times New Roman" pitchFamily="18" charset="0"/>
                <a:cs typeface="Times New Roman" pitchFamily="18" charset="0"/>
              </a:rPr>
              <a:t>proteins - there are hundreds of different proteins.</a:t>
            </a:r>
          </a:p>
          <a:p>
            <a:r>
              <a:rPr lang="en-US" sz="2400" b="1" dirty="0" smtClean="0">
                <a:latin typeface="Times New Roman" pitchFamily="18" charset="0"/>
                <a:cs typeface="Times New Roman" pitchFamily="18" charset="0"/>
              </a:rPr>
              <a:t>Micro (small) nutrients</a:t>
            </a:r>
            <a:r>
              <a:rPr lang="en-US" sz="2400" dirty="0" smtClean="0">
                <a:latin typeface="Times New Roman" pitchFamily="18" charset="0"/>
                <a:cs typeface="Times New Roman" pitchFamily="18" charset="0"/>
              </a:rPr>
              <a:t> that we need in small amounts. There are many of these but the ones most likely to be lacking in the diet are:</a:t>
            </a:r>
          </a:p>
          <a:p>
            <a:r>
              <a:rPr lang="en-US" sz="2400" dirty="0" smtClean="0">
                <a:latin typeface="Times New Roman" pitchFamily="18" charset="0"/>
                <a:cs typeface="Times New Roman" pitchFamily="18" charset="0"/>
              </a:rPr>
              <a:t>minerals – iron, iodine and zinc;</a:t>
            </a:r>
          </a:p>
          <a:p>
            <a:r>
              <a:rPr lang="en-US" sz="2400" dirty="0" smtClean="0">
                <a:latin typeface="Times New Roman" pitchFamily="18" charset="0"/>
                <a:cs typeface="Times New Roman" pitchFamily="18" charset="0"/>
              </a:rPr>
              <a:t>vitamins - vitamin A, B-group vitamins (including </a:t>
            </a:r>
            <a:r>
              <a:rPr lang="en-US" sz="2400" dirty="0" err="1" smtClean="0">
                <a:latin typeface="Times New Roman" pitchFamily="18" charset="0"/>
                <a:cs typeface="Times New Roman" pitchFamily="18" charset="0"/>
              </a:rPr>
              <a:t>folate</a:t>
            </a:r>
            <a:r>
              <a:rPr lang="en-US" sz="2400" dirty="0" smtClean="0">
                <a:latin typeface="Times New Roman" pitchFamily="18" charset="0"/>
                <a:cs typeface="Times New Roman" pitchFamily="18" charset="0"/>
              </a:rPr>
              <a:t>) and vitamin C.</a:t>
            </a:r>
          </a:p>
          <a:p>
            <a:endParaRPr lang="en-US" sz="2800" dirty="0" smtClean="0"/>
          </a:p>
          <a:p>
            <a:pPr marL="0" indent="0">
              <a:buNone/>
            </a:pPr>
            <a:endParaRPr lang="en-US" sz="2800" dirty="0" smtClean="0"/>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70384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732699-EB4A-B74F-9B3F-59C106B716DD}"/>
              </a:ext>
            </a:extLst>
          </p:cNvPr>
          <p:cNvSpPr>
            <a:spLocks noGrp="1"/>
          </p:cNvSpPr>
          <p:nvPr>
            <p:ph type="title"/>
          </p:nvPr>
        </p:nvSpPr>
        <p:spPr>
          <a:xfrm>
            <a:off x="838200" y="228600"/>
            <a:ext cx="10134600" cy="1485900"/>
          </a:xfrm>
        </p:spPr>
        <p:txBody>
          <a:bodyPr anchor="ctr">
            <a:normAutofit/>
          </a:bodyPr>
          <a:lstStyle/>
          <a:p>
            <a:pPr algn="ctr"/>
            <a:r>
              <a:rPr lang="en-US" sz="3600" b="1" dirty="0" smtClean="0">
                <a:latin typeface="Times New Roman" pitchFamily="18" charset="0"/>
                <a:cs typeface="Times New Roman" pitchFamily="18" charset="0"/>
              </a:rPr>
              <a:t>Important Uses of Some Nutrients</a:t>
            </a:r>
            <a:r>
              <a:rPr lang="en-US" sz="4000" dirty="0" smtClean="0"/>
              <a:t/>
            </a:r>
            <a:br>
              <a:rPr lang="en-US" sz="4000" dirty="0" smtClean="0"/>
            </a:br>
            <a:endParaRPr lang="en-US" sz="4000" b="1" dirty="0">
              <a:latin typeface="Times New Roman" pitchFamily="18" charset="0"/>
              <a:ea typeface="Eras Medium ITC" panose="02000000000000000000" pitchFamily="2" charset="0"/>
              <a:cs typeface="Times New Roman" pitchFamily="18" charset="0"/>
            </a:endParaRPr>
          </a:p>
        </p:txBody>
      </p:sp>
      <p:sp>
        <p:nvSpPr>
          <p:cNvPr id="3" name="Content Placeholder 2">
            <a:extLst>
              <a:ext uri="{FF2B5EF4-FFF2-40B4-BE49-F238E27FC236}">
                <a16:creationId xmlns:a16="http://schemas.microsoft.com/office/drawing/2014/main" xmlns="" id="{590BCE4E-0B07-4D44-8B18-E3E8B7C6D3E5}"/>
              </a:ext>
            </a:extLst>
          </p:cNvPr>
          <p:cNvSpPr>
            <a:spLocks noGrp="1"/>
          </p:cNvSpPr>
          <p:nvPr>
            <p:ph idx="1"/>
          </p:nvPr>
        </p:nvSpPr>
        <p:spPr>
          <a:xfrm>
            <a:off x="914400" y="990600"/>
            <a:ext cx="10972800" cy="5562600"/>
          </a:xfrm>
        </p:spPr>
        <p:txBody>
          <a:bodyPr anchor="t">
            <a:noAutofit/>
          </a:bodyPr>
          <a:lstStyle/>
          <a:p>
            <a:pPr marL="0" indent="0">
              <a:buNone/>
            </a:pPr>
            <a:endParaRPr lang="en-US" sz="2800" dirty="0" smtClean="0"/>
          </a:p>
          <a:p>
            <a:pPr marL="0" indent="0">
              <a:buNone/>
            </a:pP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838200" y="1143000"/>
          <a:ext cx="11125200" cy="5240636"/>
        </p:xfrm>
        <a:graphic>
          <a:graphicData uri="http://schemas.openxmlformats.org/drawingml/2006/table">
            <a:tbl>
              <a:tblPr firstRow="1" bandRow="1">
                <a:tableStyleId>{5C22544A-7EE6-4342-B048-85BDC9FD1C3A}</a:tableStyleId>
              </a:tblPr>
              <a:tblGrid>
                <a:gridCol w="5562600"/>
                <a:gridCol w="5562600"/>
              </a:tblGrid>
              <a:tr h="747258">
                <a:tc>
                  <a:txBody>
                    <a:bodyPr/>
                    <a:lstStyle/>
                    <a:p>
                      <a:pPr algn="ctr"/>
                      <a:r>
                        <a:rPr lang="en-US" sz="2000" b="1" kern="1200" dirty="0" smtClean="0">
                          <a:solidFill>
                            <a:schemeClr val="lt1"/>
                          </a:solidFill>
                          <a:latin typeface="Times New Roman" pitchFamily="18" charset="0"/>
                          <a:ea typeface="+mn-ea"/>
                          <a:cs typeface="Times New Roman" pitchFamily="18" charset="0"/>
                        </a:rPr>
                        <a:t>Nutrients</a:t>
                      </a:r>
                      <a:endParaRPr lang="en-US" sz="2000" dirty="0">
                        <a:latin typeface="Times New Roman" pitchFamily="18" charset="0"/>
                        <a:cs typeface="Times New Roman" pitchFamily="18" charset="0"/>
                      </a:endParaRPr>
                    </a:p>
                  </a:txBody>
                  <a:tcPr/>
                </a:tc>
                <a:tc>
                  <a:txBody>
                    <a:bodyPr/>
                    <a:lstStyle/>
                    <a:p>
                      <a:pPr algn="ctr"/>
                      <a:r>
                        <a:rPr lang="en-US" sz="2000" b="1" kern="1200" dirty="0" smtClean="0">
                          <a:solidFill>
                            <a:schemeClr val="lt1"/>
                          </a:solidFill>
                          <a:latin typeface="Times New Roman" pitchFamily="18" charset="0"/>
                          <a:ea typeface="+mn-ea"/>
                          <a:cs typeface="Times New Roman" pitchFamily="18" charset="0"/>
                        </a:rPr>
                        <a:t>Main use in the body</a:t>
                      </a:r>
                      <a:endParaRPr lang="en-US" sz="2000" dirty="0">
                        <a:latin typeface="Times New Roman" pitchFamily="18" charset="0"/>
                        <a:cs typeface="Times New Roman" pitchFamily="18" charset="0"/>
                      </a:endParaRPr>
                    </a:p>
                  </a:txBody>
                  <a:tcPr/>
                </a:tc>
              </a:tr>
              <a:tr h="747258">
                <a:tc>
                  <a:txBody>
                    <a:bodyPr/>
                    <a:lstStyle/>
                    <a:p>
                      <a:pPr algn="ctr"/>
                      <a:r>
                        <a:rPr lang="en-US" sz="2000" b="1" kern="1200" dirty="0" smtClean="0">
                          <a:solidFill>
                            <a:schemeClr val="dk1"/>
                          </a:solidFill>
                          <a:latin typeface="Times New Roman" pitchFamily="18" charset="0"/>
                          <a:ea typeface="+mn-ea"/>
                          <a:cs typeface="Times New Roman" pitchFamily="18" charset="0"/>
                        </a:rPr>
                        <a:t>Macronutrients</a:t>
                      </a:r>
                      <a:endParaRPr lang="en-US" sz="2000" dirty="0">
                        <a:latin typeface="Times New Roman" pitchFamily="18" charset="0"/>
                        <a:cs typeface="Times New Roman" pitchFamily="18" charset="0"/>
                      </a:endParaRPr>
                    </a:p>
                  </a:txBody>
                  <a:tcPr/>
                </a:tc>
                <a:tc>
                  <a:txBody>
                    <a:bodyPr/>
                    <a:lstStyle/>
                    <a:p>
                      <a:pPr algn="ctr"/>
                      <a:endParaRPr lang="en-US" sz="2000">
                        <a:latin typeface="Times New Roman" pitchFamily="18" charset="0"/>
                        <a:cs typeface="Times New Roman" pitchFamily="18" charset="0"/>
                      </a:endParaRPr>
                    </a:p>
                  </a:txBody>
                  <a:tcPr/>
                </a:tc>
              </a:tr>
              <a:tr h="1255395">
                <a:tc>
                  <a:txBody>
                    <a:bodyPr/>
                    <a:lstStyle/>
                    <a:p>
                      <a:pPr algn="ctr"/>
                      <a:r>
                        <a:rPr lang="en-US" sz="2000" kern="1200" dirty="0" smtClean="0">
                          <a:solidFill>
                            <a:schemeClr val="dk1"/>
                          </a:solidFill>
                          <a:latin typeface="Times New Roman" pitchFamily="18" charset="0"/>
                          <a:ea typeface="+mn-ea"/>
                          <a:cs typeface="Times New Roman" pitchFamily="18" charset="0"/>
                        </a:rPr>
                        <a:t>Carbohydrates ,</a:t>
                      </a:r>
                      <a:r>
                        <a:rPr lang="en-US" sz="2000" kern="1200" baseline="0" dirty="0" smtClean="0">
                          <a:solidFill>
                            <a:schemeClr val="dk1"/>
                          </a:solidFill>
                          <a:latin typeface="Times New Roman" pitchFamily="18" charset="0"/>
                          <a:ea typeface="+mn-ea"/>
                          <a:cs typeface="Times New Roman" pitchFamily="18" charset="0"/>
                        </a:rPr>
                        <a:t> </a:t>
                      </a:r>
                      <a:r>
                        <a:rPr lang="en-US" sz="2000" kern="1200" dirty="0" smtClean="0">
                          <a:solidFill>
                            <a:schemeClr val="dk1"/>
                          </a:solidFill>
                          <a:latin typeface="Times New Roman" pitchFamily="18" charset="0"/>
                          <a:ea typeface="+mn-ea"/>
                          <a:cs typeface="Times New Roman" pitchFamily="18" charset="0"/>
                        </a:rPr>
                        <a:t>starches and sugars</a:t>
                      </a:r>
                      <a:endParaRPr lang="en-US" sz="2000" dirty="0">
                        <a:latin typeface="Times New Roman" pitchFamily="18" charset="0"/>
                        <a:cs typeface="Times New Roman" pitchFamily="18" charset="0"/>
                      </a:endParaRPr>
                    </a:p>
                  </a:txBody>
                  <a:tcPr/>
                </a:tc>
                <a:tc>
                  <a:txBody>
                    <a:bodyPr/>
                    <a:lstStyle/>
                    <a:p>
                      <a:pPr algn="ctr"/>
                      <a:r>
                        <a:rPr lang="en-US" sz="2000" kern="1200" dirty="0" smtClean="0">
                          <a:solidFill>
                            <a:schemeClr val="dk1"/>
                          </a:solidFill>
                          <a:latin typeface="Times New Roman" pitchFamily="18" charset="0"/>
                          <a:ea typeface="+mn-ea"/>
                          <a:cs typeface="Times New Roman" pitchFamily="18" charset="0"/>
                        </a:rPr>
                        <a:t>To provide energy needed to keep the body breathing and alive, for movement and warmth, and for growth and repair of tissues. Some starch and sugar is changed to body fat.</a:t>
                      </a:r>
                      <a:endParaRPr lang="en-US" sz="2000" dirty="0">
                        <a:latin typeface="Times New Roman" pitchFamily="18" charset="0"/>
                        <a:cs typeface="Times New Roman" pitchFamily="18" charset="0"/>
                      </a:endParaRPr>
                    </a:p>
                  </a:txBody>
                  <a:tcPr/>
                </a:tc>
              </a:tr>
              <a:tr h="747258">
                <a:tc>
                  <a:txBody>
                    <a:bodyPr/>
                    <a:lstStyle/>
                    <a:p>
                      <a:pPr algn="ctr"/>
                      <a:r>
                        <a:rPr lang="en-US" sz="2000" kern="1200" dirty="0" smtClean="0">
                          <a:solidFill>
                            <a:schemeClr val="dk1"/>
                          </a:solidFill>
                          <a:latin typeface="Times New Roman" pitchFamily="18" charset="0"/>
                          <a:ea typeface="+mn-ea"/>
                          <a:cs typeface="Times New Roman" pitchFamily="18" charset="0"/>
                        </a:rPr>
                        <a:t>Carbohydrates - dietary fiber</a:t>
                      </a:r>
                      <a:endParaRPr lang="en-US" sz="2000" dirty="0">
                        <a:latin typeface="Times New Roman" pitchFamily="18" charset="0"/>
                        <a:cs typeface="Times New Roman" pitchFamily="18" charset="0"/>
                      </a:endParaRPr>
                    </a:p>
                  </a:txBody>
                  <a:tcPr/>
                </a:tc>
                <a:tc>
                  <a:txBody>
                    <a:bodyPr/>
                    <a:lstStyle/>
                    <a:p>
                      <a:pPr marL="0" marR="0" algn="ctr">
                        <a:lnSpc>
                          <a:spcPct val="115000"/>
                        </a:lnSpc>
                        <a:spcBef>
                          <a:spcPts val="0"/>
                        </a:spcBef>
                        <a:spcAft>
                          <a:spcPts val="1000"/>
                        </a:spcAft>
                      </a:pPr>
                      <a:r>
                        <a:rPr lang="en-US" sz="2000" dirty="0">
                          <a:latin typeface="Times New Roman" pitchFamily="18" charset="0"/>
                          <a:ea typeface="Times New Roman"/>
                          <a:cs typeface="Times New Roman" pitchFamily="18" charset="0"/>
                        </a:rPr>
                        <a:t>Fiber makes </a:t>
                      </a:r>
                      <a:r>
                        <a:rPr lang="en-US" sz="2000" dirty="0" err="1">
                          <a:latin typeface="Times New Roman" pitchFamily="18" charset="0"/>
                          <a:ea typeface="Times New Roman"/>
                          <a:cs typeface="Times New Roman" pitchFamily="18" charset="0"/>
                        </a:rPr>
                        <a:t>faeces</a:t>
                      </a:r>
                      <a:r>
                        <a:rPr lang="en-US" sz="2000" dirty="0">
                          <a:latin typeface="Times New Roman" pitchFamily="18" charset="0"/>
                          <a:ea typeface="Times New Roman"/>
                          <a:cs typeface="Times New Roman" pitchFamily="18" charset="0"/>
                        </a:rPr>
                        <a:t> soft and bulky and absorbs harmful chemicals, and so helps to keep the gut healthy. It slows digestion and absorption of nutrients in meals, and helps to prevent obesity.</a:t>
                      </a:r>
                      <a:endParaRPr lang="en-US" sz="2000" dirty="0">
                        <a:latin typeface="Times New Roman" pitchFamily="18" charset="0"/>
                        <a:ea typeface="Calibri"/>
                        <a:cs typeface="Times New Roman" pitchFamily="18" charset="0"/>
                      </a:endParaRPr>
                    </a:p>
                  </a:txBody>
                  <a:tcPr marL="9525" marR="9525" marT="9525" marB="9525"/>
                </a:tc>
              </a:tr>
              <a:tr h="747258">
                <a:tc>
                  <a:txBody>
                    <a:bodyPr/>
                    <a:lstStyle/>
                    <a:p>
                      <a:pPr marL="0" marR="0" algn="ctr">
                        <a:lnSpc>
                          <a:spcPct val="115000"/>
                        </a:lnSpc>
                        <a:spcBef>
                          <a:spcPts val="0"/>
                        </a:spcBef>
                        <a:spcAft>
                          <a:spcPts val="1000"/>
                        </a:spcAft>
                      </a:pPr>
                      <a:r>
                        <a:rPr lang="en-US" sz="2000" dirty="0">
                          <a:latin typeface="Times New Roman" pitchFamily="18" charset="0"/>
                          <a:ea typeface="Times New Roman"/>
                          <a:cs typeface="Times New Roman" pitchFamily="18" charset="0"/>
                        </a:rPr>
                        <a:t>Fats</a:t>
                      </a:r>
                      <a:endParaRPr lang="en-US" sz="2000" dirty="0">
                        <a:latin typeface="Times New Roman" pitchFamily="18" charset="0"/>
                        <a:ea typeface="Calibri"/>
                        <a:cs typeface="Times New Roman" pitchFamily="18" charset="0"/>
                      </a:endParaRPr>
                    </a:p>
                  </a:txBody>
                  <a:tcPr marL="9525" marR="9525" marT="9525" marB="9525"/>
                </a:tc>
                <a:tc>
                  <a:txBody>
                    <a:bodyPr/>
                    <a:lstStyle/>
                    <a:p>
                      <a:pPr marL="0" marR="0" algn="ctr">
                        <a:lnSpc>
                          <a:spcPct val="115000"/>
                        </a:lnSpc>
                        <a:spcBef>
                          <a:spcPts val="0"/>
                        </a:spcBef>
                        <a:spcAft>
                          <a:spcPts val="1000"/>
                        </a:spcAft>
                      </a:pPr>
                      <a:r>
                        <a:rPr lang="en-US" sz="2000" dirty="0">
                          <a:latin typeface="Times New Roman" pitchFamily="18" charset="0"/>
                          <a:ea typeface="Times New Roman"/>
                          <a:cs typeface="Times New Roman" pitchFamily="18" charset="0"/>
                        </a:rPr>
                        <a:t>To provide a concentrated source of energy and the fatty acids needed for growth and health. Fat helps the absorption of some vitamins such as vitamin A.</a:t>
                      </a:r>
                      <a:endParaRPr lang="en-US" sz="2000" dirty="0">
                        <a:latin typeface="Times New Roman" pitchFamily="18" charset="0"/>
                        <a:ea typeface="Calibri"/>
                        <a:cs typeface="Times New Roman" pitchFamily="18" charset="0"/>
                      </a:endParaRPr>
                    </a:p>
                  </a:txBody>
                  <a:tcPr marL="9525" marR="9525" marT="9525" marB="9525"/>
                </a:tc>
              </a:tr>
            </a:tbl>
          </a:graphicData>
        </a:graphic>
      </p:graphicFrame>
    </p:spTree>
    <p:extLst>
      <p:ext uri="{BB962C8B-B14F-4D97-AF65-F5344CB8AC3E}">
        <p14:creationId xmlns:p14="http://schemas.microsoft.com/office/powerpoint/2010/main" xmlns="" val="1070384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732699-EB4A-B74F-9B3F-59C106B716DD}"/>
              </a:ext>
            </a:extLst>
          </p:cNvPr>
          <p:cNvSpPr>
            <a:spLocks noGrp="1"/>
          </p:cNvSpPr>
          <p:nvPr>
            <p:ph type="title"/>
          </p:nvPr>
        </p:nvSpPr>
        <p:spPr>
          <a:xfrm>
            <a:off x="838200" y="228600"/>
            <a:ext cx="10134600" cy="1485900"/>
          </a:xfrm>
        </p:spPr>
        <p:txBody>
          <a:bodyPr anchor="ctr">
            <a:normAutofit/>
          </a:bodyPr>
          <a:lstStyle/>
          <a:p>
            <a:pPr algn="ctr"/>
            <a:r>
              <a:rPr lang="en-US" sz="3600" b="1" dirty="0" smtClean="0">
                <a:latin typeface="Times New Roman" pitchFamily="18" charset="0"/>
                <a:cs typeface="Times New Roman" pitchFamily="18" charset="0"/>
              </a:rPr>
              <a:t>Important Uses of Some Nutrients</a:t>
            </a:r>
            <a:r>
              <a:rPr lang="en-US" sz="4000" dirty="0" smtClean="0"/>
              <a:t/>
            </a:r>
            <a:br>
              <a:rPr lang="en-US" sz="4000" dirty="0" smtClean="0"/>
            </a:br>
            <a:endParaRPr lang="en-US" sz="4000" b="1" dirty="0">
              <a:latin typeface="Times New Roman" pitchFamily="18" charset="0"/>
              <a:ea typeface="Eras Medium ITC" panose="02000000000000000000" pitchFamily="2" charset="0"/>
              <a:cs typeface="Times New Roman" pitchFamily="18" charset="0"/>
            </a:endParaRPr>
          </a:p>
        </p:txBody>
      </p:sp>
      <p:sp>
        <p:nvSpPr>
          <p:cNvPr id="3" name="Content Placeholder 2">
            <a:extLst>
              <a:ext uri="{FF2B5EF4-FFF2-40B4-BE49-F238E27FC236}">
                <a16:creationId xmlns:a16="http://schemas.microsoft.com/office/drawing/2014/main" xmlns="" id="{590BCE4E-0B07-4D44-8B18-E3E8B7C6D3E5}"/>
              </a:ext>
            </a:extLst>
          </p:cNvPr>
          <p:cNvSpPr>
            <a:spLocks noGrp="1"/>
          </p:cNvSpPr>
          <p:nvPr>
            <p:ph idx="1"/>
          </p:nvPr>
        </p:nvSpPr>
        <p:spPr>
          <a:xfrm>
            <a:off x="914400" y="990600"/>
            <a:ext cx="10972800" cy="5562600"/>
          </a:xfrm>
        </p:spPr>
        <p:txBody>
          <a:bodyPr anchor="t">
            <a:noAutofit/>
          </a:bodyPr>
          <a:lstStyle/>
          <a:p>
            <a:pPr marL="0" indent="0">
              <a:buNone/>
            </a:pPr>
            <a:endParaRPr lang="en-US" sz="2800" dirty="0" smtClean="0"/>
          </a:p>
          <a:p>
            <a:pPr marL="0" indent="0">
              <a:buNone/>
            </a:pP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838200" y="1447800"/>
          <a:ext cx="11125200" cy="4752013"/>
        </p:xfrm>
        <a:graphic>
          <a:graphicData uri="http://schemas.openxmlformats.org/drawingml/2006/table">
            <a:tbl>
              <a:tblPr firstRow="1" bandRow="1">
                <a:tableStyleId>{5C22544A-7EE6-4342-B048-85BDC9FD1C3A}</a:tableStyleId>
              </a:tblPr>
              <a:tblGrid>
                <a:gridCol w="5562600"/>
                <a:gridCol w="5562600"/>
              </a:tblGrid>
              <a:tr h="137661">
                <a:tc>
                  <a:txBody>
                    <a:bodyPr/>
                    <a:lstStyle/>
                    <a:p>
                      <a:pPr algn="ctr"/>
                      <a:r>
                        <a:rPr lang="en-US" sz="2000" b="1" kern="1200" dirty="0" smtClean="0">
                          <a:solidFill>
                            <a:schemeClr val="lt1"/>
                          </a:solidFill>
                          <a:latin typeface="Times New Roman" pitchFamily="18" charset="0"/>
                          <a:ea typeface="+mn-ea"/>
                          <a:cs typeface="Times New Roman" pitchFamily="18" charset="0"/>
                        </a:rPr>
                        <a:t>Nutrients</a:t>
                      </a:r>
                      <a:endParaRPr lang="en-US" sz="2000" dirty="0">
                        <a:latin typeface="Times New Roman" pitchFamily="18" charset="0"/>
                        <a:cs typeface="Times New Roman" pitchFamily="18" charset="0"/>
                      </a:endParaRPr>
                    </a:p>
                  </a:txBody>
                  <a:tcPr/>
                </a:tc>
                <a:tc>
                  <a:txBody>
                    <a:bodyPr/>
                    <a:lstStyle/>
                    <a:p>
                      <a:pPr algn="ctr"/>
                      <a:r>
                        <a:rPr lang="en-US" sz="2000" b="1" kern="1200" dirty="0" smtClean="0">
                          <a:solidFill>
                            <a:schemeClr val="lt1"/>
                          </a:solidFill>
                          <a:latin typeface="Times New Roman" pitchFamily="18" charset="0"/>
                          <a:ea typeface="+mn-ea"/>
                          <a:cs typeface="Times New Roman" pitchFamily="18" charset="0"/>
                        </a:rPr>
                        <a:t>Main use in the body</a:t>
                      </a:r>
                      <a:endParaRPr lang="en-US" sz="2000" dirty="0">
                        <a:latin typeface="Times New Roman" pitchFamily="18" charset="0"/>
                        <a:cs typeface="Times New Roman" pitchFamily="18" charset="0"/>
                      </a:endParaRPr>
                    </a:p>
                  </a:txBody>
                  <a:tcPr/>
                </a:tc>
              </a:tr>
              <a:tr h="7472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Times New Roman" pitchFamily="18" charset="0"/>
                          <a:ea typeface="+mn-ea"/>
                          <a:cs typeface="Times New Roman" pitchFamily="18" charset="0"/>
                        </a:rPr>
                        <a:t>Proteins</a:t>
                      </a:r>
                      <a:endParaRPr lang="en-US" sz="2000" dirty="0" smtClean="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Times New Roman" pitchFamily="18" charset="0"/>
                          <a:ea typeface="+mn-ea"/>
                          <a:cs typeface="Times New Roman" pitchFamily="18" charset="0"/>
                        </a:rPr>
                        <a:t>To build cells, body fluids, antibodies and other parts of the immune system. Sometimes proteins are used for energy.</a:t>
                      </a:r>
                      <a:endParaRPr lang="en-US" sz="2000" dirty="0" smtClean="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a:txBody>
                  <a:tcPr/>
                </a:tc>
              </a:tr>
              <a:tr h="1255395">
                <a:tc>
                  <a:txBody>
                    <a:bodyPr/>
                    <a:lstStyle/>
                    <a:p>
                      <a:pPr algn="ctr"/>
                      <a:r>
                        <a:rPr lang="en-US" sz="2000" kern="1200" dirty="0" smtClean="0">
                          <a:solidFill>
                            <a:schemeClr val="dk1"/>
                          </a:solidFill>
                          <a:latin typeface="Times New Roman" pitchFamily="18" charset="0"/>
                          <a:ea typeface="+mn-ea"/>
                          <a:cs typeface="Times New Roman" pitchFamily="18" charset="0"/>
                        </a:rPr>
                        <a:t>Water</a:t>
                      </a:r>
                      <a:endParaRPr lang="en-US" sz="2000" dirty="0">
                        <a:latin typeface="Times New Roman" pitchFamily="18" charset="0"/>
                        <a:cs typeface="Times New Roman" pitchFamily="18" charset="0"/>
                      </a:endParaRPr>
                    </a:p>
                  </a:txBody>
                  <a:tcPr/>
                </a:tc>
                <a:tc>
                  <a:txBody>
                    <a:bodyPr/>
                    <a:lstStyle/>
                    <a:p>
                      <a:pPr algn="ctr"/>
                      <a:r>
                        <a:rPr lang="en-US" sz="2000" kern="1200" dirty="0" smtClean="0">
                          <a:solidFill>
                            <a:schemeClr val="dk1"/>
                          </a:solidFill>
                          <a:latin typeface="Times New Roman" pitchFamily="18" charset="0"/>
                          <a:ea typeface="+mn-ea"/>
                          <a:cs typeface="Times New Roman" pitchFamily="18" charset="0"/>
                        </a:rPr>
                        <a:t>To make fluids such as tears, sweat and urine, and to allow chemical processes to happen in the body.</a:t>
                      </a:r>
                      <a:endParaRPr lang="en-US" sz="2000" dirty="0">
                        <a:latin typeface="Times New Roman" pitchFamily="18" charset="0"/>
                        <a:cs typeface="Times New Roman" pitchFamily="18" charset="0"/>
                      </a:endParaRPr>
                    </a:p>
                  </a:txBody>
                  <a:tcPr/>
                </a:tc>
              </a:tr>
              <a:tr h="747258">
                <a:tc>
                  <a:txBody>
                    <a:bodyPr/>
                    <a:lstStyle/>
                    <a:p>
                      <a:pPr algn="ctr"/>
                      <a:r>
                        <a:rPr lang="en-US" sz="2000" b="1" kern="1200" dirty="0" smtClean="0">
                          <a:solidFill>
                            <a:schemeClr val="dk1"/>
                          </a:solidFill>
                          <a:latin typeface="Times New Roman" pitchFamily="18" charset="0"/>
                          <a:ea typeface="+mn-ea"/>
                          <a:cs typeface="Times New Roman" pitchFamily="18" charset="0"/>
                        </a:rPr>
                        <a:t>Micronutrients</a:t>
                      </a:r>
                      <a:endParaRPr lang="en-US" sz="2000" dirty="0">
                        <a:latin typeface="Times New Roman" pitchFamily="18" charset="0"/>
                        <a:cs typeface="Times New Roman" pitchFamily="18" charset="0"/>
                      </a:endParaRPr>
                    </a:p>
                  </a:txBody>
                  <a:tcPr/>
                </a:tc>
                <a:tc>
                  <a:txBody>
                    <a:bodyPr/>
                    <a:lstStyle/>
                    <a:p>
                      <a:pPr marL="0" marR="0" algn="ctr">
                        <a:lnSpc>
                          <a:spcPct val="115000"/>
                        </a:lnSpc>
                        <a:spcBef>
                          <a:spcPts val="0"/>
                        </a:spcBef>
                        <a:spcAft>
                          <a:spcPts val="1000"/>
                        </a:spcAft>
                      </a:pPr>
                      <a:endParaRPr lang="en-US" sz="2000" dirty="0">
                        <a:latin typeface="Times New Roman" pitchFamily="18" charset="0"/>
                        <a:ea typeface="Calibri"/>
                        <a:cs typeface="Times New Roman" pitchFamily="18" charset="0"/>
                      </a:endParaRPr>
                    </a:p>
                  </a:txBody>
                  <a:tcPr marL="9525" marR="9525" marT="9525" marB="9525"/>
                </a:tc>
              </a:tr>
              <a:tr h="747258">
                <a:tc>
                  <a:txBody>
                    <a:bodyPr/>
                    <a:lstStyle/>
                    <a:p>
                      <a:pPr marL="0" marR="0" algn="ctr">
                        <a:lnSpc>
                          <a:spcPct val="115000"/>
                        </a:lnSpc>
                        <a:spcBef>
                          <a:spcPts val="0"/>
                        </a:spcBef>
                        <a:spcAft>
                          <a:spcPts val="1000"/>
                        </a:spcAft>
                      </a:pPr>
                      <a:r>
                        <a:rPr lang="en-US" sz="2000" dirty="0">
                          <a:latin typeface="Times New Roman" pitchFamily="18" charset="0"/>
                          <a:ea typeface="Times New Roman"/>
                          <a:cs typeface="Times New Roman" pitchFamily="18" charset="0"/>
                        </a:rPr>
                        <a:t>Iron</a:t>
                      </a:r>
                      <a:endParaRPr lang="en-US" sz="2000" dirty="0">
                        <a:latin typeface="Times New Roman" pitchFamily="18" charset="0"/>
                        <a:ea typeface="Calibri"/>
                        <a:cs typeface="Times New Roman" pitchFamily="18" charset="0"/>
                      </a:endParaRPr>
                    </a:p>
                  </a:txBody>
                  <a:tcPr marL="9525" marR="9525" marT="9525" marB="9525"/>
                </a:tc>
                <a:tc>
                  <a:txBody>
                    <a:bodyPr/>
                    <a:lstStyle/>
                    <a:p>
                      <a:pPr marL="0" marR="0" algn="ctr">
                        <a:lnSpc>
                          <a:spcPct val="115000"/>
                        </a:lnSpc>
                        <a:spcBef>
                          <a:spcPts val="0"/>
                        </a:spcBef>
                        <a:spcAft>
                          <a:spcPts val="1000"/>
                        </a:spcAft>
                      </a:pPr>
                      <a:r>
                        <a:rPr lang="en-US" sz="2000" kern="1200" dirty="0" smtClean="0">
                          <a:solidFill>
                            <a:schemeClr val="dk1"/>
                          </a:solidFill>
                          <a:latin typeface="Times New Roman" pitchFamily="18" charset="0"/>
                          <a:ea typeface="+mn-ea"/>
                          <a:cs typeface="Times New Roman" pitchFamily="18" charset="0"/>
                        </a:rPr>
                        <a:t>To make </a:t>
                      </a:r>
                      <a:r>
                        <a:rPr lang="en-US" sz="2000" kern="1200" dirty="0" err="1" smtClean="0">
                          <a:solidFill>
                            <a:schemeClr val="dk1"/>
                          </a:solidFill>
                          <a:latin typeface="Times New Roman" pitchFamily="18" charset="0"/>
                          <a:ea typeface="+mn-ea"/>
                          <a:cs typeface="Times New Roman" pitchFamily="18" charset="0"/>
                        </a:rPr>
                        <a:t>haemoglobin</a:t>
                      </a:r>
                      <a:r>
                        <a:rPr lang="en-US" sz="2000" kern="1200" dirty="0" smtClean="0">
                          <a:solidFill>
                            <a:schemeClr val="dk1"/>
                          </a:solidFill>
                          <a:latin typeface="Times New Roman" pitchFamily="18" charset="0"/>
                          <a:ea typeface="+mn-ea"/>
                          <a:cs typeface="Times New Roman" pitchFamily="18" charset="0"/>
                        </a:rPr>
                        <a:t>, the protein in red blood cells that carries oxygen to the tissues. To allow the muscles and brain to work properly.</a:t>
                      </a:r>
                      <a:endParaRPr lang="en-US" sz="2000" dirty="0">
                        <a:latin typeface="Times New Roman" pitchFamily="18" charset="0"/>
                        <a:ea typeface="Calibri"/>
                        <a:cs typeface="Times New Roman" pitchFamily="18" charset="0"/>
                      </a:endParaRPr>
                    </a:p>
                  </a:txBody>
                  <a:tcPr marL="9525" marR="9525" marT="9525" marB="9525"/>
                </a:tc>
              </a:tr>
            </a:tbl>
          </a:graphicData>
        </a:graphic>
      </p:graphicFrame>
    </p:spTree>
    <p:extLst>
      <p:ext uri="{BB962C8B-B14F-4D97-AF65-F5344CB8AC3E}">
        <p14:creationId xmlns:p14="http://schemas.microsoft.com/office/powerpoint/2010/main" xmlns="" val="1070384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732699-EB4A-B74F-9B3F-59C106B716DD}"/>
              </a:ext>
            </a:extLst>
          </p:cNvPr>
          <p:cNvSpPr>
            <a:spLocks noGrp="1"/>
          </p:cNvSpPr>
          <p:nvPr>
            <p:ph type="title"/>
          </p:nvPr>
        </p:nvSpPr>
        <p:spPr>
          <a:xfrm>
            <a:off x="838200" y="228600"/>
            <a:ext cx="10134600" cy="1485900"/>
          </a:xfrm>
        </p:spPr>
        <p:txBody>
          <a:bodyPr anchor="ctr">
            <a:normAutofit/>
          </a:bodyPr>
          <a:lstStyle/>
          <a:p>
            <a:pPr algn="ctr"/>
            <a:r>
              <a:rPr lang="en-US" sz="3600" b="1" dirty="0" smtClean="0">
                <a:latin typeface="Times New Roman" pitchFamily="18" charset="0"/>
                <a:cs typeface="Times New Roman" pitchFamily="18" charset="0"/>
              </a:rPr>
              <a:t>Important Uses of Some Nutrients</a:t>
            </a:r>
            <a:r>
              <a:rPr lang="en-US" sz="4000" dirty="0" smtClean="0"/>
              <a:t/>
            </a:r>
            <a:br>
              <a:rPr lang="en-US" sz="4000" dirty="0" smtClean="0"/>
            </a:br>
            <a:endParaRPr lang="en-US" sz="4000" b="1" dirty="0">
              <a:latin typeface="Times New Roman" pitchFamily="18" charset="0"/>
              <a:ea typeface="Eras Medium ITC" panose="02000000000000000000" pitchFamily="2" charset="0"/>
              <a:cs typeface="Times New Roman" pitchFamily="18" charset="0"/>
            </a:endParaRPr>
          </a:p>
        </p:txBody>
      </p:sp>
      <p:sp>
        <p:nvSpPr>
          <p:cNvPr id="3" name="Content Placeholder 2">
            <a:extLst>
              <a:ext uri="{FF2B5EF4-FFF2-40B4-BE49-F238E27FC236}">
                <a16:creationId xmlns:a16="http://schemas.microsoft.com/office/drawing/2014/main" xmlns="" id="{590BCE4E-0B07-4D44-8B18-E3E8B7C6D3E5}"/>
              </a:ext>
            </a:extLst>
          </p:cNvPr>
          <p:cNvSpPr>
            <a:spLocks noGrp="1"/>
          </p:cNvSpPr>
          <p:nvPr>
            <p:ph idx="1"/>
          </p:nvPr>
        </p:nvSpPr>
        <p:spPr>
          <a:xfrm>
            <a:off x="914400" y="990600"/>
            <a:ext cx="10972800" cy="5562600"/>
          </a:xfrm>
        </p:spPr>
        <p:txBody>
          <a:bodyPr anchor="t">
            <a:noAutofit/>
          </a:bodyPr>
          <a:lstStyle/>
          <a:p>
            <a:pPr marL="0" indent="0">
              <a:buNone/>
            </a:pPr>
            <a:endParaRPr lang="en-US" sz="2800" dirty="0" smtClean="0"/>
          </a:p>
          <a:p>
            <a:pPr marL="0" indent="0">
              <a:buNone/>
            </a:pP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838200" y="914403"/>
          <a:ext cx="11125200" cy="5426383"/>
        </p:xfrm>
        <a:graphic>
          <a:graphicData uri="http://schemas.openxmlformats.org/drawingml/2006/table">
            <a:tbl>
              <a:tblPr firstRow="1" bandRow="1">
                <a:tableStyleId>{5C22544A-7EE6-4342-B048-85BDC9FD1C3A}</a:tableStyleId>
              </a:tblPr>
              <a:tblGrid>
                <a:gridCol w="5562600"/>
                <a:gridCol w="5562600"/>
              </a:tblGrid>
              <a:tr h="747258">
                <a:tc>
                  <a:txBody>
                    <a:bodyPr/>
                    <a:lstStyle/>
                    <a:p>
                      <a:pPr algn="ctr"/>
                      <a:r>
                        <a:rPr lang="en-US" sz="2000" b="1" kern="1200" dirty="0" smtClean="0">
                          <a:solidFill>
                            <a:schemeClr val="lt1"/>
                          </a:solidFill>
                          <a:latin typeface="Times New Roman" pitchFamily="18" charset="0"/>
                          <a:ea typeface="+mn-ea"/>
                          <a:cs typeface="Times New Roman" pitchFamily="18" charset="0"/>
                        </a:rPr>
                        <a:t>Nutrients</a:t>
                      </a:r>
                      <a:endParaRPr lang="en-US" sz="2000" dirty="0">
                        <a:latin typeface="Times New Roman" pitchFamily="18" charset="0"/>
                        <a:cs typeface="Times New Roman" pitchFamily="18" charset="0"/>
                      </a:endParaRPr>
                    </a:p>
                  </a:txBody>
                  <a:tcPr/>
                </a:tc>
                <a:tc>
                  <a:txBody>
                    <a:bodyPr/>
                    <a:lstStyle/>
                    <a:p>
                      <a:pPr algn="ctr"/>
                      <a:r>
                        <a:rPr lang="en-US" sz="2000" b="1" kern="1200" dirty="0" smtClean="0">
                          <a:solidFill>
                            <a:schemeClr val="lt1"/>
                          </a:solidFill>
                          <a:latin typeface="Times New Roman" pitchFamily="18" charset="0"/>
                          <a:ea typeface="+mn-ea"/>
                          <a:cs typeface="Times New Roman" pitchFamily="18" charset="0"/>
                        </a:rPr>
                        <a:t>Main use in the body</a:t>
                      </a:r>
                      <a:endParaRPr lang="en-US" sz="2000" dirty="0">
                        <a:latin typeface="Times New Roman" pitchFamily="18" charset="0"/>
                        <a:cs typeface="Times New Roman" pitchFamily="18" charset="0"/>
                      </a:endParaRPr>
                    </a:p>
                  </a:txBody>
                  <a:tcPr/>
                </a:tc>
              </a:tr>
              <a:tr h="747258">
                <a:tc>
                  <a:txBody>
                    <a:bodyPr/>
                    <a:lstStyle/>
                    <a:p>
                      <a:pPr algn="ctr"/>
                      <a:r>
                        <a:rPr lang="en-US" sz="2000" kern="1200" dirty="0" smtClean="0">
                          <a:solidFill>
                            <a:schemeClr val="dk1"/>
                          </a:solidFill>
                          <a:latin typeface="Times New Roman" pitchFamily="18" charset="0"/>
                          <a:ea typeface="+mn-ea"/>
                          <a:cs typeface="Times New Roman" pitchFamily="18" charset="0"/>
                        </a:rPr>
                        <a:t>Iodine</a:t>
                      </a:r>
                      <a:endParaRPr lang="en-US" sz="2000" dirty="0">
                        <a:latin typeface="Times New Roman" pitchFamily="18" charset="0"/>
                        <a:cs typeface="Times New Roman" pitchFamily="18" charset="0"/>
                      </a:endParaRPr>
                    </a:p>
                  </a:txBody>
                  <a:tcPr/>
                </a:tc>
                <a:tc>
                  <a:txBody>
                    <a:bodyPr/>
                    <a:lstStyle/>
                    <a:p>
                      <a:pPr algn="ctr"/>
                      <a:r>
                        <a:rPr lang="en-US" sz="2000" kern="1200" dirty="0" smtClean="0">
                          <a:solidFill>
                            <a:schemeClr val="dk1"/>
                          </a:solidFill>
                          <a:latin typeface="Times New Roman" pitchFamily="18" charset="0"/>
                          <a:ea typeface="+mn-ea"/>
                          <a:cs typeface="Times New Roman" pitchFamily="18" charset="0"/>
                        </a:rPr>
                        <a:t>To make thyroid hormones that help to control the way the body works. Iodine is essential for the development of the brain and nervous system in the </a:t>
                      </a:r>
                      <a:r>
                        <a:rPr lang="en-US" sz="2000" kern="1200" dirty="0" err="1" smtClean="0">
                          <a:solidFill>
                            <a:schemeClr val="dk1"/>
                          </a:solidFill>
                          <a:latin typeface="Times New Roman" pitchFamily="18" charset="0"/>
                          <a:ea typeface="+mn-ea"/>
                          <a:cs typeface="Times New Roman" pitchFamily="18" charset="0"/>
                        </a:rPr>
                        <a:t>foetus</a:t>
                      </a:r>
                      <a:r>
                        <a:rPr lang="en-US" sz="2000" kern="1200" dirty="0" smtClean="0">
                          <a:solidFill>
                            <a:schemeClr val="dk1"/>
                          </a:solidFill>
                          <a:latin typeface="Times New Roman" pitchFamily="18" charset="0"/>
                          <a:ea typeface="+mn-ea"/>
                          <a:cs typeface="Times New Roman" pitchFamily="18" charset="0"/>
                        </a:rPr>
                        <a:t>.</a:t>
                      </a:r>
                      <a:endParaRPr lang="en-US" sz="2000" dirty="0">
                        <a:latin typeface="Times New Roman" pitchFamily="18" charset="0"/>
                        <a:cs typeface="Times New Roman" pitchFamily="18" charset="0"/>
                      </a:endParaRPr>
                    </a:p>
                  </a:txBody>
                  <a:tcPr/>
                </a:tc>
              </a:tr>
              <a:tr h="1255395">
                <a:tc>
                  <a:txBody>
                    <a:bodyPr/>
                    <a:lstStyle/>
                    <a:p>
                      <a:pPr algn="ctr"/>
                      <a:r>
                        <a:rPr lang="en-US" sz="2000" kern="1200" dirty="0" smtClean="0">
                          <a:solidFill>
                            <a:schemeClr val="dk1"/>
                          </a:solidFill>
                          <a:latin typeface="Times New Roman" pitchFamily="18" charset="0"/>
                          <a:ea typeface="+mn-ea"/>
                          <a:cs typeface="Times New Roman" pitchFamily="18" charset="0"/>
                        </a:rPr>
                        <a:t>Zinc</a:t>
                      </a:r>
                      <a:endParaRPr lang="en-US" sz="2000" dirty="0">
                        <a:latin typeface="Times New Roman" pitchFamily="18" charset="0"/>
                        <a:cs typeface="Times New Roman" pitchFamily="18" charset="0"/>
                      </a:endParaRPr>
                    </a:p>
                  </a:txBody>
                  <a:tcPr/>
                </a:tc>
                <a:tc>
                  <a:txBody>
                    <a:bodyPr/>
                    <a:lstStyle/>
                    <a:p>
                      <a:pPr algn="ctr"/>
                      <a:r>
                        <a:rPr lang="en-US" sz="2000" kern="1200" dirty="0" smtClean="0">
                          <a:solidFill>
                            <a:schemeClr val="dk1"/>
                          </a:solidFill>
                          <a:latin typeface="Times New Roman" pitchFamily="18" charset="0"/>
                          <a:ea typeface="+mn-ea"/>
                          <a:cs typeface="Times New Roman" pitchFamily="18" charset="0"/>
                        </a:rPr>
                        <a:t>For growth and normal development, for reproduction and to keep the immune system working properly.</a:t>
                      </a:r>
                      <a:endParaRPr lang="en-US" sz="2000" dirty="0">
                        <a:latin typeface="Times New Roman" pitchFamily="18" charset="0"/>
                        <a:cs typeface="Times New Roman" pitchFamily="18" charset="0"/>
                      </a:endParaRPr>
                    </a:p>
                  </a:txBody>
                  <a:tcPr/>
                </a:tc>
              </a:tr>
              <a:tr h="747258">
                <a:tc>
                  <a:txBody>
                    <a:bodyPr/>
                    <a:lstStyle/>
                    <a:p>
                      <a:pPr algn="ctr"/>
                      <a:r>
                        <a:rPr lang="en-US" sz="2000" kern="1200" dirty="0" smtClean="0">
                          <a:solidFill>
                            <a:schemeClr val="dk1"/>
                          </a:solidFill>
                          <a:latin typeface="Times New Roman" pitchFamily="18" charset="0"/>
                          <a:ea typeface="+mn-ea"/>
                          <a:cs typeface="Times New Roman" pitchFamily="18" charset="0"/>
                        </a:rPr>
                        <a:t>Vitamin A</a:t>
                      </a:r>
                      <a:endParaRPr lang="en-US" sz="2000" dirty="0">
                        <a:latin typeface="Times New Roman" pitchFamily="18" charset="0"/>
                        <a:cs typeface="Times New Roman" pitchFamily="18" charset="0"/>
                      </a:endParaRPr>
                    </a:p>
                  </a:txBody>
                  <a:tcPr/>
                </a:tc>
                <a:tc>
                  <a:txBody>
                    <a:bodyPr/>
                    <a:lstStyle/>
                    <a:p>
                      <a:pPr marL="0" marR="0">
                        <a:lnSpc>
                          <a:spcPct val="115000"/>
                        </a:lnSpc>
                        <a:spcBef>
                          <a:spcPts val="0"/>
                        </a:spcBef>
                        <a:spcAft>
                          <a:spcPts val="1000"/>
                        </a:spcAft>
                      </a:pPr>
                      <a:r>
                        <a:rPr lang="en-US" sz="2000" dirty="0">
                          <a:latin typeface="Times New Roman" pitchFamily="18" charset="0"/>
                          <a:ea typeface="Times New Roman"/>
                          <a:cs typeface="Times New Roman" pitchFamily="18" charset="0"/>
                        </a:rPr>
                        <a:t>To prevent infection and to keep the immune system working properly. To keep the skin, eyes and lining of the gut and lungs healthy. To see in dim light.</a:t>
                      </a:r>
                      <a:endParaRPr lang="en-US" sz="2000" dirty="0">
                        <a:latin typeface="Times New Roman" pitchFamily="18" charset="0"/>
                        <a:ea typeface="Calibri"/>
                        <a:cs typeface="Times New Roman" pitchFamily="18" charset="0"/>
                      </a:endParaRPr>
                    </a:p>
                  </a:txBody>
                  <a:tcPr marL="9525" marR="9525" marT="9525" marB="9525"/>
                </a:tc>
              </a:tr>
              <a:tr h="747258">
                <a:tc>
                  <a:txBody>
                    <a:bodyPr/>
                    <a:lstStyle/>
                    <a:p>
                      <a:pPr marL="0" marR="0" algn="ctr">
                        <a:lnSpc>
                          <a:spcPct val="115000"/>
                        </a:lnSpc>
                        <a:spcBef>
                          <a:spcPts val="0"/>
                        </a:spcBef>
                        <a:spcAft>
                          <a:spcPts val="1000"/>
                        </a:spcAft>
                      </a:pPr>
                      <a:r>
                        <a:rPr lang="en-US" sz="2000" kern="1200" dirty="0" smtClean="0">
                          <a:solidFill>
                            <a:schemeClr val="dk1"/>
                          </a:solidFill>
                          <a:latin typeface="Times New Roman" pitchFamily="18" charset="0"/>
                          <a:ea typeface="+mn-ea"/>
                          <a:cs typeface="Times New Roman" pitchFamily="18" charset="0"/>
                        </a:rPr>
                        <a:t>B-group vitamins</a:t>
                      </a:r>
                      <a:endParaRPr lang="en-US" sz="2000" dirty="0">
                        <a:latin typeface="Times New Roman" pitchFamily="18" charset="0"/>
                        <a:ea typeface="Calibri"/>
                        <a:cs typeface="Times New Roman" pitchFamily="18" charset="0"/>
                      </a:endParaRPr>
                    </a:p>
                  </a:txBody>
                  <a:tcPr marL="9525" marR="9525" marT="9525" marB="9525"/>
                </a:tc>
                <a:tc>
                  <a:txBody>
                    <a:bodyPr/>
                    <a:lstStyle/>
                    <a:p>
                      <a:pPr marL="0" marR="0" algn="ctr">
                        <a:lnSpc>
                          <a:spcPct val="115000"/>
                        </a:lnSpc>
                        <a:spcBef>
                          <a:spcPts val="0"/>
                        </a:spcBef>
                        <a:spcAft>
                          <a:spcPts val="1000"/>
                        </a:spcAft>
                      </a:pPr>
                      <a:r>
                        <a:rPr lang="en-US" sz="2000" dirty="0">
                          <a:latin typeface="Times New Roman" pitchFamily="18" charset="0"/>
                          <a:ea typeface="Times New Roman"/>
                          <a:cs typeface="Times New Roman" pitchFamily="18" charset="0"/>
                        </a:rPr>
                        <a:t>To help the body use macronutrients for energy and other purposes. To help the nervous system to work properly.</a:t>
                      </a:r>
                      <a:endParaRPr lang="en-US" sz="2000" dirty="0">
                        <a:latin typeface="Times New Roman" pitchFamily="18" charset="0"/>
                        <a:ea typeface="Calibri"/>
                        <a:cs typeface="Times New Roman" pitchFamily="18" charset="0"/>
                      </a:endParaRPr>
                    </a:p>
                  </a:txBody>
                  <a:tcPr marL="9525" marR="9525" marT="9525" marB="9525"/>
                </a:tc>
              </a:tr>
            </a:tbl>
          </a:graphicData>
        </a:graphic>
      </p:graphicFrame>
    </p:spTree>
    <p:extLst>
      <p:ext uri="{BB962C8B-B14F-4D97-AF65-F5344CB8AC3E}">
        <p14:creationId xmlns:p14="http://schemas.microsoft.com/office/powerpoint/2010/main" xmlns="" val="1070384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732699-EB4A-B74F-9B3F-59C106B716DD}"/>
              </a:ext>
            </a:extLst>
          </p:cNvPr>
          <p:cNvSpPr>
            <a:spLocks noGrp="1"/>
          </p:cNvSpPr>
          <p:nvPr>
            <p:ph type="title"/>
          </p:nvPr>
        </p:nvSpPr>
        <p:spPr>
          <a:xfrm>
            <a:off x="838200" y="228600"/>
            <a:ext cx="10134600" cy="1485900"/>
          </a:xfrm>
        </p:spPr>
        <p:txBody>
          <a:bodyPr anchor="ctr">
            <a:normAutofit/>
          </a:bodyPr>
          <a:lstStyle/>
          <a:p>
            <a:pPr algn="ctr"/>
            <a:r>
              <a:rPr lang="en-US" sz="3600" b="1" dirty="0" smtClean="0">
                <a:latin typeface="Times New Roman" pitchFamily="18" charset="0"/>
                <a:cs typeface="Times New Roman" pitchFamily="18" charset="0"/>
              </a:rPr>
              <a:t>Important Uses of Some Nutrients</a:t>
            </a:r>
            <a:r>
              <a:rPr lang="en-US" sz="4000" dirty="0" smtClean="0"/>
              <a:t/>
            </a:r>
            <a:br>
              <a:rPr lang="en-US" sz="4000" dirty="0" smtClean="0"/>
            </a:br>
            <a:endParaRPr lang="en-US" sz="4000" b="1" dirty="0">
              <a:latin typeface="Times New Roman" pitchFamily="18" charset="0"/>
              <a:ea typeface="Eras Medium ITC" panose="02000000000000000000" pitchFamily="2" charset="0"/>
              <a:cs typeface="Times New Roman" pitchFamily="18" charset="0"/>
            </a:endParaRPr>
          </a:p>
        </p:txBody>
      </p:sp>
      <p:sp>
        <p:nvSpPr>
          <p:cNvPr id="3" name="Content Placeholder 2">
            <a:extLst>
              <a:ext uri="{FF2B5EF4-FFF2-40B4-BE49-F238E27FC236}">
                <a16:creationId xmlns:a16="http://schemas.microsoft.com/office/drawing/2014/main" xmlns="" id="{590BCE4E-0B07-4D44-8B18-E3E8B7C6D3E5}"/>
              </a:ext>
            </a:extLst>
          </p:cNvPr>
          <p:cNvSpPr>
            <a:spLocks noGrp="1"/>
          </p:cNvSpPr>
          <p:nvPr>
            <p:ph idx="1"/>
          </p:nvPr>
        </p:nvSpPr>
        <p:spPr>
          <a:xfrm>
            <a:off x="914400" y="990600"/>
            <a:ext cx="10972800" cy="5562600"/>
          </a:xfrm>
        </p:spPr>
        <p:txBody>
          <a:bodyPr anchor="t">
            <a:noAutofit/>
          </a:bodyPr>
          <a:lstStyle/>
          <a:p>
            <a:pPr marL="0" indent="0">
              <a:buNone/>
            </a:pPr>
            <a:endParaRPr lang="en-US" sz="2800" dirty="0" smtClean="0"/>
          </a:p>
          <a:p>
            <a:pPr marL="0" indent="0">
              <a:buNone/>
            </a:pP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838200" y="1143000"/>
          <a:ext cx="11125200" cy="2749911"/>
        </p:xfrm>
        <a:graphic>
          <a:graphicData uri="http://schemas.openxmlformats.org/drawingml/2006/table">
            <a:tbl>
              <a:tblPr firstRow="1" bandRow="1">
                <a:tableStyleId>{5C22544A-7EE6-4342-B048-85BDC9FD1C3A}</a:tableStyleId>
              </a:tblPr>
              <a:tblGrid>
                <a:gridCol w="5562600"/>
                <a:gridCol w="5562600"/>
              </a:tblGrid>
              <a:tr h="747258">
                <a:tc>
                  <a:txBody>
                    <a:bodyPr/>
                    <a:lstStyle/>
                    <a:p>
                      <a:pPr algn="ctr"/>
                      <a:r>
                        <a:rPr lang="en-US" sz="2000" b="1" kern="1200" dirty="0" smtClean="0">
                          <a:solidFill>
                            <a:schemeClr val="lt1"/>
                          </a:solidFill>
                          <a:latin typeface="Times New Roman" pitchFamily="18" charset="0"/>
                          <a:ea typeface="+mn-ea"/>
                          <a:cs typeface="Times New Roman" pitchFamily="18" charset="0"/>
                        </a:rPr>
                        <a:t>Nutrients</a:t>
                      </a:r>
                      <a:endParaRPr lang="en-US" sz="2000" dirty="0">
                        <a:latin typeface="Times New Roman" pitchFamily="18" charset="0"/>
                        <a:cs typeface="Times New Roman" pitchFamily="18" charset="0"/>
                      </a:endParaRPr>
                    </a:p>
                  </a:txBody>
                  <a:tcPr/>
                </a:tc>
                <a:tc>
                  <a:txBody>
                    <a:bodyPr/>
                    <a:lstStyle/>
                    <a:p>
                      <a:pPr algn="ctr"/>
                      <a:r>
                        <a:rPr lang="en-US" sz="2000" b="1" kern="1200" dirty="0" smtClean="0">
                          <a:solidFill>
                            <a:schemeClr val="lt1"/>
                          </a:solidFill>
                          <a:latin typeface="Times New Roman" pitchFamily="18" charset="0"/>
                          <a:ea typeface="+mn-ea"/>
                          <a:cs typeface="Times New Roman" pitchFamily="18" charset="0"/>
                        </a:rPr>
                        <a:t>Main use in the body</a:t>
                      </a:r>
                      <a:endParaRPr lang="en-US" sz="2000" dirty="0">
                        <a:latin typeface="Times New Roman" pitchFamily="18" charset="0"/>
                        <a:cs typeface="Times New Roman" pitchFamily="18" charset="0"/>
                      </a:endParaRPr>
                    </a:p>
                  </a:txBody>
                  <a:tcPr/>
                </a:tc>
              </a:tr>
              <a:tr h="747258">
                <a:tc>
                  <a:txBody>
                    <a:bodyPr/>
                    <a:lstStyle/>
                    <a:p>
                      <a:pPr algn="ctr"/>
                      <a:r>
                        <a:rPr lang="en-US" sz="2000" kern="1200" dirty="0" err="1" smtClean="0">
                          <a:solidFill>
                            <a:schemeClr val="dk1"/>
                          </a:solidFill>
                          <a:latin typeface="Times New Roman" pitchFamily="18" charset="0"/>
                          <a:ea typeface="+mn-ea"/>
                          <a:cs typeface="Times New Roman" pitchFamily="18" charset="0"/>
                        </a:rPr>
                        <a:t>Folate</a:t>
                      </a:r>
                      <a:endParaRPr lang="en-US" sz="2000" dirty="0">
                        <a:latin typeface="Times New Roman" pitchFamily="18" charset="0"/>
                        <a:cs typeface="Times New Roman" pitchFamily="18" charset="0"/>
                      </a:endParaRPr>
                    </a:p>
                  </a:txBody>
                  <a:tcPr/>
                </a:tc>
                <a:tc>
                  <a:txBody>
                    <a:bodyPr/>
                    <a:lstStyle/>
                    <a:p>
                      <a:pPr algn="ctr"/>
                      <a:r>
                        <a:rPr lang="en-US" sz="2000" kern="1200" dirty="0" smtClean="0">
                          <a:solidFill>
                            <a:schemeClr val="dk1"/>
                          </a:solidFill>
                          <a:latin typeface="Times New Roman" pitchFamily="18" charset="0"/>
                          <a:ea typeface="+mn-ea"/>
                          <a:cs typeface="Times New Roman" pitchFamily="18" charset="0"/>
                        </a:rPr>
                        <a:t>To make healthy red blood cells and to prevent abnormalities in the </a:t>
                      </a:r>
                      <a:r>
                        <a:rPr lang="en-US" sz="2000" kern="1200" dirty="0" err="1" smtClean="0">
                          <a:solidFill>
                            <a:schemeClr val="dk1"/>
                          </a:solidFill>
                          <a:latin typeface="Times New Roman" pitchFamily="18" charset="0"/>
                          <a:ea typeface="+mn-ea"/>
                          <a:cs typeface="Times New Roman" pitchFamily="18" charset="0"/>
                        </a:rPr>
                        <a:t>foetus</a:t>
                      </a:r>
                      <a:r>
                        <a:rPr lang="en-US" sz="2000" kern="1200" dirty="0" smtClean="0">
                          <a:solidFill>
                            <a:schemeClr val="dk1"/>
                          </a:solidFill>
                          <a:latin typeface="Times New Roman" pitchFamily="18" charset="0"/>
                          <a:ea typeface="+mn-ea"/>
                          <a:cs typeface="Times New Roman" pitchFamily="18" charset="0"/>
                        </a:rPr>
                        <a:t>.</a:t>
                      </a:r>
                      <a:endParaRPr lang="en-US" sz="2000" dirty="0">
                        <a:latin typeface="Times New Roman" pitchFamily="18" charset="0"/>
                        <a:cs typeface="Times New Roman" pitchFamily="18" charset="0"/>
                      </a:endParaRPr>
                    </a:p>
                  </a:txBody>
                  <a:tcPr/>
                </a:tc>
              </a:tr>
              <a:tr h="1255395">
                <a:tc>
                  <a:txBody>
                    <a:bodyPr/>
                    <a:lstStyle/>
                    <a:p>
                      <a:pPr algn="ctr"/>
                      <a:r>
                        <a:rPr lang="en-US" sz="2000" kern="1200" dirty="0" smtClean="0">
                          <a:solidFill>
                            <a:schemeClr val="dk1"/>
                          </a:solidFill>
                          <a:latin typeface="Times New Roman" pitchFamily="18" charset="0"/>
                          <a:ea typeface="+mn-ea"/>
                          <a:cs typeface="Times New Roman" pitchFamily="18" charset="0"/>
                        </a:rPr>
                        <a:t>Vitamin C</a:t>
                      </a:r>
                      <a:endParaRPr lang="en-US" sz="2000" dirty="0">
                        <a:latin typeface="Times New Roman" pitchFamily="18" charset="0"/>
                        <a:cs typeface="Times New Roman" pitchFamily="18" charset="0"/>
                      </a:endParaRPr>
                    </a:p>
                  </a:txBody>
                  <a:tcPr/>
                </a:tc>
                <a:tc>
                  <a:txBody>
                    <a:bodyPr/>
                    <a:lstStyle/>
                    <a:p>
                      <a:pPr algn="ctr"/>
                      <a:r>
                        <a:rPr lang="en-US" sz="2000" kern="1200" dirty="0" smtClean="0">
                          <a:solidFill>
                            <a:schemeClr val="dk1"/>
                          </a:solidFill>
                          <a:latin typeface="Times New Roman" pitchFamily="18" charset="0"/>
                          <a:ea typeface="+mn-ea"/>
                          <a:cs typeface="Times New Roman" pitchFamily="18" charset="0"/>
                        </a:rPr>
                        <a:t>To help the absorption of some forms of iron. To destroy harmful molecules (free radicals) in the body. To help wound healing.</a:t>
                      </a:r>
                      <a:endParaRPr lang="en-US"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xmlns="" val="1070384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10001025" id="{F9915BBD-9749-466F-995C-8C8D6A938EC0}" vid="{CF1D1A65-FC75-42D2-B7EF-D2991382DC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470</Words>
  <Application>Microsoft Office PowerPoint</Application>
  <PresentationFormat>Custom</PresentationFormat>
  <Paragraphs>63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TF10001025</vt:lpstr>
      <vt:lpstr>Slide 1</vt:lpstr>
      <vt:lpstr>What are Nutrients? </vt:lpstr>
      <vt:lpstr>Slide 3</vt:lpstr>
      <vt:lpstr>Important Uses of Some Nutrients </vt:lpstr>
      <vt:lpstr>Important Uses of Some Nutrients </vt:lpstr>
      <vt:lpstr>Important Uses of Some Nutrients </vt:lpstr>
      <vt:lpstr>Important Uses of Some Nutrients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Muqaddasafzal001@outlook.com</dc:creator>
  <cp:lastModifiedBy>User</cp:lastModifiedBy>
  <cp:revision>27</cp:revision>
  <dcterms:created xsi:type="dcterms:W3CDTF">2020-04-20T17:34:17Z</dcterms:created>
  <dcterms:modified xsi:type="dcterms:W3CDTF">2020-08-13T20:28:48Z</dcterms:modified>
</cp:coreProperties>
</file>