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0822D4-95F8-427C-BC51-413A682C40A3}" type="datetimeFigureOut">
              <a:rPr lang="en-US" smtClean="0"/>
              <a:pPr/>
              <a:t>6/15/2020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9E10669-17FB-404A-8E38-3AFD22FC64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822D4-95F8-427C-BC51-413A682C40A3}"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10669-17FB-404A-8E38-3AFD22FC64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822D4-95F8-427C-BC51-413A682C40A3}"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10669-17FB-404A-8E38-3AFD22FC64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822D4-95F8-427C-BC51-413A682C40A3}"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10669-17FB-404A-8E38-3AFD22FC64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0822D4-95F8-427C-BC51-413A682C40A3}"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10669-17FB-404A-8E38-3AFD22FC64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0822D4-95F8-427C-BC51-413A682C40A3}"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10669-17FB-404A-8E38-3AFD22FC64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0822D4-95F8-427C-BC51-413A682C40A3}" type="datetimeFigureOut">
              <a:rPr lang="en-US" smtClean="0"/>
              <a:pPr/>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E10669-17FB-404A-8E38-3AFD22FC64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0822D4-95F8-427C-BC51-413A682C40A3}" type="datetimeFigureOut">
              <a:rPr lang="en-US" smtClean="0"/>
              <a:pPr/>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E10669-17FB-404A-8E38-3AFD22FC64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822D4-95F8-427C-BC51-413A682C40A3}" type="datetimeFigureOut">
              <a:rPr lang="en-US" smtClean="0"/>
              <a:pPr/>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E10669-17FB-404A-8E38-3AFD22FC64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0822D4-95F8-427C-BC51-413A682C40A3}"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10669-17FB-404A-8E38-3AFD22FC64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0822D4-95F8-427C-BC51-413A682C40A3}"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9E10669-17FB-404A-8E38-3AFD22FC647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0822D4-95F8-427C-BC51-413A682C40A3}" type="datetimeFigureOut">
              <a:rPr lang="en-US" smtClean="0"/>
              <a:pPr/>
              <a:t>6/15/2020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E10669-17FB-404A-8E38-3AFD22FC647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14400"/>
            <a:ext cx="8915400" cy="5562600"/>
          </a:xfrm>
        </p:spPr>
        <p:txBody>
          <a:bodyPr/>
          <a:lstStyle/>
          <a:p>
            <a:pPr marL="109728" algn="ctr"/>
            <a:r>
              <a:rPr lang="en-US" sz="2800" b="1" dirty="0" smtClean="0">
                <a:latin typeface="Times New Roman" pitchFamily="18" charset="0"/>
                <a:cs typeface="Times New Roman" pitchFamily="18" charset="0"/>
              </a:rPr>
              <a:t>Unit </a:t>
            </a:r>
            <a:r>
              <a:rPr lang="en-US" sz="2800" b="1" dirty="0" smtClean="0">
                <a:latin typeface="Times New Roman" pitchFamily="18" charset="0"/>
                <a:cs typeface="Times New Roman" pitchFamily="18" charset="0"/>
              </a:rPr>
              <a:t>1: Biology Introduction</a:t>
            </a:r>
            <a:endParaRPr lang="en-US" sz="2800" b="1" dirty="0" smtClean="0">
              <a:latin typeface="Times New Roman" pitchFamily="18" charset="0"/>
              <a:cs typeface="Times New Roman" pitchFamily="18" charset="0"/>
            </a:endParaRPr>
          </a:p>
          <a:p>
            <a:pPr marL="109728" algn="ctr"/>
            <a:r>
              <a:rPr lang="en-US" sz="2800" b="1" dirty="0" smtClean="0">
                <a:latin typeface="Times New Roman" pitchFamily="18" charset="0"/>
                <a:cs typeface="Times New Roman" pitchFamily="18" charset="0"/>
              </a:rPr>
              <a:t>    Topic: </a:t>
            </a:r>
            <a:r>
              <a:rPr lang="en-US" sz="2800" b="1" dirty="0" smtClean="0">
                <a:latin typeface="Times New Roman" pitchFamily="18" charset="0"/>
                <a:cs typeface="Times New Roman" pitchFamily="18" charset="0"/>
              </a:rPr>
              <a:t>Characteristics of Life</a:t>
            </a:r>
            <a:endParaRPr lang="en-US" sz="2800" b="1" dirty="0" smtClean="0">
              <a:latin typeface="Times New Roman" pitchFamily="18" charset="0"/>
              <a:cs typeface="Times New Roman" pitchFamily="18" charset="0"/>
            </a:endParaRPr>
          </a:p>
          <a:p>
            <a:pPr marL="109728" algn="ct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p>
          <a:p>
            <a:pPr marL="109728" algn="ctr"/>
            <a:r>
              <a:rPr lang="en-US" sz="2800" b="1" dirty="0" smtClean="0">
                <a:latin typeface="Times New Roman" pitchFamily="18" charset="0"/>
                <a:cs typeface="Times New Roman" pitchFamily="18" charset="0"/>
              </a:rPr>
              <a:t>Semester: </a:t>
            </a:r>
            <a:r>
              <a:rPr lang="en-US" sz="2800" b="1" dirty="0" smtClean="0">
                <a:latin typeface="Times New Roman" pitchFamily="18" charset="0"/>
                <a:cs typeface="Times New Roman" pitchFamily="18" charset="0"/>
              </a:rPr>
              <a:t>I</a:t>
            </a:r>
            <a:endParaRPr lang="en-US" sz="2800" b="1" dirty="0" smtClean="0">
              <a:latin typeface="Times New Roman" pitchFamily="18" charset="0"/>
              <a:cs typeface="Times New Roman" pitchFamily="18" charset="0"/>
            </a:endParaRPr>
          </a:p>
          <a:p>
            <a:pPr marL="109728" algn="ctr"/>
            <a:r>
              <a:rPr lang="en-US" sz="2800" b="1" dirty="0" smtClean="0">
                <a:latin typeface="Times New Roman" pitchFamily="18" charset="0"/>
                <a:cs typeface="Times New Roman" pitchFamily="18" charset="0"/>
              </a:rPr>
              <a:t>                 Subject: Biology </a:t>
            </a:r>
            <a:r>
              <a:rPr lang="en-US" sz="2800" b="1" dirty="0" smtClean="0">
                <a:latin typeface="Times New Roman" pitchFamily="18" charset="0"/>
                <a:cs typeface="Times New Roman" pitchFamily="18" charset="0"/>
              </a:rPr>
              <a:t>I </a:t>
            </a:r>
            <a:r>
              <a:rPr lang="en-US" sz="2800" b="1" dirty="0" smtClean="0">
                <a:latin typeface="Times New Roman" pitchFamily="18" charset="0"/>
                <a:cs typeface="Times New Roman" pitchFamily="18" charset="0"/>
              </a:rPr>
              <a:t>(Minor)</a:t>
            </a:r>
          </a:p>
          <a:p>
            <a:pPr marL="109728" algn="ctr"/>
            <a:r>
              <a:rPr lang="en-US" sz="2800" b="1" dirty="0" smtClean="0">
                <a:latin typeface="Times New Roman" pitchFamily="18" charset="0"/>
                <a:cs typeface="Times New Roman" pitchFamily="18" charset="0"/>
              </a:rPr>
              <a:t>       Course Title: </a:t>
            </a:r>
            <a:r>
              <a:rPr lang="en-US" sz="2800" b="1" dirty="0" smtClean="0">
                <a:latin typeface="Times New Roman" pitchFamily="18" charset="0"/>
                <a:cs typeface="Times New Roman" pitchFamily="18" charset="0"/>
              </a:rPr>
              <a:t>General Biology</a:t>
            </a:r>
            <a:endParaRPr lang="en-US" sz="2800" b="1" dirty="0" smtClean="0">
              <a:latin typeface="Times New Roman" pitchFamily="18" charset="0"/>
              <a:cs typeface="Times New Roman" pitchFamily="18" charset="0"/>
            </a:endParaRPr>
          </a:p>
          <a:p>
            <a:pPr marL="109728" algn="ctr"/>
            <a:r>
              <a:rPr lang="en-US" sz="2800" b="1" dirty="0" smtClean="0">
                <a:latin typeface="Times New Roman" pitchFamily="18" charset="0"/>
                <a:cs typeface="Times New Roman" pitchFamily="18" charset="0"/>
              </a:rPr>
              <a:t>            Represented By: Ms Sidra </a:t>
            </a:r>
            <a:r>
              <a:rPr lang="en-US" sz="2800" b="1" dirty="0" err="1" smtClean="0">
                <a:latin typeface="Times New Roman" pitchFamily="18" charset="0"/>
                <a:cs typeface="Times New Roman" pitchFamily="18" charset="0"/>
              </a:rPr>
              <a:t>Younis</a:t>
            </a:r>
            <a:endParaRPr lang="en-US" sz="2800" b="1" dirty="0" smtClean="0">
              <a:latin typeface="Times New Roman" pitchFamily="18" charset="0"/>
              <a:cs typeface="Times New Roman" pitchFamily="18" charset="0"/>
            </a:endParaRPr>
          </a:p>
          <a:p>
            <a:pPr marL="109728" algn="ctr"/>
            <a:r>
              <a:rPr lang="en-US" sz="2800" b="1" dirty="0" smtClean="0">
                <a:latin typeface="Times New Roman" pitchFamily="18" charset="0"/>
                <a:cs typeface="Times New Roman" pitchFamily="18" charset="0"/>
              </a:rPr>
              <a:t>Department of Education (Planning and Development) </a:t>
            </a:r>
          </a:p>
          <a:p>
            <a:pPr marL="109728" algn="ctr"/>
            <a:r>
              <a:rPr lang="en-US" sz="2800" b="1" dirty="0" smtClean="0">
                <a:latin typeface="Times New Roman" pitchFamily="18" charset="0"/>
                <a:cs typeface="Times New Roman" pitchFamily="18" charset="0"/>
              </a:rPr>
              <a:t>    Lahore College for Women University, Lahore</a:t>
            </a:r>
            <a:endParaRPr lang="en-US" sz="28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19912"/>
          </a:xfrm>
        </p:spPr>
        <p:txBody>
          <a:bodyPr>
            <a:normAutofit fontScale="90000"/>
          </a:bodyPr>
          <a:lstStyle/>
          <a:p>
            <a:pPr algn="ctr"/>
            <a:r>
              <a:rPr lang="en-US" b="1" dirty="0" smtClean="0">
                <a:solidFill>
                  <a:schemeClr val="tx1"/>
                </a:solidFill>
                <a:latin typeface="Times New Roman" pitchFamily="18" charset="0"/>
                <a:cs typeface="Times New Roman" pitchFamily="18" charset="0"/>
              </a:rPr>
              <a:t/>
            </a:r>
            <a:br>
              <a:rPr lang="en-US" b="1" dirty="0" smtClean="0">
                <a:solidFill>
                  <a:schemeClr val="tx1"/>
                </a:solidFill>
                <a:latin typeface="Times New Roman" pitchFamily="18" charset="0"/>
                <a:cs typeface="Times New Roman" pitchFamily="18" charset="0"/>
              </a:rPr>
            </a:br>
            <a:r>
              <a:rPr lang="en-US" sz="4000" b="1" dirty="0" smtClean="0">
                <a:solidFill>
                  <a:schemeClr val="tx1"/>
                </a:solidFill>
                <a:latin typeface="Times New Roman" pitchFamily="18" charset="0"/>
                <a:cs typeface="Times New Roman" pitchFamily="18" charset="0"/>
              </a:rPr>
              <a:t>Characteristics of Life </a:t>
            </a:r>
            <a:endParaRPr lang="en-US" sz="4400" b="1" i="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763000" cy="5486400"/>
          </a:xfrm>
        </p:spPr>
        <p:txBody>
          <a:bodyPr>
            <a:normAutofit fontScale="92500"/>
          </a:bodyPr>
          <a:lstStyle/>
          <a:p>
            <a:pPr>
              <a:buNone/>
            </a:pPr>
            <a:r>
              <a:rPr lang="en-US" dirty="0" smtClean="0"/>
              <a:t>    Biology </a:t>
            </a:r>
            <a:r>
              <a:rPr lang="en-US" dirty="0" smtClean="0"/>
              <a:t>examines the structure, function, growth, origin, evolution, and distribution of living things. It classifies and describes organisms, their functions, how species come into existence, and the interactions they have with each other and with the natural environment. </a:t>
            </a:r>
            <a:endParaRPr lang="en-US" dirty="0" smtClean="0"/>
          </a:p>
          <a:p>
            <a:r>
              <a:rPr lang="en-US" b="1" dirty="0" smtClean="0"/>
              <a:t>What is Life?</a:t>
            </a:r>
            <a:endParaRPr lang="en-US" b="1" i="1" dirty="0" smtClean="0"/>
          </a:p>
          <a:p>
            <a:pPr>
              <a:buNone/>
            </a:pPr>
            <a:r>
              <a:rPr lang="en-US" dirty="0" smtClean="0"/>
              <a:t>    Not </a:t>
            </a:r>
            <a:r>
              <a:rPr lang="en-US" dirty="0" smtClean="0"/>
              <a:t>all scientists agree exactly about what makes up life. Many characteristics describe most living things. There is not just one distinguishing feature that separates a living thing from a non-living thing. A cat moves but so does a car. A tree grows bigger, but so does a cloud. A cell has structure, but so does a crystal. Biologists define life by listing characteristics that living things share. Something that has all of the characteristics of life is considered to be alive. </a:t>
            </a:r>
          </a:p>
          <a:p>
            <a:pPr>
              <a:buNone/>
            </a:pPr>
            <a:endParaRPr lang="en-US" dirty="0" smtClean="0"/>
          </a:p>
          <a:p>
            <a:pPr>
              <a:buNone/>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fontScale="90000"/>
          </a:bodyPr>
          <a:lstStyle/>
          <a:p>
            <a:r>
              <a:rPr lang="en-US" sz="4400" b="1" dirty="0" smtClean="0"/>
              <a:t>Cont….</a:t>
            </a:r>
            <a:r>
              <a:rPr lang="en-US" sz="4400" dirty="0" smtClean="0"/>
              <a:t/>
            </a:r>
            <a:br>
              <a:rPr lang="en-US" sz="4400" dirty="0" smtClean="0"/>
            </a:br>
            <a:endParaRPr lang="en-US" sz="4400" dirty="0"/>
          </a:p>
        </p:txBody>
      </p:sp>
      <p:sp>
        <p:nvSpPr>
          <p:cNvPr id="3" name="Content Placeholder 2"/>
          <p:cNvSpPr>
            <a:spLocks noGrp="1"/>
          </p:cNvSpPr>
          <p:nvPr>
            <p:ph idx="1"/>
          </p:nvPr>
        </p:nvSpPr>
        <p:spPr>
          <a:xfrm>
            <a:off x="381000" y="1219200"/>
            <a:ext cx="8305800" cy="5105400"/>
          </a:xfrm>
        </p:spPr>
        <p:txBody>
          <a:bodyPr>
            <a:normAutofit/>
          </a:bodyPr>
          <a:lstStyle/>
          <a:p>
            <a:r>
              <a:rPr lang="en-US" dirty="0" smtClean="0"/>
              <a:t>An individual living creature is called an </a:t>
            </a:r>
            <a:r>
              <a:rPr lang="en-US" b="1" dirty="0" smtClean="0"/>
              <a:t>organism</a:t>
            </a:r>
            <a:r>
              <a:rPr lang="en-US" dirty="0" smtClean="0"/>
              <a:t>. There are many characteristics that living organisms share. They all:</a:t>
            </a:r>
          </a:p>
          <a:p>
            <a:pPr marL="514350" lvl="0" indent="-514350">
              <a:buFont typeface="+mj-lt"/>
              <a:buAutoNum type="arabicPeriod"/>
            </a:pPr>
            <a:r>
              <a:rPr lang="en-US" dirty="0" smtClean="0"/>
              <a:t>Respond to their environment</a:t>
            </a:r>
          </a:p>
          <a:p>
            <a:pPr marL="514350" lvl="0" indent="-514350">
              <a:buFont typeface="+mj-lt"/>
              <a:buAutoNum type="arabicPeriod"/>
            </a:pPr>
            <a:r>
              <a:rPr lang="en-US" dirty="0" smtClean="0"/>
              <a:t>Grow and change</a:t>
            </a:r>
          </a:p>
          <a:p>
            <a:pPr marL="514350" lvl="0" indent="-514350">
              <a:buFont typeface="+mj-lt"/>
              <a:buAutoNum type="arabicPeriod"/>
            </a:pPr>
            <a:r>
              <a:rPr lang="en-US" dirty="0" smtClean="0"/>
              <a:t>Reproduce and have offspring</a:t>
            </a:r>
          </a:p>
          <a:p>
            <a:pPr marL="514350" indent="-514350">
              <a:buFont typeface="+mj-lt"/>
              <a:buAutoNum type="arabicPeriod"/>
            </a:pPr>
            <a:r>
              <a:rPr lang="en-US" dirty="0" smtClean="0"/>
              <a:t>Heredity</a:t>
            </a:r>
            <a:r>
              <a:rPr lang="en-US" dirty="0" smtClean="0"/>
              <a:t> /</a:t>
            </a:r>
            <a:r>
              <a:rPr lang="en-US" dirty="0" smtClean="0"/>
              <a:t>Pass </a:t>
            </a:r>
            <a:r>
              <a:rPr lang="en-US" dirty="0" smtClean="0"/>
              <a:t>their traits onto their </a:t>
            </a:r>
            <a:r>
              <a:rPr lang="en-US" dirty="0" smtClean="0"/>
              <a:t>offspring</a:t>
            </a:r>
            <a:endParaRPr lang="en-US" dirty="0" smtClean="0"/>
          </a:p>
          <a:p>
            <a:pPr marL="514350" lvl="0" indent="-514350">
              <a:buFont typeface="+mj-lt"/>
              <a:buAutoNum type="arabicPeriod"/>
            </a:pPr>
            <a:r>
              <a:rPr lang="en-US" dirty="0" smtClean="0"/>
              <a:t>Have a complex chemistry</a:t>
            </a:r>
          </a:p>
          <a:p>
            <a:pPr marL="514350" lvl="0" indent="-514350">
              <a:buFont typeface="+mj-lt"/>
              <a:buAutoNum type="arabicPeriod"/>
            </a:pPr>
            <a:r>
              <a:rPr lang="en-US" dirty="0" smtClean="0"/>
              <a:t>Maintain homeostasis</a:t>
            </a:r>
          </a:p>
          <a:p>
            <a:pPr marL="514350" lvl="0" indent="-514350">
              <a:buFont typeface="+mj-lt"/>
              <a:buAutoNum type="arabicPeriod"/>
            </a:pPr>
            <a:r>
              <a:rPr lang="en-US" dirty="0" smtClean="0"/>
              <a:t>Are built of structures called cells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09600"/>
          </a:xfrm>
        </p:spPr>
        <p:txBody>
          <a:bodyPr>
            <a:normAutofit/>
          </a:bodyPr>
          <a:lstStyle/>
          <a:p>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763000" cy="5943600"/>
          </a:xfrm>
        </p:spPr>
        <p:txBody>
          <a:bodyPr>
            <a:normAutofit fontScale="85000" lnSpcReduction="10000"/>
          </a:bodyPr>
          <a:lstStyle/>
          <a:p>
            <a:pPr lvl="0">
              <a:buNone/>
            </a:pPr>
            <a:r>
              <a:rPr lang="en-US" b="1" dirty="0" smtClean="0"/>
              <a:t>1: Responding </a:t>
            </a:r>
            <a:r>
              <a:rPr lang="en-US" b="1" dirty="0" smtClean="0"/>
              <a:t>to the Environment</a:t>
            </a:r>
            <a:endParaRPr lang="en-US" b="1" i="1" dirty="0" smtClean="0"/>
          </a:p>
          <a:p>
            <a:pPr>
              <a:buNone/>
            </a:pPr>
            <a:r>
              <a:rPr lang="en-US" dirty="0" smtClean="0"/>
              <a:t>    All </a:t>
            </a:r>
            <a:r>
              <a:rPr lang="en-US" dirty="0" smtClean="0"/>
              <a:t>living organisms respond to their environment. If you step on a rock, it will just lie there, but if you step on a turtle, it may move or even snap at you. Living things know what is going on around them, and respond to changes in the environment. An </a:t>
            </a:r>
            <a:r>
              <a:rPr lang="en-US" b="1" dirty="0" smtClean="0"/>
              <a:t>adaptation</a:t>
            </a:r>
            <a:r>
              <a:rPr lang="en-US" dirty="0" smtClean="0"/>
              <a:t> refers to the process of becoming adjusted to an environment. Adaptations may include structural, physiological, or behavioral traits that improve an organism's likelihood of survival, and thus, reproduction.</a:t>
            </a:r>
          </a:p>
          <a:p>
            <a:pPr>
              <a:buNone/>
            </a:pPr>
            <a:r>
              <a:rPr lang="en-US" b="1" dirty="0" smtClean="0"/>
              <a:t>Response </a:t>
            </a:r>
            <a:r>
              <a:rPr lang="en-US" b="1" dirty="0" smtClean="0"/>
              <a:t>to stimuli </a:t>
            </a:r>
            <a:endParaRPr lang="en-US" dirty="0" smtClean="0"/>
          </a:p>
          <a:p>
            <a:pPr>
              <a:buNone/>
            </a:pPr>
            <a:r>
              <a:rPr lang="en-US" dirty="0" smtClean="0"/>
              <a:t>   Response </a:t>
            </a:r>
            <a:r>
              <a:rPr lang="en-US" dirty="0" smtClean="0"/>
              <a:t>to stimuli is an important characteristic of life. Anything that causes a living organism to react is called a stimulus (plural is stimuli) Stimuli can be external or internal.  </a:t>
            </a:r>
            <a:endParaRPr lang="en-US" dirty="0" smtClean="0"/>
          </a:p>
          <a:p>
            <a:pPr>
              <a:buNone/>
            </a:pPr>
            <a:r>
              <a:rPr lang="en-US" dirty="0" smtClean="0"/>
              <a:t>    It </a:t>
            </a:r>
            <a:r>
              <a:rPr lang="en-US" dirty="0" smtClean="0"/>
              <a:t>helps the organism to stay in balance. Living organisms have some senses (sight, smell, touch, taste, etc) that help them to detect changes in their external environment, as well their internal balance and respond to them. Some organisms (such as herbivores) respond to stimuli much quicker than others (such as plants). </a:t>
            </a:r>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txBody>
          <a:bodyPr>
            <a:normAutofit fontScale="90000"/>
          </a:bodyPr>
          <a:lstStyle/>
          <a:p>
            <a:r>
              <a:rPr lang="en-US" sz="3600" b="1" dirty="0" smtClean="0">
                <a:solidFill>
                  <a:schemeClr val="tx1"/>
                </a:solidFill>
                <a:latin typeface="Times New Roman" pitchFamily="18" charset="0"/>
                <a:cs typeface="Times New Roman" pitchFamily="18" charset="0"/>
              </a:rPr>
              <a:t>Cont….</a:t>
            </a:r>
            <a:r>
              <a:rPr lang="en-US" sz="3600" i="1" dirty="0" smtClean="0"/>
              <a:t/>
            </a:r>
            <a:br>
              <a:rPr lang="en-US" sz="3600" i="1" dirty="0" smtClean="0"/>
            </a:br>
            <a:endParaRPr lang="en-US" sz="3600" b="1" i="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533400"/>
            <a:ext cx="8763000" cy="6324600"/>
          </a:xfrm>
        </p:spPr>
        <p:txBody>
          <a:bodyPr/>
          <a:lstStyle/>
          <a:p>
            <a:pPr lvl="0"/>
            <a:r>
              <a:rPr lang="en-US" dirty="0" smtClean="0"/>
              <a:t>2: </a:t>
            </a:r>
            <a:r>
              <a:rPr lang="en-US" b="1" dirty="0" smtClean="0"/>
              <a:t>Growth and Change</a:t>
            </a:r>
            <a:endParaRPr lang="en-US" b="1" i="1" dirty="0" smtClean="0"/>
          </a:p>
          <a:p>
            <a:r>
              <a:rPr lang="en-US" sz="2400" dirty="0" smtClean="0"/>
              <a:t>All living organisms have the ability to grow and change. During growth, most living things go through a cycle of change called development. Living things obtain energy from their environment and use that energy to grow, develop, and reproduce.  A seed may look like a pebble, but under the right conditions it will sprout and form a seedling that will grow into a larger plant. The pebble of course will not grow. </a:t>
            </a:r>
          </a:p>
          <a:p>
            <a:r>
              <a:rPr lang="en-US" sz="2400" dirty="0" smtClean="0"/>
              <a:t>Tadpoles, like those shown here, go through many changes to become adult frogs</a:t>
            </a:r>
          </a:p>
          <a:p>
            <a:endParaRPr lang="en-US" dirty="0"/>
          </a:p>
        </p:txBody>
      </p:sp>
      <p:pic>
        <p:nvPicPr>
          <p:cNvPr id="5" name="x-ck12-QmlvLTAxLTA3LUZyb2ctYW5kLVRhZHBvbGVz" descr="Tadpoles go through visible changes that show growth and development, a characteristic of life"/>
          <p:cNvPicPr/>
          <p:nvPr/>
        </p:nvPicPr>
        <p:blipFill>
          <a:blip r:embed="rId2"/>
          <a:srcRect/>
          <a:stretch>
            <a:fillRect/>
          </a:stretch>
        </p:blipFill>
        <p:spPr bwMode="auto">
          <a:xfrm>
            <a:off x="1524000" y="4419600"/>
            <a:ext cx="6248400" cy="1676400"/>
          </a:xfrm>
          <a:prstGeom prst="rect">
            <a:avLst/>
          </a:prstGeom>
          <a:noFill/>
          <a:ln w="9525">
            <a:noFill/>
            <a:miter lim="800000"/>
            <a:headEnd/>
            <a:tailEnd/>
          </a:ln>
        </p:spPr>
      </p:pic>
      <p:sp>
        <p:nvSpPr>
          <p:cNvPr id="6" name="Rectangle 5"/>
          <p:cNvSpPr/>
          <p:nvPr/>
        </p:nvSpPr>
        <p:spPr>
          <a:xfrm>
            <a:off x="381000" y="6248400"/>
            <a:ext cx="8153400" cy="369332"/>
          </a:xfrm>
          <a:prstGeom prst="rect">
            <a:avLst/>
          </a:prstGeom>
        </p:spPr>
        <p:txBody>
          <a:bodyPr wrap="square">
            <a:spAutoFit/>
          </a:bodyPr>
          <a:lstStyle/>
          <a:p>
            <a:r>
              <a:rPr lang="en-US" dirty="0" smtClean="0"/>
              <a:t>Tadpoles, like those shown here, go through many changes to become adult frogs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667512"/>
          </a:xfrm>
        </p:spPr>
        <p:txBody>
          <a:bodyPr>
            <a:normAutofit/>
          </a:bodyPr>
          <a:lstStyle/>
          <a:p>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763000" cy="5562600"/>
          </a:xfrm>
        </p:spPr>
        <p:txBody>
          <a:bodyPr>
            <a:normAutofit fontScale="92500" lnSpcReduction="10000"/>
          </a:bodyPr>
          <a:lstStyle/>
          <a:p>
            <a:pPr lvl="0">
              <a:buNone/>
            </a:pPr>
            <a:r>
              <a:rPr lang="en-US" b="1" dirty="0" smtClean="0"/>
              <a:t>3: Reproduction</a:t>
            </a:r>
            <a:endParaRPr lang="en-US" b="1" i="1" dirty="0" smtClean="0"/>
          </a:p>
          <a:p>
            <a:r>
              <a:rPr lang="en-US" dirty="0" smtClean="0"/>
              <a:t>All living organisms must have the ability to reproduce. Living things make more organisms like themselves. Whether the organism is a rabbit, or a tree, or a bacterium, life will create more life. If a species cannot create the next generation, the species will go extinct. </a:t>
            </a:r>
          </a:p>
          <a:p>
            <a:r>
              <a:rPr lang="en-US" b="1" dirty="0" smtClean="0"/>
              <a:t>Reproduction</a:t>
            </a:r>
            <a:r>
              <a:rPr lang="en-US" dirty="0" smtClean="0"/>
              <a:t> is the process of making the next generation and may be a sexual or an asexual process. </a:t>
            </a:r>
          </a:p>
          <a:p>
            <a:r>
              <a:rPr lang="en-US" b="1" dirty="0" smtClean="0"/>
              <a:t>Sexual reproduction</a:t>
            </a:r>
            <a:r>
              <a:rPr lang="en-US" dirty="0" smtClean="0"/>
              <a:t> involves two parents and the fusion of </a:t>
            </a:r>
            <a:r>
              <a:rPr lang="en-US" b="1" dirty="0" smtClean="0"/>
              <a:t>gametes</a:t>
            </a:r>
            <a:r>
              <a:rPr lang="en-US" dirty="0" smtClean="0"/>
              <a:t>, haploid sex cells from each parent. Sexual reproduction produces offspring that are genetically unique and increases genetic variation within a species. </a:t>
            </a:r>
          </a:p>
          <a:p>
            <a:r>
              <a:rPr lang="en-US" b="1" dirty="0" smtClean="0"/>
              <a:t>Asexual reproduction</a:t>
            </a:r>
            <a:r>
              <a:rPr lang="en-US" dirty="0" smtClean="0"/>
              <a:t> involves only one parent. It occurs without a fusion of gametes and produces offspring that are all genetically identical to the parent.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43712"/>
          </a:xfrm>
        </p:spPr>
        <p:txBody>
          <a:bodyPr>
            <a:normAutofit/>
          </a:bodyPr>
          <a:lstStyle/>
          <a:p>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6" name="Content Placeholder 5"/>
          <p:cNvSpPr>
            <a:spLocks noGrp="1"/>
          </p:cNvSpPr>
          <p:nvPr>
            <p:ph idx="1"/>
          </p:nvPr>
        </p:nvSpPr>
        <p:spPr>
          <a:xfrm>
            <a:off x="228600" y="914400"/>
            <a:ext cx="8686800" cy="5715000"/>
          </a:xfrm>
        </p:spPr>
        <p:txBody>
          <a:bodyPr>
            <a:normAutofit fontScale="85000" lnSpcReduction="20000"/>
          </a:bodyPr>
          <a:lstStyle/>
          <a:p>
            <a:pPr lvl="0">
              <a:buNone/>
            </a:pPr>
            <a:r>
              <a:rPr lang="en-US" b="1" dirty="0" smtClean="0"/>
              <a:t>4: Heredity</a:t>
            </a:r>
            <a:r>
              <a:rPr lang="en-US" b="1" dirty="0" smtClean="0"/>
              <a:t>  /Pass their traits onto their offspring</a:t>
            </a:r>
          </a:p>
          <a:p>
            <a:r>
              <a:rPr lang="en-US" dirty="0" smtClean="0"/>
              <a:t>Heredity means that genetic information can be passed from one generation to another. For example parents have dark eyes, and child also has dark eyes, it's because of heredity.</a:t>
            </a:r>
          </a:p>
          <a:p>
            <a:pPr lvl="0">
              <a:buNone/>
            </a:pPr>
            <a:r>
              <a:rPr lang="en-US" b="1" dirty="0" smtClean="0"/>
              <a:t>5: Have </a:t>
            </a:r>
            <a:r>
              <a:rPr lang="en-US" b="1" dirty="0" smtClean="0"/>
              <a:t>Complex Chemistry</a:t>
            </a:r>
            <a:endParaRPr lang="en-US" b="1" i="1" dirty="0" smtClean="0"/>
          </a:p>
          <a:p>
            <a:r>
              <a:rPr lang="en-US" dirty="0" smtClean="0"/>
              <a:t>All living organisms have a complex chemistry. A flower has a complicated and beautiful structure. So does a crystal. But if you look closely at the crystal, you see no change. The flower, on the other hand, is transporting water through its petals, producing pigment molecules, breaking down sugar for energy, and undergoing a large number of other biochemical reactions that are needed for living organisms to stay alive. The sum of all the chemical reactions in a cell is </a:t>
            </a:r>
            <a:r>
              <a:rPr lang="en-US" b="1" dirty="0" smtClean="0"/>
              <a:t>metabolism.</a:t>
            </a:r>
            <a:endParaRPr lang="en-US" dirty="0" smtClean="0"/>
          </a:p>
          <a:p>
            <a:pPr>
              <a:buNone/>
            </a:pPr>
            <a:r>
              <a:rPr lang="en-US" b="1" dirty="0" smtClean="0"/>
              <a:t> </a:t>
            </a:r>
            <a:r>
              <a:rPr lang="en-US" b="1" dirty="0" smtClean="0"/>
              <a:t>   Metabolism</a:t>
            </a:r>
            <a:r>
              <a:rPr lang="en-US" dirty="0" smtClean="0"/>
              <a:t> is essentially a collection of chemical reactions occurring within the body (or cell). These reactions vary in form and function but promote processes such as protein synthesis, chemical digestion, cell division, or energy transformation. Because metabolism includes reactions that link to other characteristics, it is sometimes grouped with those other characteristics.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7512"/>
          </a:xfrm>
        </p:spPr>
        <p:txBody>
          <a:bodyPr>
            <a:normAutofit/>
          </a:bodyPr>
          <a:lstStyle/>
          <a:p>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791200"/>
          </a:xfrm>
        </p:spPr>
        <p:txBody>
          <a:bodyPr>
            <a:normAutofit fontScale="85000" lnSpcReduction="10000"/>
          </a:bodyPr>
          <a:lstStyle/>
          <a:p>
            <a:pPr lvl="0">
              <a:buNone/>
            </a:pPr>
            <a:r>
              <a:rPr lang="en-US" b="1" dirty="0" smtClean="0"/>
              <a:t>6: Maintain </a:t>
            </a:r>
            <a:r>
              <a:rPr lang="en-US" b="1" dirty="0" smtClean="0"/>
              <a:t>Homeostasis</a:t>
            </a:r>
            <a:endParaRPr lang="en-US" b="1" i="1" dirty="0" smtClean="0"/>
          </a:p>
          <a:p>
            <a:r>
              <a:rPr lang="en-US" dirty="0" smtClean="0"/>
              <a:t>Homeostasis is the term used to describe maintaining a stable internal environment. In other words, think about how our bodies maintain a constant body temperature or how blood sugar levels are consistent. If homeostasis is disrupted, and we spike a fever, it's an indication that something is threatening life. The same holds true with blood sugar. When it gets too high or too low, homeostasis is disrupted, and unfortunately, this can be deadly. Therefore, maintaining homeostasis is a vital characteristic of life.</a:t>
            </a:r>
          </a:p>
          <a:p>
            <a:pPr lvl="0">
              <a:buNone/>
            </a:pPr>
            <a:r>
              <a:rPr lang="en-US" b="1" dirty="0" smtClean="0"/>
              <a:t>7: Built </a:t>
            </a:r>
            <a:r>
              <a:rPr lang="en-US" b="1" dirty="0" smtClean="0"/>
              <a:t>of Cells</a:t>
            </a:r>
            <a:endParaRPr lang="en-US" b="1" i="1" dirty="0" smtClean="0"/>
          </a:p>
          <a:p>
            <a:r>
              <a:rPr lang="en-US" dirty="0" smtClean="0"/>
              <a:t>Living things are made of cells. Cells are the most basic unit of life. It doesn't matter if those cells are plants, animals, fungi, or bacteria. If something is going to be alive, it must be made of cells. Organisms that are very different such as ferns, fish, and elephants all look similar at the cellular level. A cell is the basic unit of structure and function of all living organisms. All living organisms are made of one or more cells: a simple bacterium will consist of just one cell, whereas </a:t>
            </a:r>
            <a:r>
              <a:rPr lang="en-US" dirty="0" smtClean="0"/>
              <a:t>human beings </a:t>
            </a:r>
            <a:r>
              <a:rPr lang="en-US" dirty="0" smtClean="0"/>
              <a:t>are made of trillions of cells.</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685800"/>
          </a:xfrm>
        </p:spPr>
        <p:txBody>
          <a:bodyPr>
            <a:normAutofit/>
          </a:bodyPr>
          <a:lstStyle/>
          <a:p>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763000" cy="6096000"/>
          </a:xfrm>
        </p:spPr>
        <p:txBody>
          <a:bodyPr>
            <a:normAutofit fontScale="85000" lnSpcReduction="20000"/>
          </a:bodyPr>
          <a:lstStyle/>
          <a:p>
            <a:pPr lvl="0">
              <a:buNone/>
            </a:pPr>
            <a:r>
              <a:rPr lang="en-US" dirty="0" smtClean="0"/>
              <a:t>    </a:t>
            </a:r>
          </a:p>
          <a:p>
            <a:pPr lvl="0">
              <a:buNone/>
            </a:pPr>
            <a:r>
              <a:rPr lang="en-US" dirty="0" smtClean="0"/>
              <a:t> </a:t>
            </a:r>
            <a:r>
              <a:rPr lang="en-US" dirty="0" smtClean="0"/>
              <a:t>   </a:t>
            </a:r>
          </a:p>
          <a:p>
            <a:pPr lvl="0">
              <a:buNone/>
            </a:pPr>
            <a:endParaRPr lang="en-US" dirty="0" smtClean="0"/>
          </a:p>
          <a:p>
            <a:pPr lvl="0">
              <a:buNone/>
            </a:pPr>
            <a:endParaRPr lang="en-US" dirty="0" smtClean="0"/>
          </a:p>
          <a:p>
            <a:pPr lvl="0">
              <a:buNone/>
            </a:pPr>
            <a:endParaRPr lang="en-US" dirty="0" smtClean="0"/>
          </a:p>
          <a:p>
            <a:pPr lvl="0">
              <a:buNone/>
            </a:pPr>
            <a:endParaRPr lang="en-US" dirty="0" smtClean="0"/>
          </a:p>
          <a:p>
            <a:pPr lvl="0">
              <a:buNone/>
            </a:pPr>
            <a:endParaRPr lang="en-US" dirty="0" smtClean="0"/>
          </a:p>
          <a:p>
            <a:pPr lvl="0">
              <a:buNone/>
            </a:pPr>
            <a:endParaRPr lang="en-US" dirty="0" smtClean="0"/>
          </a:p>
          <a:p>
            <a:pPr lvl="0">
              <a:buNone/>
            </a:pPr>
            <a:r>
              <a:rPr lang="en-US" dirty="0" smtClean="0"/>
              <a:t> </a:t>
            </a:r>
            <a:r>
              <a:rPr lang="en-US" dirty="0" smtClean="0"/>
              <a:t>  </a:t>
            </a:r>
            <a:r>
              <a:rPr lang="en-US" b="1" dirty="0" smtClean="0"/>
              <a:t> Representations </a:t>
            </a:r>
            <a:r>
              <a:rPr lang="en-US" b="1" dirty="0" smtClean="0"/>
              <a:t>of human cells (left) and onion cells (right</a:t>
            </a:r>
            <a:r>
              <a:rPr lang="en-US" b="1" dirty="0" smtClean="0"/>
              <a:t>). If </a:t>
            </a:r>
            <a:r>
              <a:rPr lang="en-US" b="1" dirty="0" smtClean="0"/>
              <a:t>you looked at human and onion cells under a </a:t>
            </a:r>
            <a:r>
              <a:rPr lang="en-US" b="1" dirty="0" smtClean="0"/>
              <a:t>microscope.</a:t>
            </a:r>
          </a:p>
          <a:p>
            <a:r>
              <a:rPr lang="en-US" dirty="0" smtClean="0"/>
              <a:t>Organisms are organized in the microscopic level from atoms up to cells. The matter is structured in an ordered way. Atoms are arranged into molecules, then into macromolecules, which make up organelles, which work together to form cells. Beyond this, cells are organized in higher levels to form entire </a:t>
            </a:r>
            <a:r>
              <a:rPr lang="en-US" dirty="0" err="1" smtClean="0"/>
              <a:t>multicellular</a:t>
            </a:r>
            <a:r>
              <a:rPr lang="en-US" dirty="0" smtClean="0"/>
              <a:t> organisms. Cells together form tissues, which make up organs, which are part of organ systems, which work together to form an entire organism. Of course, beyond this, organisms form populations which make up parts of an ecosystem. All of Earth's ecosystems together form the diverse environment that is Earth</a:t>
            </a:r>
            <a:r>
              <a:rPr lang="en-US" dirty="0" smtClean="0"/>
              <a:t>.</a:t>
            </a:r>
            <a:endParaRPr lang="en-US" dirty="0" smtClean="0"/>
          </a:p>
          <a:p>
            <a:pPr lvl="0">
              <a:buNone/>
            </a:pPr>
            <a:endParaRPr lang="en-US" dirty="0"/>
          </a:p>
        </p:txBody>
      </p:sp>
      <p:pic>
        <p:nvPicPr>
          <p:cNvPr id="6" name="x-ck12-QmlvLTAxLTA4LWNlbGxz" descr="Humans and onions look very different, but when comparing the cells, you might notice some similarities"/>
          <p:cNvPicPr/>
          <p:nvPr/>
        </p:nvPicPr>
        <p:blipFill>
          <a:blip r:embed="rId2"/>
          <a:srcRect/>
          <a:stretch>
            <a:fillRect/>
          </a:stretch>
        </p:blipFill>
        <p:spPr bwMode="auto">
          <a:xfrm>
            <a:off x="1600200" y="914400"/>
            <a:ext cx="55626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TotalTime>
  <Words>561</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Slide 1</vt:lpstr>
      <vt:lpstr> Characteristics of Life </vt:lpstr>
      <vt:lpstr>Cont…. </vt:lpstr>
      <vt:lpstr>Cont…</vt:lpstr>
      <vt:lpstr>Cont…. </vt:lpstr>
      <vt:lpstr>Cont…</vt:lpstr>
      <vt:lpstr>Cont…</vt:lpstr>
      <vt:lpstr>Cont…</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13</cp:revision>
  <dcterms:created xsi:type="dcterms:W3CDTF">2020-05-06T10:46:22Z</dcterms:created>
  <dcterms:modified xsi:type="dcterms:W3CDTF">2020-06-15T13:56:36Z</dcterms:modified>
</cp:coreProperties>
</file>