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sldIdLst>
    <p:sldId id="256" r:id="rId2"/>
    <p:sldId id="258" r:id="rId3"/>
    <p:sldId id="278" r:id="rId4"/>
    <p:sldId id="279" r:id="rId5"/>
    <p:sldId id="280" r:id="rId6"/>
    <p:sldId id="281" r:id="rId7"/>
    <p:sldId id="282" r:id="rId8"/>
    <p:sldId id="283" r:id="rId9"/>
    <p:sldId id="285" r:id="rId10"/>
    <p:sldId id="286" r:id="rId11"/>
    <p:sldId id="28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snapToGrid="0">
      <p:cViewPr>
        <p:scale>
          <a:sx n="75" d="100"/>
          <a:sy n="75" d="100"/>
        </p:scale>
        <p:origin x="-498" y="-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663BBFF-77C1-4BF1-A3B2-2505841100BA}" type="datetimeFigureOut">
              <a:rPr lang="en-US" smtClean="0"/>
              <a:pPr/>
              <a:t>8/13/2020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8761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BB3B3F-C0CE-47CB-BCED-F49A710726FF}"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19309055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1462163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5510199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69084027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BB3B3F-C0CE-47CB-BCED-F49A710726FF}" type="datetimeFigureOut">
              <a:rPr lang="en-US" smtClean="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484072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BB3B3F-C0CE-47CB-BCED-F49A710726FF}" type="datetimeFigureOut">
              <a:rPr lang="en-US" smtClean="0"/>
              <a:pPr/>
              <a:t>8/13/2020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153074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97D2069-43FA-49C5-9F0E-58E1EB237AEF}"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68873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05854CA-19F4-4771-B6A2-DA5C0742B220}"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2824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8385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2341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195004924"/>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75882015"/>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smtClean="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21426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14636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900688804"/>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19315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3BB3B3F-C0CE-47CB-BCED-F49A710726FF}" type="datetimeFigureOut">
              <a:rPr lang="en-US" smtClean="0"/>
              <a:pPr/>
              <a:t>8/13/2020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50418"/>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3567A4-C5CD-4810-9D74-F2CA66F40275}"/>
              </a:ext>
            </a:extLst>
          </p:cNvPr>
          <p:cNvSpPr>
            <a:spLocks noGrp="1"/>
          </p:cNvSpPr>
          <p:nvPr>
            <p:ph type="ctrTitle"/>
          </p:nvPr>
        </p:nvSpPr>
        <p:spPr>
          <a:xfrm>
            <a:off x="914398" y="990600"/>
            <a:ext cx="9780106" cy="4356100"/>
          </a:xfrm>
        </p:spPr>
        <p:txBody>
          <a:bodyPr>
            <a:noAutofit/>
          </a:bodyPr>
          <a:lstStyle/>
          <a:p>
            <a:pPr algn="ctr"/>
            <a:r>
              <a:rPr lang="en-US" sz="2800" dirty="0">
                <a:solidFill>
                  <a:schemeClr val="bg1"/>
                </a:solidFill>
                <a:latin typeface="Times New Roman" panose="02020603050405020304" pitchFamily="18" charset="0"/>
                <a:cs typeface="Times New Roman" panose="02020603050405020304" pitchFamily="18" charset="0"/>
              </a:rPr>
              <a:t/>
            </a:r>
            <a:br>
              <a:rPr lang="en-US" sz="2800"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Unit </a:t>
            </a:r>
            <a:r>
              <a:rPr lang="en-US" sz="2800" b="1" dirty="0" smtClean="0">
                <a:solidFill>
                  <a:schemeClr val="bg1"/>
                </a:solidFill>
                <a:latin typeface="Times New Roman" panose="02020603050405020304" pitchFamily="18" charset="0"/>
                <a:cs typeface="Times New Roman" panose="02020603050405020304" pitchFamily="18" charset="0"/>
              </a:rPr>
              <a:t>4: Cell Division</a:t>
            </a:r>
            <a:r>
              <a:rPr lang="en-US" sz="2800" b="1" dirty="0">
                <a:solidFill>
                  <a:schemeClr val="bg1"/>
                </a:solidFill>
                <a:latin typeface="Times New Roman" panose="02020603050405020304" pitchFamily="18" charset="0"/>
                <a:cs typeface="Times New Roman" panose="02020603050405020304" pitchFamily="18" charset="0"/>
              </a:rPr>
              <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Topic: </a:t>
            </a:r>
            <a:r>
              <a:rPr lang="en-US" sz="2800" b="1" dirty="0" smtClean="0">
                <a:solidFill>
                  <a:schemeClr val="bg1"/>
                </a:solidFill>
                <a:latin typeface="Times New Roman" panose="02020603050405020304" pitchFamily="18" charset="0"/>
                <a:cs typeface="Times New Roman" panose="02020603050405020304" pitchFamily="18" charset="0"/>
              </a:rPr>
              <a:t>Meiosis</a:t>
            </a:r>
            <a:r>
              <a:rPr lang="en-US" sz="2800" b="1" dirty="0">
                <a:solidFill>
                  <a:schemeClr val="bg1"/>
                </a:solidFill>
                <a:latin typeface="Times New Roman" panose="02020603050405020304" pitchFamily="18" charset="0"/>
                <a:cs typeface="Times New Roman" panose="02020603050405020304" pitchFamily="18" charset="0"/>
              </a:rPr>
              <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err="1">
                <a:solidFill>
                  <a:schemeClr val="bg1"/>
                </a:solidFill>
                <a:latin typeface="Times New Roman" panose="02020603050405020304" pitchFamily="18" charset="0"/>
                <a:cs typeface="Times New Roman" panose="02020603050405020304" pitchFamily="18" charset="0"/>
              </a:rPr>
              <a:t>B.Ed</a:t>
            </a:r>
            <a:r>
              <a:rPr lang="en-US" sz="2800" b="1" dirty="0">
                <a:solidFill>
                  <a:schemeClr val="bg1"/>
                </a:solidFill>
                <a:latin typeface="Times New Roman" panose="02020603050405020304" pitchFamily="18" charset="0"/>
                <a:cs typeface="Times New Roman" panose="02020603050405020304" pitchFamily="18" charset="0"/>
              </a:rPr>
              <a:t> (Hons) Secondary</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smtClean="0">
                <a:solidFill>
                  <a:schemeClr val="bg1"/>
                </a:solidFill>
                <a:latin typeface="Times New Roman" pitchFamily="18" charset="0"/>
                <a:cs typeface="Times New Roman" pitchFamily="18" charset="0"/>
              </a:rPr>
              <a:t> Semester: I</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                 Subject: Biology I (Minor)</a:t>
            </a:r>
            <a:br>
              <a:rPr lang="en-US" sz="2800" b="1" dirty="0" smtClean="0">
                <a:solidFill>
                  <a:schemeClr val="bg1"/>
                </a:solidFill>
                <a:latin typeface="Times New Roman" pitchFamily="18" charset="0"/>
                <a:cs typeface="Times New Roman" pitchFamily="18" charset="0"/>
              </a:rPr>
            </a:br>
            <a:r>
              <a:rPr lang="en-US" sz="2800" b="1" dirty="0" smtClean="0">
                <a:solidFill>
                  <a:schemeClr val="bg1"/>
                </a:solidFill>
                <a:latin typeface="Times New Roman" pitchFamily="18" charset="0"/>
                <a:cs typeface="Times New Roman" pitchFamily="18" charset="0"/>
              </a:rPr>
              <a:t>Course Title: General Biology </a:t>
            </a:r>
            <a:r>
              <a:rPr lang="en-US" sz="2800" b="1" dirty="0">
                <a:solidFill>
                  <a:schemeClr val="bg1"/>
                </a:solidFill>
                <a:latin typeface="Times New Roman" panose="02020603050405020304" pitchFamily="18" charset="0"/>
                <a:cs typeface="Times New Roman" panose="02020603050405020304" pitchFamily="18" charset="0"/>
              </a:rPr>
              <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Represented By: </a:t>
            </a:r>
            <a:r>
              <a:rPr lang="en-US" sz="2800" b="1" dirty="0" smtClean="0">
                <a:solidFill>
                  <a:schemeClr val="bg1"/>
                </a:solidFill>
                <a:latin typeface="Times New Roman" panose="02020603050405020304" pitchFamily="18" charset="0"/>
                <a:cs typeface="Times New Roman" panose="02020603050405020304" pitchFamily="18" charset="0"/>
              </a:rPr>
              <a:t>Ms Sidra </a:t>
            </a:r>
            <a:r>
              <a:rPr lang="en-US" sz="2800" b="1" dirty="0">
                <a:solidFill>
                  <a:schemeClr val="bg1"/>
                </a:solidFill>
                <a:latin typeface="Times New Roman" panose="02020603050405020304" pitchFamily="18" charset="0"/>
                <a:cs typeface="Times New Roman" panose="02020603050405020304" pitchFamily="18" charset="0"/>
              </a:rPr>
              <a:t>Younis</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Department of Education(Planning And Development)</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Lahore College for Women University, Lahore</a:t>
            </a:r>
            <a:endParaRPr lang="x-none"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57410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266700" y="2133600"/>
            <a:ext cx="11633200" cy="4559300"/>
          </a:xfrm>
        </p:spPr>
        <p:txBody>
          <a:bodyPr>
            <a:normAutofit/>
          </a:bodyPr>
          <a:lstStyle/>
          <a:p>
            <a:endParaRPr lang="en-US" sz="3200" dirty="0" smtClean="0">
              <a:solidFill>
                <a:schemeClr val="tx1"/>
              </a:solidFill>
              <a:latin typeface="Times New Roman" pitchFamily="18" charset="0"/>
              <a:cs typeface="Times New Roman" pitchFamily="18" charset="0"/>
            </a:endParaRPr>
          </a:p>
          <a:p>
            <a:pPr>
              <a:buFont typeface="Wingdings" pitchFamily="2" charset="2"/>
              <a:buChar char="Ø"/>
            </a:pPr>
            <a:endParaRPr lang="x-none" sz="3200" dirty="0">
              <a:solidFill>
                <a:schemeClr val="tx1"/>
              </a:solidFill>
              <a:latin typeface="Times New Roman" pitchFamily="18" charset="0"/>
              <a:cs typeface="Times New Roman" pitchFamily="18" charset="0"/>
            </a:endParaRPr>
          </a:p>
        </p:txBody>
      </p:sp>
      <p:pic>
        <p:nvPicPr>
          <p:cNvPr id="1026" name="Picture 2" descr="C:\Users\User\Desktop\Meiosis-Stages.jpg"/>
          <p:cNvPicPr>
            <a:picLocks noChangeAspect="1" noChangeArrowheads="1"/>
          </p:cNvPicPr>
          <p:nvPr/>
        </p:nvPicPr>
        <p:blipFill>
          <a:blip r:embed="rId2"/>
          <a:srcRect/>
          <a:stretch>
            <a:fillRect/>
          </a:stretch>
        </p:blipFill>
        <p:spPr bwMode="auto">
          <a:xfrm>
            <a:off x="1346199" y="203200"/>
            <a:ext cx="8940801" cy="6502400"/>
          </a:xfrm>
          <a:prstGeom prst="rect">
            <a:avLst/>
          </a:prstGeom>
          <a:noFill/>
        </p:spPr>
      </p:pic>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fontScale="90000"/>
          </a:bodyPr>
          <a:lstStyle/>
          <a:p>
            <a:pPr algn="ctr"/>
            <a:r>
              <a:rPr lang="en-US" sz="4000" dirty="0" smtClean="0"/>
              <a:t/>
            </a:r>
            <a:br>
              <a:rPr lang="en-US" sz="4000" dirty="0" smtClean="0"/>
            </a:br>
            <a:r>
              <a:rPr lang="en-US" sz="4000" b="1" dirty="0" smtClean="0">
                <a:solidFill>
                  <a:schemeClr val="bg1"/>
                </a:solidFill>
                <a:latin typeface="Times New Roman" pitchFamily="18" charset="0"/>
                <a:cs typeface="Times New Roman" pitchFamily="18" charset="0"/>
              </a:rPr>
              <a:t/>
            </a:r>
            <a:br>
              <a:rPr lang="en-US" sz="4000" b="1" dirty="0" smtClean="0">
                <a:solidFill>
                  <a:schemeClr val="bg1"/>
                </a:solidFill>
                <a:latin typeface="Times New Roman" pitchFamily="18" charset="0"/>
                <a:cs typeface="Times New Roman" pitchFamily="18" charset="0"/>
              </a:rPr>
            </a:br>
            <a:r>
              <a:rPr lang="en-US" sz="4000" b="1" dirty="0" smtClean="0">
                <a:solidFill>
                  <a:schemeClr val="bg1"/>
                </a:solidFill>
                <a:latin typeface="Times New Roman" pitchFamily="18" charset="0"/>
                <a:cs typeface="Times New Roman" pitchFamily="18" charset="0"/>
              </a:rPr>
              <a:t>Importance of Meiosis</a:t>
            </a:r>
            <a:br>
              <a:rPr lang="en-US" sz="4000" b="1" dirty="0" smtClean="0">
                <a:solidFill>
                  <a:schemeClr val="bg1"/>
                </a:solidFill>
                <a:latin typeface="Times New Roman" pitchFamily="18" charset="0"/>
                <a:cs typeface="Times New Roman" pitchFamily="18" charset="0"/>
              </a:rPr>
            </a:br>
            <a:r>
              <a:rPr lang="en-US" sz="4400" dirty="0" smtClean="0"/>
              <a:t/>
            </a:r>
            <a:br>
              <a:rPr lang="en-US" sz="4400" dirty="0" smtClean="0"/>
            </a:b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571500" y="2311400"/>
            <a:ext cx="11315700" cy="4387573"/>
          </a:xfrm>
        </p:spPr>
        <p:txBody>
          <a:bodyPr>
            <a:normAutofit fontScale="92500" lnSpcReduction="10000"/>
          </a:bodyPr>
          <a:lstStyle/>
          <a:p>
            <a:r>
              <a:rPr lang="en-US" sz="3100" dirty="0" smtClean="0">
                <a:solidFill>
                  <a:schemeClr val="tx1"/>
                </a:solidFill>
                <a:latin typeface="Times New Roman" pitchFamily="18" charset="0"/>
                <a:cs typeface="Times New Roman" pitchFamily="18" charset="0"/>
              </a:rPr>
              <a:t>Meiosis results in formation of four daughter cells from a single parent cell and each of the daughter cell will have half of the genetic materials as of that in the parent cell. There are various importance of Meiosis, it is responsible for formation of gametes.</a:t>
            </a:r>
          </a:p>
          <a:p>
            <a:r>
              <a:rPr lang="en-US" sz="3100" dirty="0" smtClean="0">
                <a:solidFill>
                  <a:schemeClr val="tx1"/>
                </a:solidFill>
                <a:latin typeface="Times New Roman" pitchFamily="18" charset="0"/>
                <a:cs typeface="Times New Roman" pitchFamily="18" charset="0"/>
              </a:rPr>
              <a:t>Chromosomes from parent cells are distributed equally in the cells during meiosis. it also helps in maintaining the chromosomal number in somatic cells.</a:t>
            </a:r>
          </a:p>
          <a:p>
            <a:r>
              <a:rPr lang="en-US" sz="3100" dirty="0" smtClean="0">
                <a:solidFill>
                  <a:schemeClr val="tx1"/>
                </a:solidFill>
                <a:latin typeface="Times New Roman" pitchFamily="18" charset="0"/>
                <a:cs typeface="Times New Roman" pitchFamily="18" charset="0"/>
              </a:rPr>
              <a:t>Meiosis is responsible for diversity among the species since it results in unique arrangement of chromosomes in the gametes and hence resulting in unique offspring. This is also called as variation.</a:t>
            </a:r>
          </a:p>
          <a:p>
            <a:pPr>
              <a:buFont typeface="Wingdings" pitchFamily="2" charset="2"/>
              <a:buChar char="Ø"/>
            </a:pPr>
            <a:endParaRPr lang="x-none" sz="32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Meiosis</a:t>
            </a: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940904" y="2324100"/>
            <a:ext cx="10111409" cy="4374873"/>
          </a:xfrm>
        </p:spPr>
        <p:txBody>
          <a:bodyPr>
            <a:normAutofit/>
          </a:bodyPr>
          <a:lstStyle/>
          <a:p>
            <a:r>
              <a:rPr lang="en-US" sz="2800" dirty="0" smtClean="0">
                <a:solidFill>
                  <a:schemeClr val="tx1"/>
                </a:solidFill>
                <a:latin typeface="Times New Roman" pitchFamily="18" charset="0"/>
                <a:cs typeface="Times New Roman" pitchFamily="18" charset="0"/>
              </a:rPr>
              <a:t>Meiosis is the process in eukaryotic, sexually-reproducing animals that reduces the number of chromosomes in a cell before reproduction. Many organisms package these cells into gametes, such as egg and sperm. The gametes can then meet, during reproduction, and fuse to create a new zygote. Because the number of alleles was reduced during meiosis, the combination of two gametes will yield a zygote with the same number of alleles as the parents. In diploid organisms, this is two copies of each gene.</a:t>
            </a:r>
            <a:endParaRPr lang="x-none"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a:bodyPr>
          <a:lstStyle/>
          <a:p>
            <a:pPr algn="ctr"/>
            <a:r>
              <a:rPr lang="en-US" sz="4400" b="1" dirty="0" smtClean="0">
                <a:solidFill>
                  <a:schemeClr val="bg1"/>
                </a:solidFill>
                <a:latin typeface="Times New Roman" pitchFamily="18" charset="0"/>
                <a:cs typeface="Times New Roman" pitchFamily="18" charset="0"/>
              </a:rPr>
              <a:t>Phases of Meiosis I</a:t>
            </a: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940904" y="2324100"/>
            <a:ext cx="10111409" cy="4374873"/>
          </a:xfrm>
        </p:spPr>
        <p:txBody>
          <a:bodyPr>
            <a:normAutofit fontScale="92500" lnSpcReduction="10000"/>
          </a:bodyPr>
          <a:lstStyle/>
          <a:p>
            <a:pPr>
              <a:buNone/>
            </a:pPr>
            <a:r>
              <a:rPr lang="en-US" sz="3000" b="1" dirty="0" smtClean="0">
                <a:latin typeface="Times New Roman" pitchFamily="18" charset="0"/>
                <a:cs typeface="Times New Roman" pitchFamily="18" charset="0"/>
              </a:rPr>
              <a:t>Prophase I</a:t>
            </a:r>
          </a:p>
          <a:p>
            <a:r>
              <a:rPr lang="en-US" sz="2800" dirty="0" smtClean="0">
                <a:solidFill>
                  <a:schemeClr val="tx1"/>
                </a:solidFill>
                <a:latin typeface="Times New Roman" pitchFamily="18" charset="0"/>
                <a:cs typeface="Times New Roman" pitchFamily="18" charset="0"/>
              </a:rPr>
              <a:t>Prophase I, the first step in meiosis I, is similar to prophase in mitosis in that the chromosomes condense and move towards the middle of the cell. The nuclear envelope degrades, which allows the microtubules originating from the </a:t>
            </a:r>
            <a:r>
              <a:rPr lang="en-US" sz="2800" dirty="0" err="1" smtClean="0">
                <a:solidFill>
                  <a:schemeClr val="tx1"/>
                </a:solidFill>
                <a:latin typeface="Times New Roman" pitchFamily="18" charset="0"/>
                <a:cs typeface="Times New Roman" pitchFamily="18" charset="0"/>
              </a:rPr>
              <a:t>centrioles</a:t>
            </a:r>
            <a:r>
              <a:rPr lang="en-US" sz="2800" dirty="0" smtClean="0">
                <a:solidFill>
                  <a:schemeClr val="tx1"/>
                </a:solidFill>
                <a:latin typeface="Times New Roman" pitchFamily="18" charset="0"/>
                <a:cs typeface="Times New Roman" pitchFamily="18" charset="0"/>
              </a:rPr>
              <a:t> on either side of the cell to attach to the </a:t>
            </a:r>
            <a:r>
              <a:rPr lang="en-US" sz="2800" dirty="0" err="1" smtClean="0">
                <a:solidFill>
                  <a:schemeClr val="tx1"/>
                </a:solidFill>
                <a:latin typeface="Times New Roman" pitchFamily="18" charset="0"/>
                <a:cs typeface="Times New Roman" pitchFamily="18" charset="0"/>
              </a:rPr>
              <a:t>kinetochores</a:t>
            </a:r>
            <a:r>
              <a:rPr lang="en-US" sz="2800" dirty="0" smtClean="0">
                <a:solidFill>
                  <a:schemeClr val="tx1"/>
                </a:solidFill>
                <a:latin typeface="Times New Roman" pitchFamily="18" charset="0"/>
                <a:cs typeface="Times New Roman" pitchFamily="18" charset="0"/>
              </a:rPr>
              <a:t> in the </a:t>
            </a:r>
            <a:r>
              <a:rPr lang="en-US" sz="2800" dirty="0" err="1" smtClean="0">
                <a:solidFill>
                  <a:schemeClr val="tx1"/>
                </a:solidFill>
                <a:latin typeface="Times New Roman" pitchFamily="18" charset="0"/>
                <a:cs typeface="Times New Roman" pitchFamily="18" charset="0"/>
              </a:rPr>
              <a:t>centromeres</a:t>
            </a:r>
            <a:r>
              <a:rPr lang="en-US" sz="2800" dirty="0" smtClean="0">
                <a:solidFill>
                  <a:schemeClr val="tx1"/>
                </a:solidFill>
                <a:latin typeface="Times New Roman" pitchFamily="18" charset="0"/>
                <a:cs typeface="Times New Roman" pitchFamily="18" charset="0"/>
              </a:rPr>
              <a:t> of each chromosome. Unlike in mitosis, the chromosomes pair with their homologous partner. This can be seen in the red and blue chromosomes that pair together in the diagram. This step does not take place in mitosis. At the end of prophase I and the beginning of metaphase I, homologous chromosomes are primed for crossing-over.</a:t>
            </a:r>
          </a:p>
          <a:p>
            <a:endParaRPr lang="x-none"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a:bodyPr>
          <a:lstStyle/>
          <a:p>
            <a:r>
              <a:rPr lang="en-US" sz="4400" b="1" dirty="0" smtClean="0">
                <a:solidFill>
                  <a:schemeClr val="bg1"/>
                </a:solidFill>
                <a:latin typeface="Times New Roman" panose="02020603050405020304" pitchFamily="18" charset="0"/>
                <a:cs typeface="Times New Roman" panose="02020603050405020304" pitchFamily="18" charset="0"/>
              </a:rPr>
              <a:t>Cont…</a:t>
            </a: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571500" y="2324100"/>
            <a:ext cx="10934700" cy="4374873"/>
          </a:xfrm>
        </p:spPr>
        <p:txBody>
          <a:bodyPr>
            <a:normAutofit/>
          </a:bodyPr>
          <a:lstStyle/>
          <a:p>
            <a:pPr>
              <a:buFont typeface="Wingdings" pitchFamily="2" charset="2"/>
              <a:buChar char="Ø"/>
            </a:pPr>
            <a:r>
              <a:rPr lang="en-US" sz="2800" dirty="0" smtClean="0">
                <a:solidFill>
                  <a:schemeClr val="tx1"/>
                </a:solidFill>
                <a:latin typeface="Times New Roman" pitchFamily="18" charset="0"/>
                <a:cs typeface="Times New Roman" pitchFamily="18" charset="0"/>
              </a:rPr>
              <a:t>Between prophase I and metaphase I, homologous chromosomes can swap parts of themselves that house the same genes. This is called crossing-over and is responsible for the other law of genetics, the law of independent assortment. This law states that traits are inherited independently of each other. For traits on different chromosomes, this is certainly true all of the time. For traits on the same chromosome, crossing-over makes it possible for the maternal and paternal DNA to recombine, allowing traits to be inherited in an almost infinite number of ways.</a:t>
            </a:r>
            <a:endParaRPr lang="x-none"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a:bodyPr>
          <a:lstStyle/>
          <a:p>
            <a:r>
              <a:rPr lang="en-US" sz="4400" b="1" dirty="0" smtClean="0">
                <a:solidFill>
                  <a:schemeClr val="bg1"/>
                </a:solidFill>
                <a:latin typeface="Times New Roman" panose="02020603050405020304" pitchFamily="18" charset="0"/>
                <a:cs typeface="Times New Roman" panose="02020603050405020304" pitchFamily="18" charset="0"/>
              </a:rPr>
              <a:t>Cont…</a:t>
            </a: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571500" y="2324100"/>
            <a:ext cx="10934700" cy="4374873"/>
          </a:xfrm>
        </p:spPr>
        <p:txBody>
          <a:bodyPr>
            <a:normAutofit/>
          </a:bodyPr>
          <a:lstStyle/>
          <a:p>
            <a:pPr>
              <a:buNone/>
            </a:pPr>
            <a:r>
              <a:rPr lang="en-US" sz="2800" b="1" dirty="0" smtClean="0">
                <a:solidFill>
                  <a:schemeClr val="tx1"/>
                </a:solidFill>
                <a:latin typeface="Times New Roman" pitchFamily="18" charset="0"/>
                <a:cs typeface="Times New Roman" pitchFamily="18" charset="0"/>
              </a:rPr>
              <a:t>Metaphase I</a:t>
            </a:r>
          </a:p>
          <a:p>
            <a:r>
              <a:rPr lang="en-US" sz="2800" dirty="0" smtClean="0">
                <a:solidFill>
                  <a:schemeClr val="tx1"/>
                </a:solidFill>
                <a:latin typeface="Times New Roman" pitchFamily="18" charset="0"/>
                <a:cs typeface="Times New Roman" pitchFamily="18" charset="0"/>
              </a:rPr>
              <a:t>In metaphase I of meiosis I, the homologous pairs of chromosomes line up on the metaphase plate, near the center of the cell. This step is referred to as a </a:t>
            </a:r>
            <a:r>
              <a:rPr lang="en-US" sz="2800" dirty="0" err="1" smtClean="0">
                <a:solidFill>
                  <a:schemeClr val="tx1"/>
                </a:solidFill>
                <a:latin typeface="Times New Roman" pitchFamily="18" charset="0"/>
                <a:cs typeface="Times New Roman" pitchFamily="18" charset="0"/>
              </a:rPr>
              <a:t>reductional</a:t>
            </a:r>
            <a:r>
              <a:rPr lang="en-US" sz="2800" dirty="0" smtClean="0">
                <a:solidFill>
                  <a:schemeClr val="tx1"/>
                </a:solidFill>
                <a:latin typeface="Times New Roman" pitchFamily="18" charset="0"/>
                <a:cs typeface="Times New Roman" pitchFamily="18" charset="0"/>
              </a:rPr>
              <a:t> division. The homologous chromosomes that contain the two different alleles for each gene are lined up to be separated. As seen in the diagram above, while the chromosomes line up on the metaphase plate with their homologous pair, there is no order upon which side the maternal or paternal chromosomes line up. </a:t>
            </a:r>
          </a:p>
          <a:p>
            <a:pPr>
              <a:buFont typeface="Wingdings" pitchFamily="2" charset="2"/>
              <a:buChar char="Ø"/>
            </a:pPr>
            <a:endParaRPr lang="x-none"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a:bodyPr>
          <a:lstStyle/>
          <a:p>
            <a:r>
              <a:rPr lang="en-US" sz="4400" b="1" dirty="0" smtClean="0">
                <a:solidFill>
                  <a:schemeClr val="bg1"/>
                </a:solidFill>
                <a:latin typeface="Times New Roman" panose="02020603050405020304" pitchFamily="18" charset="0"/>
                <a:cs typeface="Times New Roman" panose="02020603050405020304" pitchFamily="18" charset="0"/>
              </a:rPr>
              <a:t>Cont…</a:t>
            </a: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571500" y="2222500"/>
            <a:ext cx="11264900" cy="4476473"/>
          </a:xfrm>
        </p:spPr>
        <p:txBody>
          <a:bodyPr>
            <a:normAutofit lnSpcReduction="10000"/>
          </a:bodyPr>
          <a:lstStyle/>
          <a:p>
            <a:pPr>
              <a:buNone/>
            </a:pPr>
            <a:r>
              <a:rPr lang="en-US" sz="2800" b="1" dirty="0" smtClean="0">
                <a:solidFill>
                  <a:schemeClr val="tx1"/>
                </a:solidFill>
                <a:latin typeface="Times New Roman" pitchFamily="18" charset="0"/>
                <a:cs typeface="Times New Roman" pitchFamily="18" charset="0"/>
              </a:rPr>
              <a:t>Anaphase I</a:t>
            </a:r>
          </a:p>
          <a:p>
            <a:r>
              <a:rPr lang="en-US" sz="2800" dirty="0" smtClean="0">
                <a:solidFill>
                  <a:schemeClr val="tx1"/>
                </a:solidFill>
                <a:latin typeface="Times New Roman" pitchFamily="18" charset="0"/>
                <a:cs typeface="Times New Roman" pitchFamily="18" charset="0"/>
              </a:rPr>
              <a:t>Much like anaphase of mitosis, the chromosomes are now pulled towards the </a:t>
            </a:r>
            <a:r>
              <a:rPr lang="en-US" sz="2800" dirty="0" err="1" smtClean="0">
                <a:solidFill>
                  <a:schemeClr val="tx1"/>
                </a:solidFill>
                <a:latin typeface="Times New Roman" pitchFamily="18" charset="0"/>
                <a:cs typeface="Times New Roman" pitchFamily="18" charset="0"/>
              </a:rPr>
              <a:t>centrioles</a:t>
            </a:r>
            <a:r>
              <a:rPr lang="en-US" sz="2800" dirty="0" smtClean="0">
                <a:solidFill>
                  <a:schemeClr val="tx1"/>
                </a:solidFill>
                <a:latin typeface="Times New Roman" pitchFamily="18" charset="0"/>
                <a:cs typeface="Times New Roman" pitchFamily="18" charset="0"/>
              </a:rPr>
              <a:t> at each side of the cell. However, the </a:t>
            </a:r>
            <a:r>
              <a:rPr lang="en-US" sz="2800" dirty="0" err="1" smtClean="0">
                <a:solidFill>
                  <a:schemeClr val="tx1"/>
                </a:solidFill>
                <a:latin typeface="Times New Roman" pitchFamily="18" charset="0"/>
                <a:cs typeface="Times New Roman" pitchFamily="18" charset="0"/>
              </a:rPr>
              <a:t>centrosomes</a:t>
            </a:r>
            <a:r>
              <a:rPr lang="en-US" sz="2800" dirty="0" smtClean="0">
                <a:solidFill>
                  <a:schemeClr val="tx1"/>
                </a:solidFill>
                <a:latin typeface="Times New Roman" pitchFamily="18" charset="0"/>
                <a:cs typeface="Times New Roman" pitchFamily="18" charset="0"/>
              </a:rPr>
              <a:t> holding the sister </a:t>
            </a:r>
            <a:r>
              <a:rPr lang="en-US" sz="2800" dirty="0" err="1" smtClean="0">
                <a:solidFill>
                  <a:schemeClr val="tx1"/>
                </a:solidFill>
                <a:latin typeface="Times New Roman" pitchFamily="18" charset="0"/>
                <a:cs typeface="Times New Roman" pitchFamily="18" charset="0"/>
              </a:rPr>
              <a:t>chromatids</a:t>
            </a:r>
            <a:r>
              <a:rPr lang="en-US" sz="2800" dirty="0" smtClean="0">
                <a:solidFill>
                  <a:schemeClr val="tx1"/>
                </a:solidFill>
                <a:latin typeface="Times New Roman" pitchFamily="18" charset="0"/>
                <a:cs typeface="Times New Roman" pitchFamily="18" charset="0"/>
              </a:rPr>
              <a:t> together do not dissolve in anaphase I of meiosis, meaning that only homologous chromosomes are separated, not sister </a:t>
            </a:r>
            <a:r>
              <a:rPr lang="en-US" sz="2800" dirty="0" err="1" smtClean="0">
                <a:solidFill>
                  <a:schemeClr val="tx1"/>
                </a:solidFill>
                <a:latin typeface="Times New Roman" pitchFamily="18" charset="0"/>
                <a:cs typeface="Times New Roman" pitchFamily="18" charset="0"/>
              </a:rPr>
              <a:t>chromatids</a:t>
            </a:r>
            <a:r>
              <a:rPr lang="en-US" sz="2800" dirty="0" smtClean="0">
                <a:solidFill>
                  <a:schemeClr val="tx1"/>
                </a:solidFill>
                <a:latin typeface="Times New Roman" pitchFamily="18" charset="0"/>
                <a:cs typeface="Times New Roman" pitchFamily="18" charset="0"/>
              </a:rPr>
              <a:t>.</a:t>
            </a:r>
          </a:p>
          <a:p>
            <a:pPr>
              <a:buNone/>
            </a:pPr>
            <a:r>
              <a:rPr lang="en-US" sz="2800" b="1" dirty="0" err="1" smtClean="0">
                <a:solidFill>
                  <a:schemeClr val="tx1"/>
                </a:solidFill>
                <a:latin typeface="Times New Roman" pitchFamily="18" charset="0"/>
                <a:cs typeface="Times New Roman" pitchFamily="18" charset="0"/>
              </a:rPr>
              <a:t>Telophase</a:t>
            </a:r>
            <a:r>
              <a:rPr lang="en-US" sz="2800" b="1" dirty="0" smtClean="0">
                <a:solidFill>
                  <a:schemeClr val="tx1"/>
                </a:solidFill>
                <a:latin typeface="Times New Roman" pitchFamily="18" charset="0"/>
                <a:cs typeface="Times New Roman" pitchFamily="18" charset="0"/>
              </a:rPr>
              <a:t> I</a:t>
            </a:r>
          </a:p>
          <a:p>
            <a:r>
              <a:rPr lang="en-US" sz="2800" dirty="0" smtClean="0">
                <a:solidFill>
                  <a:schemeClr val="tx1"/>
                </a:solidFill>
                <a:latin typeface="Times New Roman" pitchFamily="18" charset="0"/>
                <a:cs typeface="Times New Roman" pitchFamily="18" charset="0"/>
              </a:rPr>
              <a:t>In </a:t>
            </a:r>
            <a:r>
              <a:rPr lang="en-US" sz="2800" dirty="0" err="1" smtClean="0">
                <a:solidFill>
                  <a:schemeClr val="tx1"/>
                </a:solidFill>
                <a:latin typeface="Times New Roman" pitchFamily="18" charset="0"/>
                <a:cs typeface="Times New Roman" pitchFamily="18" charset="0"/>
              </a:rPr>
              <a:t>telophase</a:t>
            </a:r>
            <a:r>
              <a:rPr lang="en-US" sz="2800" dirty="0" smtClean="0">
                <a:solidFill>
                  <a:schemeClr val="tx1"/>
                </a:solidFill>
                <a:latin typeface="Times New Roman" pitchFamily="18" charset="0"/>
                <a:cs typeface="Times New Roman" pitchFamily="18" charset="0"/>
              </a:rPr>
              <a:t> I, the chromosomes are pulled completely apart and new nuclear envelopes form. The </a:t>
            </a:r>
            <a:r>
              <a:rPr lang="en-US" sz="2800" dirty="0" err="1" smtClean="0">
                <a:solidFill>
                  <a:schemeClr val="tx1"/>
                </a:solidFill>
                <a:latin typeface="Times New Roman" pitchFamily="18" charset="0"/>
                <a:cs typeface="Times New Roman" pitchFamily="18" charset="0"/>
              </a:rPr>
              <a:t>plasm</a:t>
            </a:r>
            <a:r>
              <a:rPr lang="en-US" sz="2800" dirty="0" smtClean="0">
                <a:solidFill>
                  <a:schemeClr val="tx1"/>
                </a:solidFill>
                <a:latin typeface="Times New Roman" pitchFamily="18" charset="0"/>
                <a:cs typeface="Times New Roman" pitchFamily="18" charset="0"/>
              </a:rPr>
              <a:t> membrane is separated by </a:t>
            </a:r>
            <a:r>
              <a:rPr lang="en-US" sz="2800" dirty="0" err="1" smtClean="0">
                <a:solidFill>
                  <a:schemeClr val="tx1"/>
                </a:solidFill>
                <a:latin typeface="Times New Roman" pitchFamily="18" charset="0"/>
                <a:cs typeface="Times New Roman" pitchFamily="18" charset="0"/>
              </a:rPr>
              <a:t>cytokinesis</a:t>
            </a:r>
            <a:r>
              <a:rPr lang="en-US" sz="2800" dirty="0" smtClean="0">
                <a:solidFill>
                  <a:schemeClr val="tx1"/>
                </a:solidFill>
                <a:latin typeface="Times New Roman" pitchFamily="18" charset="0"/>
                <a:cs typeface="Times New Roman" pitchFamily="18" charset="0"/>
              </a:rPr>
              <a:t> and two new cells are effectively formed.</a:t>
            </a:r>
          </a:p>
          <a:p>
            <a:endParaRPr lang="en-US" sz="2800" dirty="0" smtClean="0">
              <a:solidFill>
                <a:schemeClr val="tx1"/>
              </a:solidFill>
              <a:latin typeface="Times New Roman" pitchFamily="18" charset="0"/>
              <a:cs typeface="Times New Roman" pitchFamily="18" charset="0"/>
            </a:endParaRPr>
          </a:p>
          <a:p>
            <a:pPr>
              <a:buFont typeface="Wingdings" pitchFamily="2" charset="2"/>
              <a:buChar char="Ø"/>
            </a:pPr>
            <a:endParaRPr lang="x-none"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fontScale="90000"/>
          </a:bodyPr>
          <a:lstStyle/>
          <a:p>
            <a:pPr algn="ctr"/>
            <a:r>
              <a:rPr lang="en-US" sz="4400" b="1" dirty="0" smtClean="0">
                <a:solidFill>
                  <a:schemeClr val="bg1"/>
                </a:solidFill>
                <a:latin typeface="Times New Roman" pitchFamily="18" charset="0"/>
                <a:cs typeface="Times New Roman" pitchFamily="18" charset="0"/>
              </a:rPr>
              <a:t>Results of Meiosis I</a:t>
            </a:r>
            <a:r>
              <a:rPr lang="en-US" sz="4400" dirty="0" smtClean="0"/>
              <a:t/>
            </a:r>
            <a:br>
              <a:rPr lang="en-US" sz="4400" dirty="0" smtClean="0"/>
            </a:b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571500" y="2540000"/>
            <a:ext cx="10833100" cy="4158973"/>
          </a:xfrm>
        </p:spPr>
        <p:txBody>
          <a:bodyPr>
            <a:normAutofit/>
          </a:bodyPr>
          <a:lstStyle/>
          <a:p>
            <a:pPr>
              <a:buFont typeface="Wingdings" pitchFamily="2" charset="2"/>
              <a:buChar char="Ø"/>
            </a:pPr>
            <a:r>
              <a:rPr lang="en-US" sz="3200" dirty="0" smtClean="0">
                <a:solidFill>
                  <a:schemeClr val="tx1"/>
                </a:solidFill>
                <a:latin typeface="Times New Roman" pitchFamily="18" charset="0"/>
                <a:cs typeface="Times New Roman" pitchFamily="18" charset="0"/>
              </a:rPr>
              <a:t>Two new cells, each haploid in their DNA, but with 2 copies, are the result of meiosis I. Again, although there are 2 alleles for each gene, they are on sister </a:t>
            </a:r>
            <a:r>
              <a:rPr lang="en-US" sz="3200" dirty="0" err="1" smtClean="0">
                <a:solidFill>
                  <a:schemeClr val="tx1"/>
                </a:solidFill>
                <a:latin typeface="Times New Roman" pitchFamily="18" charset="0"/>
                <a:cs typeface="Times New Roman" pitchFamily="18" charset="0"/>
              </a:rPr>
              <a:t>chromatid</a:t>
            </a:r>
            <a:r>
              <a:rPr lang="en-US" sz="3200" dirty="0" smtClean="0">
                <a:solidFill>
                  <a:schemeClr val="tx1"/>
                </a:solidFill>
                <a:latin typeface="Times New Roman" pitchFamily="18" charset="0"/>
                <a:cs typeface="Times New Roman" pitchFamily="18" charset="0"/>
              </a:rPr>
              <a:t> copies of each other. These are therefore considered haploid cells. These cells take a short rest before entering the second division of meiosis, meiosis II.</a:t>
            </a:r>
            <a:endParaRPr lang="x-none" sz="32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fontScale="90000"/>
          </a:bodyPr>
          <a:lstStyle/>
          <a:p>
            <a:pPr algn="ctr"/>
            <a:r>
              <a:rPr lang="en-US" sz="4000" dirty="0" smtClean="0"/>
              <a:t/>
            </a:r>
            <a:br>
              <a:rPr lang="en-US" sz="4000" dirty="0" smtClean="0"/>
            </a:br>
            <a:r>
              <a:rPr lang="en-US" sz="4000" b="1" dirty="0" smtClean="0">
                <a:solidFill>
                  <a:schemeClr val="bg1"/>
                </a:solidFill>
                <a:latin typeface="Times New Roman" pitchFamily="18" charset="0"/>
                <a:cs typeface="Times New Roman" pitchFamily="18" charset="0"/>
              </a:rPr>
              <a:t/>
            </a:r>
            <a:br>
              <a:rPr lang="en-US" sz="4000" b="1" dirty="0" smtClean="0">
                <a:solidFill>
                  <a:schemeClr val="bg1"/>
                </a:solidFill>
                <a:latin typeface="Times New Roman" pitchFamily="18" charset="0"/>
                <a:cs typeface="Times New Roman" pitchFamily="18" charset="0"/>
              </a:rPr>
            </a:br>
            <a:r>
              <a:rPr lang="en-US" sz="4000" b="1" dirty="0" smtClean="0">
                <a:solidFill>
                  <a:schemeClr val="bg1"/>
                </a:solidFill>
                <a:latin typeface="Times New Roman" pitchFamily="18" charset="0"/>
                <a:cs typeface="Times New Roman" pitchFamily="18" charset="0"/>
              </a:rPr>
              <a:t>Phases of Meiosis II</a:t>
            </a:r>
            <a:br>
              <a:rPr lang="en-US" sz="4000" b="1" dirty="0" smtClean="0">
                <a:solidFill>
                  <a:schemeClr val="bg1"/>
                </a:solidFill>
                <a:latin typeface="Times New Roman" pitchFamily="18" charset="0"/>
                <a:cs typeface="Times New Roman" pitchFamily="18" charset="0"/>
              </a:rPr>
            </a:br>
            <a:r>
              <a:rPr lang="en-US" sz="4400" dirty="0" smtClean="0"/>
              <a:t/>
            </a:r>
            <a:br>
              <a:rPr lang="en-US" sz="4400" dirty="0" smtClean="0"/>
            </a:b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571500" y="2540000"/>
            <a:ext cx="10833100" cy="4158973"/>
          </a:xfrm>
        </p:spPr>
        <p:txBody>
          <a:bodyPr>
            <a:normAutofit fontScale="85000" lnSpcReduction="20000"/>
          </a:bodyPr>
          <a:lstStyle/>
          <a:p>
            <a:pPr>
              <a:buNone/>
            </a:pPr>
            <a:r>
              <a:rPr lang="en-US" sz="3300" b="1" dirty="0" smtClean="0">
                <a:solidFill>
                  <a:schemeClr val="tx1"/>
                </a:solidFill>
                <a:latin typeface="Times New Roman" pitchFamily="18" charset="0"/>
                <a:cs typeface="Times New Roman" pitchFamily="18" charset="0"/>
              </a:rPr>
              <a:t>Prophase II</a:t>
            </a:r>
          </a:p>
          <a:p>
            <a:r>
              <a:rPr lang="en-US" sz="3300" dirty="0" smtClean="0">
                <a:solidFill>
                  <a:schemeClr val="tx1"/>
                </a:solidFill>
                <a:latin typeface="Times New Roman" pitchFamily="18" charset="0"/>
                <a:cs typeface="Times New Roman" pitchFamily="18" charset="0"/>
              </a:rPr>
              <a:t>Prophase II resembles prophase I. The nuclear envelopes disappear and </a:t>
            </a:r>
            <a:r>
              <a:rPr lang="en-US" sz="3300" dirty="0" err="1" smtClean="0">
                <a:solidFill>
                  <a:schemeClr val="tx1"/>
                </a:solidFill>
                <a:latin typeface="Times New Roman" pitchFamily="18" charset="0"/>
                <a:cs typeface="Times New Roman" pitchFamily="18" charset="0"/>
              </a:rPr>
              <a:t>centrioles</a:t>
            </a:r>
            <a:r>
              <a:rPr lang="en-US" sz="3300" dirty="0" smtClean="0">
                <a:solidFill>
                  <a:schemeClr val="tx1"/>
                </a:solidFill>
                <a:latin typeface="Times New Roman" pitchFamily="18" charset="0"/>
                <a:cs typeface="Times New Roman" pitchFamily="18" charset="0"/>
              </a:rPr>
              <a:t> are formed. Microtubules extend across the cell to connect to the </a:t>
            </a:r>
            <a:r>
              <a:rPr lang="en-US" sz="3300" dirty="0" err="1" smtClean="0">
                <a:solidFill>
                  <a:schemeClr val="tx1"/>
                </a:solidFill>
                <a:latin typeface="Times New Roman" pitchFamily="18" charset="0"/>
                <a:cs typeface="Times New Roman" pitchFamily="18" charset="0"/>
              </a:rPr>
              <a:t>kinetochores</a:t>
            </a:r>
            <a:r>
              <a:rPr lang="en-US" sz="3300" dirty="0" smtClean="0">
                <a:solidFill>
                  <a:schemeClr val="tx1"/>
                </a:solidFill>
                <a:latin typeface="Times New Roman" pitchFamily="18" charset="0"/>
                <a:cs typeface="Times New Roman" pitchFamily="18" charset="0"/>
              </a:rPr>
              <a:t> of individual </a:t>
            </a:r>
            <a:r>
              <a:rPr lang="en-US" sz="3300" dirty="0" err="1" smtClean="0">
                <a:solidFill>
                  <a:schemeClr val="tx1"/>
                </a:solidFill>
                <a:latin typeface="Times New Roman" pitchFamily="18" charset="0"/>
                <a:cs typeface="Times New Roman" pitchFamily="18" charset="0"/>
              </a:rPr>
              <a:t>chromatids</a:t>
            </a:r>
            <a:r>
              <a:rPr lang="en-US" sz="3300" dirty="0" smtClean="0">
                <a:solidFill>
                  <a:schemeClr val="tx1"/>
                </a:solidFill>
                <a:latin typeface="Times New Roman" pitchFamily="18" charset="0"/>
                <a:cs typeface="Times New Roman" pitchFamily="18" charset="0"/>
              </a:rPr>
              <a:t>, connected by </a:t>
            </a:r>
            <a:r>
              <a:rPr lang="en-US" sz="3300" dirty="0" err="1" smtClean="0">
                <a:solidFill>
                  <a:schemeClr val="tx1"/>
                </a:solidFill>
                <a:latin typeface="Times New Roman" pitchFamily="18" charset="0"/>
                <a:cs typeface="Times New Roman" pitchFamily="18" charset="0"/>
              </a:rPr>
              <a:t>centromeres</a:t>
            </a:r>
            <a:r>
              <a:rPr lang="en-US" sz="3300" dirty="0" smtClean="0">
                <a:solidFill>
                  <a:schemeClr val="tx1"/>
                </a:solidFill>
                <a:latin typeface="Times New Roman" pitchFamily="18" charset="0"/>
                <a:cs typeface="Times New Roman" pitchFamily="18" charset="0"/>
              </a:rPr>
              <a:t>. The chromosomes begin to get pulled toward the metaphase plate.</a:t>
            </a:r>
          </a:p>
          <a:p>
            <a:pPr>
              <a:buNone/>
            </a:pPr>
            <a:r>
              <a:rPr lang="en-US" sz="3300" b="1" dirty="0" smtClean="0">
                <a:solidFill>
                  <a:schemeClr val="tx1"/>
                </a:solidFill>
                <a:latin typeface="Times New Roman" pitchFamily="18" charset="0"/>
                <a:cs typeface="Times New Roman" pitchFamily="18" charset="0"/>
              </a:rPr>
              <a:t>Metaphase II</a:t>
            </a:r>
          </a:p>
          <a:p>
            <a:r>
              <a:rPr lang="en-US" sz="3300" dirty="0" smtClean="0">
                <a:solidFill>
                  <a:schemeClr val="tx1"/>
                </a:solidFill>
                <a:latin typeface="Times New Roman" pitchFamily="18" charset="0"/>
                <a:cs typeface="Times New Roman" pitchFamily="18" charset="0"/>
              </a:rPr>
              <a:t>Now resembling mitosis, the chromosomes line up with their </a:t>
            </a:r>
            <a:r>
              <a:rPr lang="en-US" sz="3300" dirty="0" err="1" smtClean="0">
                <a:solidFill>
                  <a:schemeClr val="tx1"/>
                </a:solidFill>
                <a:latin typeface="Times New Roman" pitchFamily="18" charset="0"/>
                <a:cs typeface="Times New Roman" pitchFamily="18" charset="0"/>
              </a:rPr>
              <a:t>centromeres</a:t>
            </a:r>
            <a:r>
              <a:rPr lang="en-US" sz="3300" dirty="0" smtClean="0">
                <a:solidFill>
                  <a:schemeClr val="tx1"/>
                </a:solidFill>
                <a:latin typeface="Times New Roman" pitchFamily="18" charset="0"/>
                <a:cs typeface="Times New Roman" pitchFamily="18" charset="0"/>
              </a:rPr>
              <a:t> on the metaphase plate. One sister </a:t>
            </a:r>
            <a:r>
              <a:rPr lang="en-US" sz="3300" dirty="0" err="1" smtClean="0">
                <a:solidFill>
                  <a:schemeClr val="tx1"/>
                </a:solidFill>
                <a:latin typeface="Times New Roman" pitchFamily="18" charset="0"/>
                <a:cs typeface="Times New Roman" pitchFamily="18" charset="0"/>
              </a:rPr>
              <a:t>chromatid</a:t>
            </a:r>
            <a:r>
              <a:rPr lang="en-US" sz="3300" dirty="0" smtClean="0">
                <a:solidFill>
                  <a:schemeClr val="tx1"/>
                </a:solidFill>
                <a:latin typeface="Times New Roman" pitchFamily="18" charset="0"/>
                <a:cs typeface="Times New Roman" pitchFamily="18" charset="0"/>
              </a:rPr>
              <a:t> is on each side of the metaphase plate. At this stage, the </a:t>
            </a:r>
            <a:r>
              <a:rPr lang="en-US" sz="3300" dirty="0" err="1" smtClean="0">
                <a:solidFill>
                  <a:schemeClr val="tx1"/>
                </a:solidFill>
                <a:latin typeface="Times New Roman" pitchFamily="18" charset="0"/>
                <a:cs typeface="Times New Roman" pitchFamily="18" charset="0"/>
              </a:rPr>
              <a:t>centromeres</a:t>
            </a:r>
            <a:r>
              <a:rPr lang="en-US" sz="3300" dirty="0" smtClean="0">
                <a:solidFill>
                  <a:schemeClr val="tx1"/>
                </a:solidFill>
                <a:latin typeface="Times New Roman" pitchFamily="18" charset="0"/>
                <a:cs typeface="Times New Roman" pitchFamily="18" charset="0"/>
              </a:rPr>
              <a:t> are still attached by the protein </a:t>
            </a:r>
            <a:r>
              <a:rPr lang="en-US" sz="3300" dirty="0" err="1" smtClean="0">
                <a:solidFill>
                  <a:schemeClr val="tx1"/>
                </a:solidFill>
                <a:latin typeface="Times New Roman" pitchFamily="18" charset="0"/>
                <a:cs typeface="Times New Roman" pitchFamily="18" charset="0"/>
              </a:rPr>
              <a:t>cohesin</a:t>
            </a:r>
            <a:r>
              <a:rPr lang="en-US" sz="3300" dirty="0" smtClean="0">
                <a:solidFill>
                  <a:schemeClr val="tx1"/>
                </a:solidFill>
                <a:latin typeface="Times New Roman" pitchFamily="18" charset="0"/>
                <a:cs typeface="Times New Roman" pitchFamily="18" charset="0"/>
              </a:rPr>
              <a:t>.</a:t>
            </a:r>
          </a:p>
          <a:p>
            <a:pPr>
              <a:buFont typeface="Wingdings" pitchFamily="2" charset="2"/>
              <a:buChar char="Ø"/>
            </a:pPr>
            <a:endParaRPr lang="x-none" sz="32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D453-4EC8-4632-BFFD-0C5B10E77CEB}"/>
              </a:ext>
            </a:extLst>
          </p:cNvPr>
          <p:cNvSpPr>
            <a:spLocks noGrp="1"/>
          </p:cNvSpPr>
          <p:nvPr>
            <p:ph type="title"/>
          </p:nvPr>
        </p:nvSpPr>
        <p:spPr>
          <a:xfrm>
            <a:off x="1632565" y="795130"/>
            <a:ext cx="9138904" cy="940905"/>
          </a:xfrm>
        </p:spPr>
        <p:txBody>
          <a:bodyPr>
            <a:normAutofit fontScale="90000"/>
          </a:bodyPr>
          <a:lstStyle/>
          <a:p>
            <a:r>
              <a:rPr lang="en-US" sz="4000" dirty="0" smtClean="0"/>
              <a:t/>
            </a:r>
            <a:br>
              <a:rPr lang="en-US" sz="4000" dirty="0" smtClean="0"/>
            </a:br>
            <a:r>
              <a:rPr lang="en-US" sz="4000" b="1" dirty="0" smtClean="0">
                <a:solidFill>
                  <a:schemeClr val="bg1"/>
                </a:solidFill>
                <a:latin typeface="Times New Roman" pitchFamily="18" charset="0"/>
                <a:cs typeface="Times New Roman" pitchFamily="18" charset="0"/>
              </a:rPr>
              <a:t/>
            </a:r>
            <a:br>
              <a:rPr lang="en-US" sz="4000" b="1" dirty="0" smtClean="0">
                <a:solidFill>
                  <a:schemeClr val="bg1"/>
                </a:solidFill>
                <a:latin typeface="Times New Roman" pitchFamily="18" charset="0"/>
                <a:cs typeface="Times New Roman" pitchFamily="18" charset="0"/>
              </a:rPr>
            </a:br>
            <a:r>
              <a:rPr lang="en-US" sz="4000" b="1" dirty="0" smtClean="0">
                <a:solidFill>
                  <a:schemeClr val="bg1"/>
                </a:solidFill>
                <a:latin typeface="Times New Roman" pitchFamily="18" charset="0"/>
                <a:cs typeface="Times New Roman" pitchFamily="18" charset="0"/>
              </a:rPr>
              <a:t>Cont…</a:t>
            </a:r>
            <a:br>
              <a:rPr lang="en-US" sz="4000" b="1" dirty="0" smtClean="0">
                <a:solidFill>
                  <a:schemeClr val="bg1"/>
                </a:solidFill>
                <a:latin typeface="Times New Roman" pitchFamily="18" charset="0"/>
                <a:cs typeface="Times New Roman" pitchFamily="18" charset="0"/>
              </a:rPr>
            </a:br>
            <a:r>
              <a:rPr lang="en-US" sz="4400" dirty="0" smtClean="0"/>
              <a:t/>
            </a:r>
            <a:br>
              <a:rPr lang="en-US" sz="4400" dirty="0" smtClean="0"/>
            </a:br>
            <a:endParaRPr lang="x-none"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83AFA37-4AFC-406B-9993-4D84B85170CA}"/>
              </a:ext>
            </a:extLst>
          </p:cNvPr>
          <p:cNvSpPr>
            <a:spLocks noGrp="1"/>
          </p:cNvSpPr>
          <p:nvPr>
            <p:ph idx="1"/>
          </p:nvPr>
        </p:nvSpPr>
        <p:spPr>
          <a:xfrm>
            <a:off x="266700" y="2133600"/>
            <a:ext cx="11633200" cy="4559300"/>
          </a:xfrm>
        </p:spPr>
        <p:txBody>
          <a:bodyPr>
            <a:normAutofit fontScale="70000" lnSpcReduction="20000"/>
          </a:bodyPr>
          <a:lstStyle/>
          <a:p>
            <a:pPr>
              <a:buNone/>
            </a:pPr>
            <a:r>
              <a:rPr lang="en-US" sz="3400" b="1" dirty="0" smtClean="0">
                <a:solidFill>
                  <a:schemeClr val="tx1"/>
                </a:solidFill>
                <a:latin typeface="Times New Roman" pitchFamily="18" charset="0"/>
                <a:cs typeface="Times New Roman" pitchFamily="18" charset="0"/>
              </a:rPr>
              <a:t>Anaphase II</a:t>
            </a:r>
          </a:p>
          <a:p>
            <a:r>
              <a:rPr lang="en-US" sz="3400" dirty="0" smtClean="0">
                <a:solidFill>
                  <a:schemeClr val="tx1"/>
                </a:solidFill>
                <a:latin typeface="Times New Roman" pitchFamily="18" charset="0"/>
                <a:cs typeface="Times New Roman" pitchFamily="18" charset="0"/>
              </a:rPr>
              <a:t>The sister </a:t>
            </a:r>
            <a:r>
              <a:rPr lang="en-US" sz="3400" dirty="0" err="1" smtClean="0">
                <a:solidFill>
                  <a:schemeClr val="tx1"/>
                </a:solidFill>
                <a:latin typeface="Times New Roman" pitchFamily="18" charset="0"/>
                <a:cs typeface="Times New Roman" pitchFamily="18" charset="0"/>
              </a:rPr>
              <a:t>chromatids</a:t>
            </a:r>
            <a:r>
              <a:rPr lang="en-US" sz="3400" dirty="0" smtClean="0">
                <a:solidFill>
                  <a:schemeClr val="tx1"/>
                </a:solidFill>
                <a:latin typeface="Times New Roman" pitchFamily="18" charset="0"/>
                <a:cs typeface="Times New Roman" pitchFamily="18" charset="0"/>
              </a:rPr>
              <a:t> separate. They are now called sister chromosomes and are pulled toward the </a:t>
            </a:r>
            <a:r>
              <a:rPr lang="en-US" sz="3400" dirty="0" err="1" smtClean="0">
                <a:solidFill>
                  <a:schemeClr val="tx1"/>
                </a:solidFill>
                <a:latin typeface="Times New Roman" pitchFamily="18" charset="0"/>
                <a:cs typeface="Times New Roman" pitchFamily="18" charset="0"/>
              </a:rPr>
              <a:t>centrioles</a:t>
            </a:r>
            <a:r>
              <a:rPr lang="en-US" sz="3400" dirty="0" smtClean="0">
                <a:solidFill>
                  <a:schemeClr val="tx1"/>
                </a:solidFill>
                <a:latin typeface="Times New Roman" pitchFamily="18" charset="0"/>
                <a:cs typeface="Times New Roman" pitchFamily="18" charset="0"/>
              </a:rPr>
              <a:t>. This separation marks the final division of the DNA. Unlike the first division, this division is known as an </a:t>
            </a:r>
            <a:r>
              <a:rPr lang="en-US" sz="3400" dirty="0" err="1" smtClean="0">
                <a:solidFill>
                  <a:schemeClr val="tx1"/>
                </a:solidFill>
                <a:latin typeface="Times New Roman" pitchFamily="18" charset="0"/>
                <a:cs typeface="Times New Roman" pitchFamily="18" charset="0"/>
              </a:rPr>
              <a:t>equational</a:t>
            </a:r>
            <a:r>
              <a:rPr lang="en-US" sz="3400" dirty="0" smtClean="0">
                <a:solidFill>
                  <a:schemeClr val="tx1"/>
                </a:solidFill>
                <a:latin typeface="Times New Roman" pitchFamily="18" charset="0"/>
                <a:cs typeface="Times New Roman" pitchFamily="18" charset="0"/>
              </a:rPr>
              <a:t> division, because each cell ends up with the same quantity of chromosomes as when the division started, but with no copies.</a:t>
            </a:r>
          </a:p>
          <a:p>
            <a:pPr>
              <a:buNone/>
            </a:pPr>
            <a:r>
              <a:rPr lang="en-US" sz="3400" b="1" dirty="0" err="1" smtClean="0">
                <a:solidFill>
                  <a:schemeClr val="tx1"/>
                </a:solidFill>
                <a:latin typeface="Times New Roman" pitchFamily="18" charset="0"/>
                <a:cs typeface="Times New Roman" pitchFamily="18" charset="0"/>
              </a:rPr>
              <a:t>Telophase</a:t>
            </a:r>
            <a:r>
              <a:rPr lang="en-US" sz="3400" b="1" dirty="0" smtClean="0">
                <a:solidFill>
                  <a:schemeClr val="tx1"/>
                </a:solidFill>
                <a:latin typeface="Times New Roman" pitchFamily="18" charset="0"/>
                <a:cs typeface="Times New Roman" pitchFamily="18" charset="0"/>
              </a:rPr>
              <a:t> II</a:t>
            </a:r>
          </a:p>
          <a:p>
            <a:r>
              <a:rPr lang="en-US" sz="3400" dirty="0" smtClean="0">
                <a:solidFill>
                  <a:schemeClr val="tx1"/>
                </a:solidFill>
                <a:latin typeface="Times New Roman" pitchFamily="18" charset="0"/>
                <a:cs typeface="Times New Roman" pitchFamily="18" charset="0"/>
              </a:rPr>
              <a:t>As in the previous </a:t>
            </a:r>
            <a:r>
              <a:rPr lang="en-US" sz="3400" dirty="0" err="1" smtClean="0">
                <a:solidFill>
                  <a:schemeClr val="tx1"/>
                </a:solidFill>
                <a:latin typeface="Times New Roman" pitchFamily="18" charset="0"/>
                <a:cs typeface="Times New Roman" pitchFamily="18" charset="0"/>
              </a:rPr>
              <a:t>telophase</a:t>
            </a:r>
            <a:r>
              <a:rPr lang="en-US" sz="3400" dirty="0" smtClean="0">
                <a:solidFill>
                  <a:schemeClr val="tx1"/>
                </a:solidFill>
                <a:latin typeface="Times New Roman" pitchFamily="18" charset="0"/>
                <a:cs typeface="Times New Roman" pitchFamily="18" charset="0"/>
              </a:rPr>
              <a:t> I, the cell is now divided into two and the chromosomes are on opposite ends of the cell. </a:t>
            </a:r>
            <a:r>
              <a:rPr lang="en-US" sz="3400" dirty="0" err="1" smtClean="0">
                <a:solidFill>
                  <a:schemeClr val="tx1"/>
                </a:solidFill>
                <a:latin typeface="Times New Roman" pitchFamily="18" charset="0"/>
                <a:cs typeface="Times New Roman" pitchFamily="18" charset="0"/>
              </a:rPr>
              <a:t>Cytokinesis</a:t>
            </a:r>
            <a:r>
              <a:rPr lang="en-US" sz="3400" dirty="0" smtClean="0">
                <a:solidFill>
                  <a:schemeClr val="tx1"/>
                </a:solidFill>
                <a:latin typeface="Times New Roman" pitchFamily="18" charset="0"/>
                <a:cs typeface="Times New Roman" pitchFamily="18" charset="0"/>
              </a:rPr>
              <a:t> or plasma division occurs, and new nuclear envelopes are formed around the chromosomes.</a:t>
            </a:r>
          </a:p>
          <a:p>
            <a:pPr>
              <a:buNone/>
            </a:pPr>
            <a:r>
              <a:rPr lang="en-US" sz="3400" b="1" dirty="0" smtClean="0">
                <a:solidFill>
                  <a:schemeClr val="tx1"/>
                </a:solidFill>
                <a:latin typeface="Times New Roman" pitchFamily="18" charset="0"/>
                <a:cs typeface="Times New Roman" pitchFamily="18" charset="0"/>
              </a:rPr>
              <a:t>Results of Meiosis II</a:t>
            </a:r>
          </a:p>
          <a:p>
            <a:r>
              <a:rPr lang="en-US" sz="3400" dirty="0" smtClean="0">
                <a:solidFill>
                  <a:schemeClr val="tx1"/>
                </a:solidFill>
                <a:latin typeface="Times New Roman" pitchFamily="18" charset="0"/>
                <a:cs typeface="Times New Roman" pitchFamily="18" charset="0"/>
              </a:rPr>
              <a:t>At the end of meiosis II, there are 4 cells, each haploid, and each with only 1 copy of the genome. These cells can now be developed into gametes, eggs in females and sperm in males.</a:t>
            </a:r>
          </a:p>
          <a:p>
            <a:endParaRPr lang="en-US" sz="3200" dirty="0" smtClean="0">
              <a:solidFill>
                <a:schemeClr val="tx1"/>
              </a:solidFill>
              <a:latin typeface="Times New Roman" pitchFamily="18" charset="0"/>
              <a:cs typeface="Times New Roman" pitchFamily="18" charset="0"/>
            </a:endParaRPr>
          </a:p>
          <a:p>
            <a:pPr>
              <a:buFont typeface="Wingdings" pitchFamily="2" charset="2"/>
              <a:buChar char="Ø"/>
            </a:pPr>
            <a:endParaRPr lang="x-none" sz="32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2498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292</TotalTime>
  <Words>174</Words>
  <Application>Microsoft Office PowerPoint</Application>
  <PresentationFormat>Custom</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 Unit 4: Cell Division Topic: Meiosis B.Ed (Hons) Secondary  Semester: I                  Subject: Biology I (Minor) Course Title: General Biology  Represented By: Ms Sidra Younis Department of Education(Planning And Development) Lahore College for Women University, Lahore</vt:lpstr>
      <vt:lpstr>Meiosis</vt:lpstr>
      <vt:lpstr>Phases of Meiosis I</vt:lpstr>
      <vt:lpstr>Cont…</vt:lpstr>
      <vt:lpstr>Cont…</vt:lpstr>
      <vt:lpstr>Cont…</vt:lpstr>
      <vt:lpstr>Results of Meiosis I </vt:lpstr>
      <vt:lpstr>  Phases of Meiosis II  </vt:lpstr>
      <vt:lpstr>  Cont…  </vt:lpstr>
      <vt:lpstr>Slide 10</vt:lpstr>
      <vt:lpstr>  Importance of Meiosis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 Unit 3: Nervous Coordination And Control Topic: Animal Nerve Cells, Neurons Structure And Functions. B.Ed (Hons) Secondary Semester IV Subject: Advance Biology 11 Course Title: Animal Form And Function-1 Represented By: Ms Sidra Younis Department Of Education(planning And Development) Lahore College For Women University</dc:title>
  <dc:creator>blah</dc:creator>
  <cp:lastModifiedBy>User</cp:lastModifiedBy>
  <cp:revision>42</cp:revision>
  <dcterms:created xsi:type="dcterms:W3CDTF">2020-04-20T17:32:51Z</dcterms:created>
  <dcterms:modified xsi:type="dcterms:W3CDTF">2020-08-13T20:00:58Z</dcterms:modified>
</cp:coreProperties>
</file>